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8" r:id="rId4"/>
    <p:sldId id="281" r:id="rId5"/>
    <p:sldId id="258" r:id="rId6"/>
    <p:sldId id="267" r:id="rId7"/>
    <p:sldId id="259" r:id="rId8"/>
    <p:sldId id="260" r:id="rId9"/>
    <p:sldId id="262" r:id="rId10"/>
    <p:sldId id="263" r:id="rId11"/>
    <p:sldId id="264" r:id="rId12"/>
    <p:sldId id="265" r:id="rId13"/>
    <p:sldId id="279" r:id="rId14"/>
    <p:sldId id="266" r:id="rId15"/>
    <p:sldId id="268" r:id="rId16"/>
    <p:sldId id="273" r:id="rId17"/>
    <p:sldId id="280" r:id="rId18"/>
    <p:sldId id="269" r:id="rId19"/>
    <p:sldId id="271" r:id="rId20"/>
    <p:sldId id="272" r:id="rId21"/>
    <p:sldId id="276" r:id="rId22"/>
    <p:sldId id="277" r:id="rId23"/>
    <p:sldId id="275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73" d="100"/>
          <a:sy n="73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139152097513243E-2"/>
          <c:y val="2.0370370370370379E-2"/>
          <c:w val="0.91465401040971572"/>
          <c:h val="0.905737678623505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Approximate Founding Date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Judaism</c:v>
                </c:pt>
                <c:pt idx="1">
                  <c:v>Hinduism</c:v>
                </c:pt>
                <c:pt idx="2">
                  <c:v>Buddhism</c:v>
                </c:pt>
                <c:pt idx="3">
                  <c:v>Shintoism</c:v>
                </c:pt>
                <c:pt idx="4">
                  <c:v>Daoism</c:v>
                </c:pt>
                <c:pt idx="5">
                  <c:v>Confusionism</c:v>
                </c:pt>
                <c:pt idx="6">
                  <c:v>Christianity</c:v>
                </c:pt>
                <c:pt idx="7">
                  <c:v>Islam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-2000</c:v>
                </c:pt>
                <c:pt idx="1">
                  <c:v>-1500</c:v>
                </c:pt>
                <c:pt idx="2">
                  <c:v>-600</c:v>
                </c:pt>
                <c:pt idx="3">
                  <c:v>-600</c:v>
                </c:pt>
                <c:pt idx="4">
                  <c:v>-600</c:v>
                </c:pt>
                <c:pt idx="5">
                  <c:v>-600</c:v>
                </c:pt>
                <c:pt idx="6">
                  <c:v>0</c:v>
                </c:pt>
                <c:pt idx="7">
                  <c:v>600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Years in existance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Judaism</c:v>
                </c:pt>
                <c:pt idx="1">
                  <c:v>Hinduism</c:v>
                </c:pt>
                <c:pt idx="2">
                  <c:v>Buddhism</c:v>
                </c:pt>
                <c:pt idx="3">
                  <c:v>Shintoism</c:v>
                </c:pt>
                <c:pt idx="4">
                  <c:v>Daoism</c:v>
                </c:pt>
                <c:pt idx="5">
                  <c:v>Confusionism</c:v>
                </c:pt>
                <c:pt idx="6">
                  <c:v>Christianity</c:v>
                </c:pt>
                <c:pt idx="7">
                  <c:v>Islam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4000</c:v>
                </c:pt>
                <c:pt idx="1">
                  <c:v>3500</c:v>
                </c:pt>
                <c:pt idx="2">
                  <c:v>2600</c:v>
                </c:pt>
                <c:pt idx="3">
                  <c:v>2600</c:v>
                </c:pt>
                <c:pt idx="4">
                  <c:v>2600</c:v>
                </c:pt>
                <c:pt idx="5">
                  <c:v>2600</c:v>
                </c:pt>
                <c:pt idx="6">
                  <c:v>2000</c:v>
                </c:pt>
                <c:pt idx="7">
                  <c:v>1400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66208"/>
        <c:axId val="23567744"/>
      </c:barChart>
      <c:catAx>
        <c:axId val="23566208"/>
        <c:scaling>
          <c:orientation val="minMax"/>
        </c:scaling>
        <c:delete val="0"/>
        <c:axPos val="l"/>
        <c:majorTickMark val="out"/>
        <c:minorTickMark val="none"/>
        <c:tickLblPos val="nextTo"/>
        <c:crossAx val="23567744"/>
        <c:crosses val="autoZero"/>
        <c:auto val="1"/>
        <c:lblAlgn val="ctr"/>
        <c:lblOffset val="100"/>
        <c:noMultiLvlLbl val="0"/>
      </c:catAx>
      <c:valAx>
        <c:axId val="235677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566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126176727909018"/>
          <c:y val="4.6975442724831805E-2"/>
          <c:w val="0.32510943547310822"/>
          <c:h val="0.1541955380577428"/>
        </c:manualLayout>
      </c:layout>
      <c:overlay val="0"/>
    </c:legend>
    <c:plotVisOnly val="1"/>
    <c:dispBlanksAs val="gap"/>
    <c:showDLblsOverMax val="0"/>
  </c:chart>
  <c:spPr>
    <a:solidFill>
      <a:srgbClr val="92D050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548C1-5A03-48D0-87CA-D37482B61DB2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541BA-5E13-46A9-858B-BB80E87C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5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8D16-A179-4CD1-B73E-A24734500AFB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B772-6EE3-4F24-BF8C-E707E2C30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8D16-A179-4CD1-B73E-A24734500AFB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B772-6EE3-4F24-BF8C-E707E2C30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8D16-A179-4CD1-B73E-A24734500AFB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B772-6EE3-4F24-BF8C-E707E2C30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8D16-A179-4CD1-B73E-A24734500AFB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B772-6EE3-4F24-BF8C-E707E2C30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8D16-A179-4CD1-B73E-A24734500AFB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B772-6EE3-4F24-BF8C-E707E2C30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8D16-A179-4CD1-B73E-A24734500AFB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B772-6EE3-4F24-BF8C-E707E2C30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8D16-A179-4CD1-B73E-A24734500AFB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B772-6EE3-4F24-BF8C-E707E2C30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8D16-A179-4CD1-B73E-A24734500AFB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B772-6EE3-4F24-BF8C-E707E2C30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8D16-A179-4CD1-B73E-A24734500AFB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B772-6EE3-4F24-BF8C-E707E2C30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8D16-A179-4CD1-B73E-A24734500AFB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B772-6EE3-4F24-BF8C-E707E2C30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8D16-A179-4CD1-B73E-A24734500AFB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B772-6EE3-4F24-BF8C-E707E2C30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78D16-A179-4CD1-B73E-A24734500AFB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1B772-6EE3-4F24-BF8C-E707E2C30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wmf"/><Relationship Id="rId7" Type="http://schemas.openxmlformats.org/officeDocument/2006/relationships/image" Target="../media/image16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wmf"/><Relationship Id="rId7" Type="http://schemas.openxmlformats.org/officeDocument/2006/relationships/image" Target="../media/image16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8153400" cy="5715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SS7G12 The student will analyze the diverse cultures of the people who live in Southern and Eastern Asia. </a:t>
            </a:r>
          </a:p>
          <a:p>
            <a:r>
              <a:rPr lang="en-US" dirty="0">
                <a:solidFill>
                  <a:schemeClr val="tx1"/>
                </a:solidFill>
              </a:rPr>
              <a:t>a. Explain the differences between an </a:t>
            </a:r>
            <a:r>
              <a:rPr lang="en-US" b="1" dirty="0">
                <a:solidFill>
                  <a:schemeClr val="tx1"/>
                </a:solidFill>
              </a:rPr>
              <a:t>ethnic group</a:t>
            </a:r>
            <a:r>
              <a:rPr lang="en-US" dirty="0">
                <a:solidFill>
                  <a:schemeClr val="tx1"/>
                </a:solidFill>
              </a:rPr>
              <a:t> and a </a:t>
            </a:r>
            <a:r>
              <a:rPr lang="en-US" b="1" dirty="0">
                <a:solidFill>
                  <a:schemeClr val="tx1"/>
                </a:solidFill>
              </a:rPr>
              <a:t>religious group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r>
              <a:rPr lang="en-US" dirty="0">
                <a:solidFill>
                  <a:schemeClr val="tx1"/>
                </a:solidFill>
              </a:rPr>
              <a:t>b. Compare and contrast the prominent religions in Southern and Eastern Asia: </a:t>
            </a:r>
            <a:r>
              <a:rPr lang="en-US" b="1" dirty="0">
                <a:solidFill>
                  <a:schemeClr val="tx1"/>
                </a:solidFill>
              </a:rPr>
              <a:t>Buddhism, Hinduism, Islam, Shintoism and the philosophy of Confucianism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8839200" cy="4038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One of the oldest religions in world founded in India</a:t>
            </a:r>
          </a:p>
          <a:p>
            <a:r>
              <a:rPr lang="en-US" dirty="0" smtClean="0"/>
              <a:t>Sacred Text is called the </a:t>
            </a:r>
            <a:r>
              <a:rPr lang="en-US" b="1" dirty="0" smtClean="0"/>
              <a:t>Vedas</a:t>
            </a:r>
            <a:r>
              <a:rPr lang="en-US" dirty="0" smtClean="0"/>
              <a:t> or Book of Knowledge and it was written in 1,500 BCE (3,500 years ago!)</a:t>
            </a:r>
          </a:p>
          <a:p>
            <a:r>
              <a:rPr lang="en-US" dirty="0" smtClean="0"/>
              <a:t>Hinduism is </a:t>
            </a:r>
            <a:r>
              <a:rPr lang="en-US" b="1" dirty="0" smtClean="0"/>
              <a:t>Polytheistic</a:t>
            </a:r>
            <a:r>
              <a:rPr lang="en-US" dirty="0" smtClean="0"/>
              <a:t> or they believe in MANY gods. </a:t>
            </a:r>
          </a:p>
          <a:p>
            <a:r>
              <a:rPr lang="en-US" b="1" dirty="0" smtClean="0"/>
              <a:t>The supreme god is Brahman, but has 3 main forms</a:t>
            </a:r>
          </a:p>
          <a:p>
            <a:pPr lvl="1"/>
            <a:r>
              <a:rPr lang="en-US" dirty="0" smtClean="0"/>
              <a:t>Brahma </a:t>
            </a:r>
            <a:r>
              <a:rPr lang="en-US" dirty="0"/>
              <a:t>the </a:t>
            </a:r>
            <a:r>
              <a:rPr lang="en-US" dirty="0" smtClean="0"/>
              <a:t>Creator</a:t>
            </a:r>
          </a:p>
          <a:p>
            <a:pPr lvl="1"/>
            <a:r>
              <a:rPr lang="en-US" dirty="0" smtClean="0"/>
              <a:t>Siva </a:t>
            </a:r>
            <a:r>
              <a:rPr lang="en-US" dirty="0"/>
              <a:t>the </a:t>
            </a:r>
            <a:r>
              <a:rPr lang="en-US" dirty="0" smtClean="0"/>
              <a:t>Destroyer</a:t>
            </a:r>
          </a:p>
          <a:p>
            <a:pPr lvl="1"/>
            <a:r>
              <a:rPr lang="en-US" dirty="0" smtClean="0"/>
              <a:t>Vishnu </a:t>
            </a:r>
            <a:r>
              <a:rPr lang="en-US" dirty="0"/>
              <a:t>the Preserver</a:t>
            </a:r>
          </a:p>
          <a:p>
            <a:r>
              <a:rPr lang="en-US" dirty="0" smtClean="0"/>
              <a:t>Hinduism is a very complex religion and does not include strict religions doctrine like most world religions. </a:t>
            </a:r>
          </a:p>
          <a:p>
            <a:r>
              <a:rPr lang="en-US" dirty="0" smtClean="0"/>
              <a:t>Hinduism is the 3</a:t>
            </a:r>
            <a:r>
              <a:rPr lang="en-US" baseline="30000" dirty="0" smtClean="0"/>
              <a:t>rd</a:t>
            </a:r>
            <a:r>
              <a:rPr lang="en-US" dirty="0" smtClean="0"/>
              <a:t> Largest religion in the world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1506" name="Picture 2" descr="http://www.calebwilde.com/wp-content/uploads/2011/05/enlight-vishn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0" y="0"/>
            <a:ext cx="6191250" cy="2819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33400"/>
            <a:ext cx="2971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Hinduism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0" y="304800"/>
            <a:ext cx="5111750" cy="640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Hindus believe </a:t>
            </a:r>
            <a:r>
              <a:rPr lang="en-US" b="1" dirty="0" smtClean="0"/>
              <a:t>all living beings have souls </a:t>
            </a:r>
            <a:r>
              <a:rPr lang="en-US" dirty="0" smtClean="0"/>
              <a:t>and many are vegetarians</a:t>
            </a:r>
          </a:p>
          <a:p>
            <a:r>
              <a:rPr lang="en-US" dirty="0" smtClean="0"/>
              <a:t>Hindus also believe in </a:t>
            </a:r>
            <a:r>
              <a:rPr lang="en-US" b="1" dirty="0" smtClean="0"/>
              <a:t>reincarnation</a:t>
            </a:r>
            <a:r>
              <a:rPr lang="en-US" dirty="0" smtClean="0"/>
              <a:t>, or the belief that the soul returns to another body after life.</a:t>
            </a:r>
          </a:p>
          <a:p>
            <a:r>
              <a:rPr lang="en-US" dirty="0" smtClean="0"/>
              <a:t>A good person will return to have a better life, a bad person will return to a worse life-this is called </a:t>
            </a:r>
            <a:r>
              <a:rPr lang="en-US" b="1" dirty="0" smtClean="0"/>
              <a:t>Karma</a:t>
            </a:r>
          </a:p>
          <a:p>
            <a:r>
              <a:rPr lang="en-US" b="1" dirty="0" smtClean="0"/>
              <a:t>Karma</a:t>
            </a:r>
            <a:r>
              <a:rPr lang="en-US" dirty="0" smtClean="0"/>
              <a:t> is the belief actions (good or bad) determine ones fate</a:t>
            </a:r>
          </a:p>
          <a:p>
            <a:r>
              <a:rPr lang="en-US" dirty="0" smtClean="0"/>
              <a:t>Ultimately the goal is to be removed from the Karmic cycle. If some is good enough, through many lifetimes, </a:t>
            </a:r>
            <a:r>
              <a:rPr lang="en-US" b="1" dirty="0" smtClean="0"/>
              <a:t>they can become united with Brahman</a:t>
            </a:r>
          </a:p>
        </p:txBody>
      </p:sp>
      <p:pic>
        <p:nvPicPr>
          <p:cNvPr id="20482" name="Picture 2" descr="http://posterous.com/getfile/files.posterous.com/raymasky/9I9eatXorlYnG63C94uEkQ2altlwO0RXNvxojjU9PM2KVswXXTr57ThQTCin/image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728357" cy="52197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228600"/>
            <a:ext cx="4189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Reincarnation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1981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Caste system is another important part of Hinduism and the Caste System is part of Karma</a:t>
            </a:r>
          </a:p>
          <a:p>
            <a:r>
              <a:rPr lang="en-US" b="1" dirty="0" smtClean="0"/>
              <a:t>Caste System means that your social class is inherited </a:t>
            </a:r>
            <a:r>
              <a:rPr lang="en-US" dirty="0" smtClean="0"/>
              <a:t>or determined at birth from the good of bad deeds in your previous life.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2530" name="Picture 2" descr="http://1.bp.blogspot.com/-4MNPWA-ymNU/TWEuwEyrpAI/AAAAAAAAAKw/UboYBvzKfsw/s1600/caste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6400800" cy="4584506"/>
          </a:xfrm>
          <a:prstGeom prst="rect">
            <a:avLst/>
          </a:prstGeom>
          <a:noFill/>
        </p:spPr>
      </p:pic>
      <p:pic>
        <p:nvPicPr>
          <p:cNvPr id="22532" name="Picture 4" descr="http://www.grantesd.k12.or.us/mvms/staff%20index/cdougharity/webquests/blue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05000"/>
            <a:ext cx="33528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knappe\Documents\Asia\Asia 2 4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6705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nappe\AppData\Local\Microsoft\Windows\Temporary Internet Files\Content.Outlook\INEI1P97\photo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008313" cy="3683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Buddhism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834" y="533400"/>
            <a:ext cx="2244634" cy="632024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Buddhism also comes from India </a:t>
            </a:r>
            <a:r>
              <a:rPr lang="en-US" dirty="0" smtClean="0"/>
              <a:t>and was founded around </a:t>
            </a:r>
            <a:r>
              <a:rPr lang="en-US" b="1" dirty="0" smtClean="0"/>
              <a:t>500 BCE</a:t>
            </a:r>
          </a:p>
          <a:p>
            <a:r>
              <a:rPr lang="en-US" dirty="0" smtClean="0"/>
              <a:t>It’s founder is </a:t>
            </a:r>
            <a:r>
              <a:rPr lang="en-US" b="1" dirty="0" smtClean="0"/>
              <a:t>Siddhartha Gautama</a:t>
            </a:r>
            <a:r>
              <a:rPr lang="en-US" dirty="0" smtClean="0"/>
              <a:t> was born around a prince, but renounced (went away from) his life to find enlightenment and became known as the “Enlightened One” or </a:t>
            </a:r>
            <a:r>
              <a:rPr lang="en-US" b="1" dirty="0" smtClean="0"/>
              <a:t>Buddha</a:t>
            </a:r>
            <a:r>
              <a:rPr lang="en-US" dirty="0" smtClean="0"/>
              <a:t>.</a:t>
            </a:r>
          </a:p>
        </p:txBody>
      </p:sp>
      <p:pic>
        <p:nvPicPr>
          <p:cNvPr id="8195" name="Picture 3" descr="C:\Users\knappe\AppData\Local\Microsoft\Windows\Temporary Internet Files\Content.Outlook\INEI1P97\photo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-80554"/>
            <a:ext cx="39624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knappe\AppData\Local\Microsoft\Windows\Temporary Internet Files\Content.Outlook\INEI1P97\photo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3657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5849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teachings of Buddha were written down in the </a:t>
            </a:r>
            <a:r>
              <a:rPr lang="en-US" dirty="0" err="1"/>
              <a:t>Pali</a:t>
            </a:r>
            <a:r>
              <a:rPr lang="en-US" dirty="0"/>
              <a:t> Canon and have become Buddhism. </a:t>
            </a:r>
          </a:p>
          <a:p>
            <a:r>
              <a:rPr lang="en-US" dirty="0"/>
              <a:t>Buddhism is found </a:t>
            </a:r>
            <a:r>
              <a:rPr lang="en-US" b="1" dirty="0"/>
              <a:t>in many Asian countries</a:t>
            </a:r>
            <a:r>
              <a:rPr lang="en-US" dirty="0"/>
              <a:t>, but only a few in India are Buddhists today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Buddha tried to teach others enlightenment through the </a:t>
            </a:r>
            <a:r>
              <a:rPr lang="en-US" b="1" dirty="0" smtClean="0"/>
              <a:t>Four Noble Truths</a:t>
            </a:r>
          </a:p>
          <a:p>
            <a:pPr lvl="1"/>
            <a:r>
              <a:rPr lang="en-US" b="1" dirty="0" smtClean="0"/>
              <a:t>Life is Suffering</a:t>
            </a:r>
            <a:endParaRPr lang="en-US" dirty="0" smtClean="0"/>
          </a:p>
          <a:p>
            <a:pPr lvl="1"/>
            <a:r>
              <a:rPr lang="en-US" b="1" dirty="0" smtClean="0"/>
              <a:t>Greed causes suffering</a:t>
            </a:r>
          </a:p>
          <a:p>
            <a:pPr lvl="1"/>
            <a:r>
              <a:rPr lang="en-US" b="1" dirty="0" smtClean="0"/>
              <a:t>Remove yourself and suffering ends (Nirvana)</a:t>
            </a:r>
          </a:p>
          <a:p>
            <a:pPr lvl="1"/>
            <a:r>
              <a:rPr lang="en-US" b="1" dirty="0" smtClean="0"/>
              <a:t>Follow the Eightfold to attain Nirvana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10200"/>
            <a:ext cx="3008313" cy="990601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err="1" smtClean="0"/>
              <a:t>Pratītyasamutpāda</a:t>
            </a:r>
            <a:endParaRPr lang="en-US" sz="2800" dirty="0" smtClean="0"/>
          </a:p>
          <a:p>
            <a:r>
              <a:rPr lang="en-US" sz="2800" dirty="0" smtClean="0"/>
              <a:t>“</a:t>
            </a:r>
            <a:r>
              <a:rPr lang="en-US" sz="2800" dirty="0" err="1" smtClean="0"/>
              <a:t>Interdependant</a:t>
            </a:r>
            <a:r>
              <a:rPr lang="en-US" sz="2800" dirty="0" smtClean="0"/>
              <a:t> arising”</a:t>
            </a:r>
            <a:endParaRPr lang="en-US" sz="2800" dirty="0"/>
          </a:p>
        </p:txBody>
      </p:sp>
      <p:pic>
        <p:nvPicPr>
          <p:cNvPr id="24578" name="Picture 2" descr="http://www.majordojo.com/images/on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5200" cy="5029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228600"/>
            <a:ext cx="32004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u="sng" dirty="0"/>
              <a:t>“No one saves us but ourselves. No one can and no one may. We ourselves must walk the path.”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3050"/>
            <a:ext cx="8382000" cy="643255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4600" b="1" dirty="0" smtClean="0"/>
              <a:t>Eightfold Path is the way Buddhist should live.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400" b="1" u="sng" dirty="0"/>
              <a:t>Right Speech</a:t>
            </a:r>
            <a:r>
              <a:rPr lang="en-US" sz="3400" dirty="0"/>
              <a:t> – Speaking in a non hurtful, not exaggerated, truthful way.</a:t>
            </a:r>
            <a:r>
              <a:rPr lang="en-US" sz="3400" b="1" u="sng" dirty="0"/>
              <a:t> </a:t>
            </a:r>
            <a:endParaRPr lang="en-US" sz="3400" b="1" u="sng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400" b="1" u="sng" dirty="0" smtClean="0"/>
              <a:t>Right </a:t>
            </a:r>
            <a:r>
              <a:rPr lang="en-US" sz="3400" b="1" u="sng" dirty="0"/>
              <a:t>Action</a:t>
            </a:r>
            <a:r>
              <a:rPr lang="en-US" sz="3400" b="1" dirty="0"/>
              <a:t> – Avoiding harmful actions.</a:t>
            </a:r>
            <a:r>
              <a:rPr lang="en-US" sz="3400" b="1" u="sng" dirty="0"/>
              <a:t> </a:t>
            </a:r>
            <a:endParaRPr lang="en-US" sz="3400" b="1" u="sng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400" b="1" u="sng" dirty="0" smtClean="0"/>
              <a:t>Right </a:t>
            </a:r>
            <a:r>
              <a:rPr lang="en-US" sz="3400" b="1" u="sng" dirty="0"/>
              <a:t>Livelihood</a:t>
            </a:r>
            <a:r>
              <a:rPr lang="en-US" sz="3400" dirty="0"/>
              <a:t> - Not harming in any way oneself or others; directly or indirectly. </a:t>
            </a:r>
            <a:endParaRPr lang="en-US" sz="34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400" b="1" u="sng" dirty="0" smtClean="0"/>
              <a:t>Right </a:t>
            </a:r>
            <a:r>
              <a:rPr lang="en-US" sz="3400" b="1" u="sng" dirty="0"/>
              <a:t>Effort</a:t>
            </a:r>
            <a:r>
              <a:rPr lang="en-US" sz="3400" b="1" dirty="0"/>
              <a:t> – Making constant effort to improve oneself</a:t>
            </a:r>
            <a:r>
              <a:rPr lang="en-US" sz="3400" b="1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400" b="1" u="sng" dirty="0" smtClean="0"/>
              <a:t> </a:t>
            </a:r>
            <a:r>
              <a:rPr lang="en-US" sz="3400" b="1" u="sng" dirty="0"/>
              <a:t>Right Mindfulness</a:t>
            </a:r>
            <a:r>
              <a:rPr lang="en-US" sz="3400" dirty="0"/>
              <a:t> - Mental ability to see things for what they are with clear consciousness.</a:t>
            </a:r>
            <a:r>
              <a:rPr lang="en-US" sz="3400" b="1" u="sng" dirty="0"/>
              <a:t> </a:t>
            </a:r>
            <a:endParaRPr lang="en-US" sz="3400" b="1" u="sng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400" b="1" u="sng" dirty="0" smtClean="0"/>
              <a:t>Right </a:t>
            </a:r>
            <a:r>
              <a:rPr lang="en-US" sz="3400" b="1" u="sng" dirty="0"/>
              <a:t>View</a:t>
            </a:r>
            <a:r>
              <a:rPr lang="en-US" sz="3400" dirty="0"/>
              <a:t> - Understanding reality as it is, not just as it appears to be.</a:t>
            </a:r>
            <a:r>
              <a:rPr lang="en-US" sz="3400" b="1" u="sng" dirty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400" b="1" u="sng" dirty="0" smtClean="0"/>
              <a:t>Right </a:t>
            </a:r>
            <a:r>
              <a:rPr lang="en-US" sz="3400" b="1" u="sng" dirty="0"/>
              <a:t>Contemplation</a:t>
            </a:r>
            <a:r>
              <a:rPr lang="en-US" sz="3400" b="1" dirty="0"/>
              <a:t> - Being aware of the present reality within oneself, without any craving or </a:t>
            </a:r>
            <a:r>
              <a:rPr lang="en-US" sz="3400" b="1" dirty="0" smtClean="0"/>
              <a:t>aversion.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400" b="1" u="sng" dirty="0" smtClean="0"/>
              <a:t>Right </a:t>
            </a:r>
            <a:r>
              <a:rPr lang="en-US" sz="3400" b="1" u="sng" dirty="0"/>
              <a:t>Thought</a:t>
            </a:r>
            <a:r>
              <a:rPr lang="en-US" sz="3400" dirty="0"/>
              <a:t> - Change in the pattern of thinking</a:t>
            </a:r>
            <a:r>
              <a:rPr lang="en-US" sz="3400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The </a:t>
            </a:r>
            <a:r>
              <a:rPr lang="en-US" sz="3600" b="1" dirty="0"/>
              <a:t>Middle Way </a:t>
            </a:r>
            <a:r>
              <a:rPr lang="en-US" sz="3600" dirty="0"/>
              <a:t>is part of the Eightfold path, but it is more a mindset of viewing the world. </a:t>
            </a:r>
            <a:r>
              <a:rPr lang="en-US" sz="3600" b="1" dirty="0"/>
              <a:t>The Middle Way mindset is necessary for Buddhists to find peace</a:t>
            </a:r>
            <a:r>
              <a:rPr lang="en-US" sz="3600" dirty="0"/>
              <a:t>.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2032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nappe\Documents\Asia\Asia 2 7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5" y="-53788"/>
            <a:ext cx="65024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nappe\Documents\Asia\Asia 2 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51435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73050"/>
            <a:ext cx="4191000" cy="628015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Shintoism</a:t>
            </a:r>
            <a:r>
              <a:rPr lang="en-US" b="1" dirty="0" smtClean="0"/>
              <a:t> was founded in Japan </a:t>
            </a:r>
            <a:r>
              <a:rPr lang="en-US" dirty="0" smtClean="0"/>
              <a:t>around 700 BCE</a:t>
            </a:r>
          </a:p>
          <a:p>
            <a:r>
              <a:rPr lang="en-US" dirty="0" smtClean="0"/>
              <a:t>It is consider the first religion in Japan</a:t>
            </a:r>
          </a:p>
          <a:p>
            <a:r>
              <a:rPr lang="en-US" dirty="0" smtClean="0"/>
              <a:t>It honors spirits in nature called </a:t>
            </a:r>
            <a:r>
              <a:rPr lang="en-US" dirty="0" err="1" smtClean="0"/>
              <a:t>Kami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b="1" dirty="0" err="1" smtClean="0"/>
              <a:t>Kami</a:t>
            </a:r>
            <a:r>
              <a:rPr lang="en-US" b="1" dirty="0" smtClean="0"/>
              <a:t> are spirits found in all things</a:t>
            </a:r>
            <a:r>
              <a:rPr lang="en-US" dirty="0" smtClean="0"/>
              <a:t>. These are very important to Shinto followers</a:t>
            </a:r>
          </a:p>
          <a:p>
            <a:r>
              <a:rPr lang="en-US" b="1" dirty="0" smtClean="0"/>
              <a:t>Followers pray at small alters in their homes</a:t>
            </a:r>
            <a:r>
              <a:rPr lang="en-US" dirty="0" smtClean="0"/>
              <a:t> or build alters in beautiful nature sites these honor the </a:t>
            </a:r>
            <a:r>
              <a:rPr lang="en-US" dirty="0" err="1" smtClean="0"/>
              <a:t>Kami</a:t>
            </a:r>
            <a:endParaRPr lang="en-US" dirty="0" smtClean="0"/>
          </a:p>
          <a:p>
            <a:r>
              <a:rPr lang="en-US" dirty="0" err="1" smtClean="0"/>
              <a:t>Shintoism</a:t>
            </a:r>
            <a:r>
              <a:rPr lang="en-US" dirty="0" smtClean="0"/>
              <a:t> merged with Buddhism after 700 CE and together these are the most important religions in Japan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228600"/>
            <a:ext cx="3032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Shintoism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6" name="Picture 2" descr="http://www.shintoism.com/shinto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36576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58495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Confucianism is a Chinese way of life </a:t>
            </a:r>
            <a:r>
              <a:rPr lang="en-US" dirty="0" smtClean="0"/>
              <a:t>or philosophy taught by Confucian in 550 BCE</a:t>
            </a:r>
          </a:p>
          <a:p>
            <a:r>
              <a:rPr lang="en-US" dirty="0" smtClean="0"/>
              <a:t>Confucianism is ethical way to live to build good character and virtue in people</a:t>
            </a:r>
          </a:p>
          <a:p>
            <a:r>
              <a:rPr lang="en-US" dirty="0" smtClean="0"/>
              <a:t>Confucian’s </a:t>
            </a:r>
            <a:r>
              <a:rPr lang="en-US" b="1" dirty="0" smtClean="0"/>
              <a:t>Golden Rule</a:t>
            </a:r>
            <a:r>
              <a:rPr lang="en-US" dirty="0" smtClean="0"/>
              <a:t> was, “</a:t>
            </a:r>
            <a:r>
              <a:rPr lang="en-US" b="1" dirty="0" smtClean="0"/>
              <a:t>What you do not like when done to you, do not to others.”</a:t>
            </a:r>
          </a:p>
          <a:p>
            <a:r>
              <a:rPr lang="en-US" b="1" dirty="0" smtClean="0"/>
              <a:t>Confucian thought strict ethical codes and behavior norms were key to social order and peace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381000"/>
            <a:ext cx="3657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Confucianism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674" name="Picture 2" descr="http://history.cultural-china.com/chinaWH/upload/upfiles/2010-06/21/the_views_of_a_female_confucian_ban_zhao15242cbec9f9bfef80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3352800" cy="3581400"/>
          </a:xfrm>
          <a:prstGeom prst="rect">
            <a:avLst/>
          </a:prstGeom>
          <a:noFill/>
        </p:spPr>
      </p:pic>
      <p:pic>
        <p:nvPicPr>
          <p:cNvPr id="28676" name="Picture 4" descr="http://www.china-mike.com/wp-content/uploads/2011/02/confuciu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599"/>
            <a:ext cx="2286000" cy="241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004887"/>
            <a:ext cx="6324600" cy="5853113"/>
          </a:xfrm>
        </p:spPr>
        <p:txBody>
          <a:bodyPr>
            <a:normAutofit/>
          </a:bodyPr>
          <a:lstStyle/>
          <a:p>
            <a:r>
              <a:rPr lang="en-US" dirty="0" smtClean="0"/>
              <a:t>What describes a religious group?</a:t>
            </a:r>
          </a:p>
          <a:p>
            <a:pPr lvl="1"/>
            <a:r>
              <a:rPr lang="en-US" dirty="0" smtClean="0"/>
              <a:t>People who share </a:t>
            </a:r>
            <a:r>
              <a:rPr lang="en-US" b="1" dirty="0" smtClean="0"/>
              <a:t>belief in god</a:t>
            </a:r>
            <a:r>
              <a:rPr lang="en-US" dirty="0" smtClean="0"/>
              <a:t> or gods</a:t>
            </a:r>
          </a:p>
          <a:p>
            <a:pPr lvl="1"/>
            <a:r>
              <a:rPr lang="en-US" dirty="0" smtClean="0"/>
              <a:t>People who share same religion</a:t>
            </a:r>
          </a:p>
          <a:p>
            <a:r>
              <a:rPr lang="en-US" dirty="0" smtClean="0"/>
              <a:t>What describes an ethnic group?</a:t>
            </a:r>
          </a:p>
          <a:p>
            <a:pPr lvl="1"/>
            <a:r>
              <a:rPr lang="en-US" dirty="0" smtClean="0"/>
              <a:t>People who share </a:t>
            </a:r>
            <a:r>
              <a:rPr lang="en-US" b="1" dirty="0" smtClean="0"/>
              <a:t>language, religion, or culture</a:t>
            </a:r>
          </a:p>
          <a:p>
            <a:pPr lvl="1"/>
            <a:r>
              <a:rPr lang="en-US" dirty="0" smtClean="0"/>
              <a:t>Examples: Kurds share language, religion and culture</a:t>
            </a:r>
          </a:p>
        </p:txBody>
      </p:sp>
      <p:pic>
        <p:nvPicPr>
          <p:cNvPr id="1026" name="Picture 2" descr="C:\Users\Liz\AppData\Local\Microsoft\Windows\Temporary Internet Files\Content.IE5\SA6PDBSE\MC9004343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71800"/>
            <a:ext cx="2057400" cy="3243112"/>
          </a:xfrm>
          <a:prstGeom prst="rect">
            <a:avLst/>
          </a:prstGeom>
          <a:noFill/>
        </p:spPr>
      </p:pic>
      <p:pic>
        <p:nvPicPr>
          <p:cNvPr id="1027" name="Picture 3" descr="C:\Users\Liz\AppData\Local\Microsoft\Windows\Temporary Internet Files\Content.IE5\APC9RU1C\MC90043485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1714500" cy="1714500"/>
          </a:xfrm>
          <a:prstGeom prst="rect">
            <a:avLst/>
          </a:prstGeom>
          <a:noFill/>
        </p:spPr>
      </p:pic>
      <p:pic>
        <p:nvPicPr>
          <p:cNvPr id="1028" name="Picture 4" descr="C:\Users\Liz\AppData\Local\Microsoft\Windows\Temporary Internet Files\Content.IE5\HPJE24RQ\MC90043156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0"/>
            <a:ext cx="2285714" cy="2285714"/>
          </a:xfrm>
          <a:prstGeom prst="rect">
            <a:avLst/>
          </a:prstGeom>
          <a:noFill/>
        </p:spPr>
      </p:pic>
      <p:pic>
        <p:nvPicPr>
          <p:cNvPr id="1029" name="Picture 5" descr="C:\Users\Liz\AppData\Local\Microsoft\Windows\Temporary Internet Files\Content.IE5\APC9RU1C\MC90038404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981200"/>
            <a:ext cx="1559966" cy="1813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39712"/>
            <a:ext cx="4419600" cy="637857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Relationships were key to Confucianism. </a:t>
            </a:r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dirty="0"/>
              <a:t>younger was supposed to give obedience to the elder and woman should give obedience to the man.</a:t>
            </a:r>
          </a:p>
          <a:p>
            <a:pPr lvl="1"/>
            <a:r>
              <a:rPr lang="en-US" dirty="0"/>
              <a:t>Ruler-subject</a:t>
            </a:r>
          </a:p>
          <a:p>
            <a:pPr lvl="1"/>
            <a:r>
              <a:rPr lang="en-US" dirty="0"/>
              <a:t>Father-Son</a:t>
            </a:r>
          </a:p>
          <a:p>
            <a:pPr lvl="1"/>
            <a:r>
              <a:rPr lang="en-US" dirty="0"/>
              <a:t>Husband-wife</a:t>
            </a:r>
          </a:p>
          <a:p>
            <a:pPr lvl="1"/>
            <a:r>
              <a:rPr lang="en-US" dirty="0"/>
              <a:t>Elder brother-younger brother</a:t>
            </a:r>
          </a:p>
          <a:p>
            <a:pPr lvl="1"/>
            <a:r>
              <a:rPr lang="en-US" dirty="0"/>
              <a:t>Elder friend- younger friend</a:t>
            </a:r>
          </a:p>
          <a:p>
            <a:r>
              <a:rPr lang="en-US" dirty="0"/>
              <a:t>Confucianism is not a religion, but a way of life.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smtClean="0"/>
              <a:t>In </a:t>
            </a:r>
            <a:r>
              <a:rPr lang="en-US" b="1" dirty="0"/>
              <a:t>121 BC the Han Dynasty (rulers) had Confucian scholars as advisors, who help establish the Government in China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Insert Chinese garden image</a:t>
            </a:r>
            <a:endParaRPr lang="en-US" dirty="0"/>
          </a:p>
        </p:txBody>
      </p:sp>
      <p:pic>
        <p:nvPicPr>
          <p:cNvPr id="7170" name="Picture 2" descr="C:\Users\knappe\AppData\Local\Microsoft\Windows\Temporary Internet Files\Content.Outlook\INEI1P97\photo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1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303"/>
            <a:ext cx="3008313" cy="5969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Tao or Daoism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0"/>
            <a:ext cx="4876800" cy="65849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Daoism is a complimentary religion to Confucian Philosophy that started in 600 BC China.</a:t>
            </a:r>
          </a:p>
          <a:p>
            <a:r>
              <a:rPr lang="en-US" dirty="0" smtClean="0"/>
              <a:t>Dao or Tao means “The Way”</a:t>
            </a:r>
          </a:p>
          <a:p>
            <a:r>
              <a:rPr lang="en-US" dirty="0" smtClean="0"/>
              <a:t>Daoism is a focus on balancing energies to attain happiness</a:t>
            </a:r>
          </a:p>
          <a:p>
            <a:r>
              <a:rPr lang="en-US" dirty="0" smtClean="0"/>
              <a:t>Many people in Chinese society were Taoist and Confucian and later even Buddhist too!</a:t>
            </a:r>
          </a:p>
          <a:p>
            <a:r>
              <a:rPr lang="en-US" dirty="0" smtClean="0"/>
              <a:t>Today some people still celebrate Taoism in China, Vietnam and other Southeast Asian Countries.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Insert image here</a:t>
            </a:r>
            <a:endParaRPr lang="en-US" dirty="0"/>
          </a:p>
        </p:txBody>
      </p:sp>
      <p:pic>
        <p:nvPicPr>
          <p:cNvPr id="4099" name="Picture 3" descr="C:\Users\knappe\AppData\Local\Microsoft\Windows\Temporary Internet Files\Content.Outlook\INEI1P97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581400"/>
            <a:ext cx="51435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nappe\Documents\Asia\Asia 4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267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0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3008313" cy="4445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Islam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73050"/>
            <a:ext cx="5562600" cy="6619784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Islam came </a:t>
            </a:r>
            <a:r>
              <a:rPr lang="en-US" sz="4000" smtClean="0"/>
              <a:t>to East Asia </a:t>
            </a:r>
            <a:r>
              <a:rPr lang="en-US" sz="4000" dirty="0" smtClean="0"/>
              <a:t>mainly though trade. </a:t>
            </a:r>
          </a:p>
          <a:p>
            <a:r>
              <a:rPr lang="en-US" sz="4000" dirty="0" smtClean="0"/>
              <a:t>Over a</a:t>
            </a:r>
            <a:r>
              <a:rPr lang="en-US" sz="4000" b="1" dirty="0" smtClean="0"/>
              <a:t> billion </a:t>
            </a:r>
            <a:r>
              <a:rPr lang="en-US" sz="4000" dirty="0" smtClean="0"/>
              <a:t>people in Asia are Muslim</a:t>
            </a:r>
          </a:p>
          <a:p>
            <a:r>
              <a:rPr lang="en-US" sz="4000" dirty="0" smtClean="0"/>
              <a:t>Islam in these countries is slightly different than Middle Eastern Islam, but fundamentally it is the same</a:t>
            </a:r>
          </a:p>
          <a:p>
            <a:r>
              <a:rPr lang="en-US" sz="4000" dirty="0" smtClean="0"/>
              <a:t>All Muslims follow the 5 pillars of Islam</a:t>
            </a:r>
          </a:p>
          <a:p>
            <a:pPr lvl="1"/>
            <a:r>
              <a:rPr lang="en-US" dirty="0" smtClean="0"/>
              <a:t>Declaration of Faith</a:t>
            </a:r>
          </a:p>
          <a:p>
            <a:pPr lvl="1"/>
            <a:r>
              <a:rPr lang="en-US" dirty="0" smtClean="0"/>
              <a:t>Pray 5 times a day</a:t>
            </a:r>
          </a:p>
          <a:p>
            <a:pPr lvl="1"/>
            <a:r>
              <a:rPr lang="en-US" dirty="0" smtClean="0"/>
              <a:t>Alms</a:t>
            </a:r>
          </a:p>
          <a:p>
            <a:pPr lvl="1"/>
            <a:r>
              <a:rPr lang="en-US" dirty="0" smtClean="0"/>
              <a:t>Ramadan</a:t>
            </a:r>
          </a:p>
          <a:p>
            <a:pPr lvl="1"/>
            <a:r>
              <a:rPr lang="en-US" dirty="0" smtClean="0"/>
              <a:t>Hajj </a:t>
            </a:r>
          </a:p>
          <a:p>
            <a:r>
              <a:rPr lang="en-US" sz="4000" dirty="0" smtClean="0"/>
              <a:t>The 4 most populous Muslim countries in the world are in East Asia</a:t>
            </a:r>
          </a:p>
          <a:p>
            <a:pPr lvl="1"/>
            <a:r>
              <a:rPr lang="en-US" dirty="0" smtClean="0"/>
              <a:t>Indonesia</a:t>
            </a:r>
          </a:p>
          <a:p>
            <a:pPr lvl="1"/>
            <a:r>
              <a:rPr lang="en-US" dirty="0" smtClean="0"/>
              <a:t>Pakistan</a:t>
            </a:r>
          </a:p>
          <a:p>
            <a:pPr lvl="1"/>
            <a:r>
              <a:rPr lang="en-US" dirty="0" smtClean="0"/>
              <a:t>India</a:t>
            </a:r>
          </a:p>
          <a:p>
            <a:pPr lvl="1"/>
            <a:r>
              <a:rPr lang="en-US" dirty="0" smtClean="0"/>
              <a:t>Bangladesh</a:t>
            </a:r>
          </a:p>
          <a:p>
            <a:pPr marL="457200" lvl="1" indent="0">
              <a:buNone/>
            </a:pPr>
            <a:r>
              <a:rPr lang="en-US" dirty="0" smtClean="0"/>
              <a:t> 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Insert image here</a:t>
            </a:r>
            <a:endParaRPr lang="en-US" dirty="0"/>
          </a:p>
        </p:txBody>
      </p:sp>
      <p:pic>
        <p:nvPicPr>
          <p:cNvPr id="6146" name="Picture 2" descr="C:\Users\knappe\AppData\Local\Microsoft\Windows\Temporary Internet Files\Content.Outlook\INEI1P97\photo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62000"/>
            <a:ext cx="3733800" cy="613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0"/>
            <a:ext cx="2362200" cy="222830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Hinduism</a:t>
            </a:r>
          </a:p>
          <a:p>
            <a:pPr algn="ctr"/>
            <a:r>
              <a:rPr lang="en-US" dirty="0" smtClean="0"/>
              <a:t>-3,500 years old</a:t>
            </a:r>
          </a:p>
          <a:p>
            <a:pPr algn="ctr"/>
            <a:r>
              <a:rPr lang="en-US" dirty="0" smtClean="0"/>
              <a:t>Vedas is holy book</a:t>
            </a:r>
          </a:p>
          <a:p>
            <a:pPr algn="ctr"/>
            <a:r>
              <a:rPr lang="en-US" dirty="0" smtClean="0"/>
              <a:t>Believe in reincarnation</a:t>
            </a:r>
          </a:p>
          <a:p>
            <a:pPr algn="ctr"/>
            <a:r>
              <a:rPr lang="en-US" dirty="0" smtClean="0"/>
              <a:t>-In India and worldwide today</a:t>
            </a:r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3" name="Oval 2"/>
          <p:cNvSpPr/>
          <p:nvPr/>
        </p:nvSpPr>
        <p:spPr>
          <a:xfrm>
            <a:off x="304800" y="330926"/>
            <a:ext cx="1295400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India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5745480" y="1773282"/>
            <a:ext cx="3200400" cy="18505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Buddhism (2,500 years old)</a:t>
            </a:r>
            <a:endParaRPr lang="en-US" dirty="0" smtClean="0"/>
          </a:p>
          <a:p>
            <a:pPr algn="ctr"/>
            <a:r>
              <a:rPr lang="en-US" dirty="0" smtClean="0"/>
              <a:t>-Eightfold Path and Middle Way are important way to live</a:t>
            </a:r>
          </a:p>
          <a:p>
            <a:pPr algn="ctr"/>
            <a:r>
              <a:rPr lang="en-US" dirty="0" smtClean="0"/>
              <a:t>In China (Tibet), Indochina-Vietnam, Laos, Cambodia, Thailand, Japan and many more</a:t>
            </a:r>
          </a:p>
        </p:txBody>
      </p:sp>
      <p:sp>
        <p:nvSpPr>
          <p:cNvPr id="5" name="Oval 4"/>
          <p:cNvSpPr/>
          <p:nvPr/>
        </p:nvSpPr>
        <p:spPr>
          <a:xfrm>
            <a:off x="234042" y="2756262"/>
            <a:ext cx="1295400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China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400300" y="2509701"/>
            <a:ext cx="3162300" cy="18336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Confucianism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2,500 years old</a:t>
            </a:r>
            <a:r>
              <a:rPr lang="en-US" dirty="0" smtClean="0"/>
              <a:t>)</a:t>
            </a:r>
            <a:endParaRPr lang="en-US" dirty="0" smtClean="0"/>
          </a:p>
          <a:p>
            <a:pPr algn="ctr"/>
            <a:r>
              <a:rPr lang="en-US" dirty="0" smtClean="0"/>
              <a:t>Moral Code</a:t>
            </a:r>
          </a:p>
          <a:p>
            <a:pPr algn="ctr"/>
            <a:r>
              <a:rPr lang="en-US" dirty="0" smtClean="0"/>
              <a:t>Not a religion per se, but still highly influence relationship structure</a:t>
            </a:r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164580" y="4597038"/>
            <a:ext cx="2781300" cy="22283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Shintoism (</a:t>
            </a:r>
            <a:r>
              <a:rPr lang="en-US" dirty="0"/>
              <a:t>2,500 years old</a:t>
            </a:r>
            <a:r>
              <a:rPr lang="en-US" dirty="0" smtClean="0"/>
              <a:t>)</a:t>
            </a:r>
            <a:endParaRPr lang="en-US" dirty="0" smtClean="0"/>
          </a:p>
          <a:p>
            <a:pPr algn="ctr"/>
            <a:r>
              <a:rPr lang="en-US" dirty="0" smtClean="0"/>
              <a:t> Traditional religion of Japan which merged with Buddhism</a:t>
            </a:r>
          </a:p>
          <a:p>
            <a:pPr algn="ctr"/>
            <a:r>
              <a:rPr lang="en-US" dirty="0" smtClean="0"/>
              <a:t>Still influential today</a:t>
            </a:r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8" name="Oval 7"/>
          <p:cNvSpPr/>
          <p:nvPr/>
        </p:nvSpPr>
        <p:spPr>
          <a:xfrm>
            <a:off x="304799" y="5562600"/>
            <a:ext cx="1790699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Japan</a:t>
            </a:r>
            <a:endParaRPr lang="en-US" sz="2000" b="1" dirty="0"/>
          </a:p>
        </p:txBody>
      </p:sp>
      <p:cxnSp>
        <p:nvCxnSpPr>
          <p:cNvPr id="10" name="Straight Arrow Connector 9"/>
          <p:cNvCxnSpPr>
            <a:stCxn id="3" idx="6"/>
          </p:cNvCxnSpPr>
          <p:nvPr/>
        </p:nvCxnSpPr>
        <p:spPr>
          <a:xfrm>
            <a:off x="1600200" y="864326"/>
            <a:ext cx="1600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1100" y="1397726"/>
            <a:ext cx="4533900" cy="13008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95399" y="3048000"/>
            <a:ext cx="1600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43099" y="6237514"/>
            <a:ext cx="4232366" cy="500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xplosion 2 16"/>
          <p:cNvSpPr/>
          <p:nvPr/>
        </p:nvSpPr>
        <p:spPr>
          <a:xfrm>
            <a:off x="6151516" y="199752"/>
            <a:ext cx="2763884" cy="14004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East Asian Religions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52700" y="4470219"/>
            <a:ext cx="3162300" cy="1219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Daoism (2,500 years old</a:t>
            </a:r>
            <a:r>
              <a:rPr lang="en-US" dirty="0" smtClean="0"/>
              <a:t>)</a:t>
            </a:r>
            <a:endParaRPr lang="en-US" dirty="0" smtClean="0"/>
          </a:p>
          <a:p>
            <a:pPr algn="ctr"/>
            <a:r>
              <a:rPr lang="en-US" dirty="0" smtClean="0"/>
              <a:t>Religion that is complimentary to Confucianism</a:t>
            </a:r>
            <a:endParaRPr lang="en-US" dirty="0"/>
          </a:p>
          <a:p>
            <a:pPr algn="ctr"/>
            <a:endParaRPr lang="en-US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42999" y="3623854"/>
            <a:ext cx="1600200" cy="117674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knappe\AppData\Local\Microsoft\Windows\Temporary Internet Files\Content.IE5\12JN5VQM\MC9000187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30" y="1065823"/>
            <a:ext cx="1265070" cy="98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nappe\AppData\Local\Microsoft\Windows\Temporary Internet Files\Content.IE5\UWNSCT8F\MC90001877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4" y="3530716"/>
            <a:ext cx="1224808" cy="86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nappe\AppData\Local\Microsoft\Windows\Temporary Internet Files\Content.IE5\12JN5VQM\MC9000188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08" y="5854663"/>
            <a:ext cx="1370984" cy="9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4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z\AppData\Local\Microsoft\Windows\Temporary Internet Files\Content.IE5\5OYI6NW3\MC90043558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47576"/>
            <a:ext cx="2133600" cy="1765738"/>
          </a:xfrm>
          <a:prstGeom prst="rect">
            <a:avLst/>
          </a:prstGeom>
          <a:noFill/>
        </p:spPr>
      </p:pic>
      <p:pic>
        <p:nvPicPr>
          <p:cNvPr id="1027" name="Picture 3" descr="C:\Users\Liz\AppData\Local\Microsoft\Windows\Temporary Internet Files\Content.IE5\AGLUH0AZ\MC9000480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5122" y="984069"/>
            <a:ext cx="1998878" cy="2875823"/>
          </a:xfrm>
          <a:prstGeom prst="rect">
            <a:avLst/>
          </a:prstGeom>
          <a:noFill/>
        </p:spPr>
      </p:pic>
      <p:pic>
        <p:nvPicPr>
          <p:cNvPr id="1028" name="Picture 4" descr="C:\Users\Liz\AppData\Local\Microsoft\Windows\Temporary Internet Files\Content.IE5\0Y5U9S28\MC90004796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859892"/>
            <a:ext cx="2209800" cy="2482112"/>
          </a:xfrm>
          <a:prstGeom prst="rect">
            <a:avLst/>
          </a:prstGeom>
          <a:noFill/>
        </p:spPr>
      </p:pic>
      <p:pic>
        <p:nvPicPr>
          <p:cNvPr id="1030" name="Picture 6" descr="C:\Users\Liz\AppData\Local\Microsoft\Windows\Temporary Internet Files\Content.IE5\AGLUH0AZ\MC90005784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371600"/>
            <a:ext cx="1981200" cy="1825142"/>
          </a:xfrm>
          <a:prstGeom prst="rect">
            <a:avLst/>
          </a:prstGeom>
          <a:noFill/>
        </p:spPr>
      </p:pic>
      <p:pic>
        <p:nvPicPr>
          <p:cNvPr id="1032" name="Picture 8" descr="C:\Users\Liz\AppData\Local\Microsoft\Windows\Temporary Internet Files\Content.IE5\SZZBZWPT\MC90009773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343400"/>
            <a:ext cx="2809646" cy="182422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228600"/>
            <a:ext cx="8381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Predominate Asian Religions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2519" y="3305597"/>
            <a:ext cx="1777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Islam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3810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Christianity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200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Confucianism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62732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Hinduism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6096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Buddhism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http://www.ariustile.com/images/products/detail/ShintotoriOS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810000"/>
            <a:ext cx="2198805" cy="2209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81000" y="5943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Shintoism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45673" y="3087882"/>
            <a:ext cx="1777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Daoism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 descr="http://bodydivineyoga.files.wordpress.com/2011/05/yin_yang3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76" y="1371600"/>
            <a:ext cx="1674983" cy="167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nappe\Documents\Asia\Asia 6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nappe\Documents\Asia\Asia 2 6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31"/>
            <a:ext cx="449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nappe\Documents\Asia\Asia 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667000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ocialstudiespage.yolasite.com/resources/IMG_1294.JPG.opt438x328o0%2C0s438x3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34"/>
            <a:ext cx="5032504" cy="37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knappe\AppData\Local\Microsoft\Windows\Temporary Internet Files\Content.Outlook\INEI1P97\photo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4" y="-34834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socialstudiespage.yolasite.com/resources/IMG_0984.JPG.opt438x328o0%2C0s438x3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5977"/>
            <a:ext cx="417195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z\AppData\Local\Microsoft\Windows\Temporary Internet Files\Content.IE5\5OYI6NW3\MC90043558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47576"/>
            <a:ext cx="2133600" cy="1765738"/>
          </a:xfrm>
          <a:prstGeom prst="rect">
            <a:avLst/>
          </a:prstGeom>
          <a:noFill/>
        </p:spPr>
      </p:pic>
      <p:pic>
        <p:nvPicPr>
          <p:cNvPr id="1027" name="Picture 3" descr="C:\Users\Liz\AppData\Local\Microsoft\Windows\Temporary Internet Files\Content.IE5\AGLUH0AZ\MC9000480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5122" y="984069"/>
            <a:ext cx="1998878" cy="2875823"/>
          </a:xfrm>
          <a:prstGeom prst="rect">
            <a:avLst/>
          </a:prstGeom>
          <a:noFill/>
        </p:spPr>
      </p:pic>
      <p:pic>
        <p:nvPicPr>
          <p:cNvPr id="1028" name="Picture 4" descr="C:\Users\Liz\AppData\Local\Microsoft\Windows\Temporary Internet Files\Content.IE5\0Y5U9S28\MC90004796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859892"/>
            <a:ext cx="2209800" cy="2482112"/>
          </a:xfrm>
          <a:prstGeom prst="rect">
            <a:avLst/>
          </a:prstGeom>
          <a:noFill/>
        </p:spPr>
      </p:pic>
      <p:pic>
        <p:nvPicPr>
          <p:cNvPr id="1030" name="Picture 6" descr="C:\Users\Liz\AppData\Local\Microsoft\Windows\Temporary Internet Files\Content.IE5\AGLUH0AZ\MC90005784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371600"/>
            <a:ext cx="1981200" cy="1825142"/>
          </a:xfrm>
          <a:prstGeom prst="rect">
            <a:avLst/>
          </a:prstGeom>
          <a:noFill/>
        </p:spPr>
      </p:pic>
      <p:pic>
        <p:nvPicPr>
          <p:cNvPr id="1032" name="Picture 8" descr="C:\Users\Liz\AppData\Local\Microsoft\Windows\Temporary Internet Files\Content.IE5\SZZBZWPT\MC90009773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343400"/>
            <a:ext cx="2809646" cy="182422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228600"/>
            <a:ext cx="8381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Predominate Asian Religions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2519" y="3305597"/>
            <a:ext cx="1777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Islam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3810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Christianity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200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Confucianism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62732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Hinduism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6096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Buddhism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http://www.ariustile.com/images/products/detail/ShintotoriOS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810000"/>
            <a:ext cx="2198805" cy="2209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81000" y="5943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Shintoism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45673" y="3087882"/>
            <a:ext cx="1777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Daoism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 descr="http://bodydivineyoga.files.wordpress.com/2011/05/yin_yang3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76" y="1371600"/>
            <a:ext cx="1674983" cy="167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-1219200" y="228600"/>
          <a:ext cx="114300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dherents.com/images/rel_p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ap showingthe predominant religion for each coun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784488" cy="6858000"/>
          </a:xfrm>
          <a:prstGeom prst="rect">
            <a:avLst/>
          </a:prstGeom>
          <a:noFill/>
        </p:spPr>
      </p:pic>
      <p:pic>
        <p:nvPicPr>
          <p:cNvPr id="17412" name="Picture 4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48523"/>
            <a:ext cx="3429000" cy="4609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orldreligions.psu.edu/images/artimages/maps/world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1109</Words>
  <Application>Microsoft Office PowerPoint</Application>
  <PresentationFormat>On-screen Show (4:3)</PresentationFormat>
  <Paragraphs>135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Buddhism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Tao or Daoism</vt:lpstr>
      <vt:lpstr>Islam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</dc:creator>
  <cp:lastModifiedBy>Windows User</cp:lastModifiedBy>
  <cp:revision>116</cp:revision>
  <dcterms:created xsi:type="dcterms:W3CDTF">2012-03-17T21:35:47Z</dcterms:created>
  <dcterms:modified xsi:type="dcterms:W3CDTF">2013-02-12T14:41:40Z</dcterms:modified>
</cp:coreProperties>
</file>