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8" r:id="rId4"/>
    <p:sldId id="263" r:id="rId5"/>
    <p:sldId id="264" r:id="rId6"/>
    <p:sldId id="265" r:id="rId7"/>
    <p:sldId id="273" r:id="rId8"/>
    <p:sldId id="266" r:id="rId9"/>
    <p:sldId id="268" r:id="rId10"/>
    <p:sldId id="274" r:id="rId11"/>
    <p:sldId id="271" r:id="rId12"/>
    <p:sldId id="269" r:id="rId13"/>
    <p:sldId id="275"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8D8D"/>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2" autoAdjust="0"/>
    <p:restoredTop sz="9466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AE2977E-9694-4AA1-8B79-FE0EC77184EF}" type="datetimeFigureOut">
              <a:rPr lang="en-US"/>
              <a:pPr>
                <a:defRPr/>
              </a:pPr>
              <a:t>2/24/2013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73ACA3-84D9-4CC8-B55F-8B06D554EC09}" type="slidenum">
              <a:rPr lang="en-US"/>
              <a:pPr>
                <a:defRPr/>
              </a:pPr>
              <a:t>‹#›</a:t>
            </a:fld>
            <a:endParaRPr lang="en-US"/>
          </a:p>
        </p:txBody>
      </p:sp>
    </p:spTree>
    <p:extLst>
      <p:ext uri="{BB962C8B-B14F-4D97-AF65-F5344CB8AC3E}">
        <p14:creationId xmlns:p14="http://schemas.microsoft.com/office/powerpoint/2010/main" val="929396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CC053BC-0A94-414C-A39D-B62218762A0E}" type="datetimeFigureOut">
              <a:rPr lang="en-US"/>
              <a:pPr>
                <a:defRPr/>
              </a:pPr>
              <a:t>2/24/2013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6ACC31-88E4-4BDD-81A3-D43D05B7B09D}" type="slidenum">
              <a:rPr lang="en-US"/>
              <a:pPr>
                <a:defRPr/>
              </a:pPr>
              <a:t>‹#›</a:t>
            </a:fld>
            <a:endParaRPr lang="en-US"/>
          </a:p>
        </p:txBody>
      </p:sp>
    </p:spTree>
    <p:extLst>
      <p:ext uri="{BB962C8B-B14F-4D97-AF65-F5344CB8AC3E}">
        <p14:creationId xmlns:p14="http://schemas.microsoft.com/office/powerpoint/2010/main" val="2236721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952811-8930-48B2-9162-0194A5DCEB6E}" type="datetimeFigureOut">
              <a:rPr lang="en-US"/>
              <a:pPr>
                <a:defRPr/>
              </a:pPr>
              <a:t>2/24/2013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BFA141-268F-471A-8C71-622340636541}" type="slidenum">
              <a:rPr lang="en-US"/>
              <a:pPr>
                <a:defRPr/>
              </a:pPr>
              <a:t>‹#›</a:t>
            </a:fld>
            <a:endParaRPr lang="en-US"/>
          </a:p>
        </p:txBody>
      </p:sp>
    </p:spTree>
    <p:extLst>
      <p:ext uri="{BB962C8B-B14F-4D97-AF65-F5344CB8AC3E}">
        <p14:creationId xmlns:p14="http://schemas.microsoft.com/office/powerpoint/2010/main" val="342434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466A80-D56C-42DE-9D4F-07EBC0BDDD9C}" type="datetimeFigureOut">
              <a:rPr lang="en-US"/>
              <a:pPr>
                <a:defRPr/>
              </a:pPr>
              <a:t>2/24/2013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92C940-4883-4241-9A8D-F5617F3AE213}" type="slidenum">
              <a:rPr lang="en-US"/>
              <a:pPr>
                <a:defRPr/>
              </a:pPr>
              <a:t>‹#›</a:t>
            </a:fld>
            <a:endParaRPr lang="en-US"/>
          </a:p>
        </p:txBody>
      </p:sp>
    </p:spTree>
    <p:extLst>
      <p:ext uri="{BB962C8B-B14F-4D97-AF65-F5344CB8AC3E}">
        <p14:creationId xmlns:p14="http://schemas.microsoft.com/office/powerpoint/2010/main" val="125540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DDBCBD-D32F-4070-A49C-39B09C070618}" type="datetimeFigureOut">
              <a:rPr lang="en-US"/>
              <a:pPr>
                <a:defRPr/>
              </a:pPr>
              <a:t>2/24/2013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2C2B30-47C6-48A0-A60F-28C82829FEA8}" type="slidenum">
              <a:rPr lang="en-US"/>
              <a:pPr>
                <a:defRPr/>
              </a:pPr>
              <a:t>‹#›</a:t>
            </a:fld>
            <a:endParaRPr lang="en-US"/>
          </a:p>
        </p:txBody>
      </p:sp>
    </p:spTree>
    <p:extLst>
      <p:ext uri="{BB962C8B-B14F-4D97-AF65-F5344CB8AC3E}">
        <p14:creationId xmlns:p14="http://schemas.microsoft.com/office/powerpoint/2010/main" val="2813145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2CA3B5C-4E95-48E4-B872-03815ACAB536}" type="datetimeFigureOut">
              <a:rPr lang="en-US"/>
              <a:pPr>
                <a:defRPr/>
              </a:pPr>
              <a:t>2/24/2013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F39614-760C-4407-B1A9-16D701A6AEB8}" type="slidenum">
              <a:rPr lang="en-US"/>
              <a:pPr>
                <a:defRPr/>
              </a:pPr>
              <a:t>‹#›</a:t>
            </a:fld>
            <a:endParaRPr lang="en-US"/>
          </a:p>
        </p:txBody>
      </p:sp>
    </p:spTree>
    <p:extLst>
      <p:ext uri="{BB962C8B-B14F-4D97-AF65-F5344CB8AC3E}">
        <p14:creationId xmlns:p14="http://schemas.microsoft.com/office/powerpoint/2010/main" val="176439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A26184-8891-4450-B080-EA3E4C9DCD2C}" type="datetimeFigureOut">
              <a:rPr lang="en-US"/>
              <a:pPr>
                <a:defRPr/>
              </a:pPr>
              <a:t>2/24/2013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6D420F4-CCA8-4722-941F-3A06852DB02C}" type="slidenum">
              <a:rPr lang="en-US"/>
              <a:pPr>
                <a:defRPr/>
              </a:pPr>
              <a:t>‹#›</a:t>
            </a:fld>
            <a:endParaRPr lang="en-US"/>
          </a:p>
        </p:txBody>
      </p:sp>
    </p:spTree>
    <p:extLst>
      <p:ext uri="{BB962C8B-B14F-4D97-AF65-F5344CB8AC3E}">
        <p14:creationId xmlns:p14="http://schemas.microsoft.com/office/powerpoint/2010/main" val="1224727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6410589-BB4B-49A0-85BF-E7A485E1036C}" type="datetimeFigureOut">
              <a:rPr lang="en-US"/>
              <a:pPr>
                <a:defRPr/>
              </a:pPr>
              <a:t>2/24/2013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6CCB775-13F3-46E9-8DC0-4F4674C030A6}" type="slidenum">
              <a:rPr lang="en-US"/>
              <a:pPr>
                <a:defRPr/>
              </a:pPr>
              <a:t>‹#›</a:t>
            </a:fld>
            <a:endParaRPr lang="en-US"/>
          </a:p>
        </p:txBody>
      </p:sp>
    </p:spTree>
    <p:extLst>
      <p:ext uri="{BB962C8B-B14F-4D97-AF65-F5344CB8AC3E}">
        <p14:creationId xmlns:p14="http://schemas.microsoft.com/office/powerpoint/2010/main" val="2113483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CB5AC4-C477-435F-B7FC-39AD09FFAE12}" type="datetimeFigureOut">
              <a:rPr lang="en-US"/>
              <a:pPr>
                <a:defRPr/>
              </a:pPr>
              <a:t>2/24/2013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7397053-6F12-493C-A71C-4C354255C2EE}" type="slidenum">
              <a:rPr lang="en-US"/>
              <a:pPr>
                <a:defRPr/>
              </a:pPr>
              <a:t>‹#›</a:t>
            </a:fld>
            <a:endParaRPr lang="en-US"/>
          </a:p>
        </p:txBody>
      </p:sp>
    </p:spTree>
    <p:extLst>
      <p:ext uri="{BB962C8B-B14F-4D97-AF65-F5344CB8AC3E}">
        <p14:creationId xmlns:p14="http://schemas.microsoft.com/office/powerpoint/2010/main" val="338067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00F14BE-0249-44DC-A137-E4E224CA1C74}" type="datetimeFigureOut">
              <a:rPr lang="en-US"/>
              <a:pPr>
                <a:defRPr/>
              </a:pPr>
              <a:t>2/24/2013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C1C2AD-3AE9-4D13-A8FB-74A5605D5398}" type="slidenum">
              <a:rPr lang="en-US"/>
              <a:pPr>
                <a:defRPr/>
              </a:pPr>
              <a:t>‹#›</a:t>
            </a:fld>
            <a:endParaRPr lang="en-US"/>
          </a:p>
        </p:txBody>
      </p:sp>
    </p:spTree>
    <p:extLst>
      <p:ext uri="{BB962C8B-B14F-4D97-AF65-F5344CB8AC3E}">
        <p14:creationId xmlns:p14="http://schemas.microsoft.com/office/powerpoint/2010/main" val="343274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9FC670-08DF-41D7-A7F4-E0A607E3E023}" type="datetimeFigureOut">
              <a:rPr lang="en-US"/>
              <a:pPr>
                <a:defRPr/>
              </a:pPr>
              <a:t>2/24/2013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267053-E2EA-4400-BD43-2B36679B9B73}" type="slidenum">
              <a:rPr lang="en-US"/>
              <a:pPr>
                <a:defRPr/>
              </a:pPr>
              <a:t>‹#›</a:t>
            </a:fld>
            <a:endParaRPr lang="en-US"/>
          </a:p>
        </p:txBody>
      </p:sp>
    </p:spTree>
    <p:extLst>
      <p:ext uri="{BB962C8B-B14F-4D97-AF65-F5344CB8AC3E}">
        <p14:creationId xmlns:p14="http://schemas.microsoft.com/office/powerpoint/2010/main" val="154765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7BF4B27-0946-42B0-90B3-7A0EB7BD55E0}" type="datetimeFigureOut">
              <a:rPr lang="en-US"/>
              <a:pPr>
                <a:defRPr/>
              </a:pPr>
              <a:t>2/24/2013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FF33956-6D29-4B53-8D7F-BC498B2997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5" Type="http://schemas.openxmlformats.org/officeDocument/2006/relationships/image" Target="../media/image26.jpe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3.jpeg"/><Relationship Id="rId2" Type="http://schemas.openxmlformats.org/officeDocument/2006/relationships/image" Target="../media/image4.wmf"/><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upload.wikimedia.org/wikipedia/commons/f/fa/Flag_of_the_People's_Republic_of_China.svg" TargetMode="External"/><Relationship Id="rId2" Type="http://schemas.openxmlformats.org/officeDocument/2006/relationships/image" Target="../media/image16.jpeg"/><Relationship Id="rId1" Type="http://schemas.openxmlformats.org/officeDocument/2006/relationships/slideLayout" Target="../slideLayouts/slideLayout8.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57200"/>
            <a:ext cx="8153400" cy="5715000"/>
          </a:xfrm>
        </p:spPr>
        <p:txBody>
          <a:bodyPr rtlCol="0">
            <a:normAutofit fontScale="85000" lnSpcReduction="10000"/>
          </a:bodyPr>
          <a:lstStyle/>
          <a:p>
            <a:pPr eaLnBrk="1" hangingPunct="1">
              <a:defRPr/>
            </a:pPr>
            <a:r>
              <a:rPr lang="en-US" b="1" dirty="0" smtClean="0">
                <a:solidFill>
                  <a:schemeClr val="tx1"/>
                </a:solidFill>
              </a:rPr>
              <a:t>Historical Understanding SS7H3 The student will analyze continuity and change in Southern and Eastern Asia leading to the 21st century. </a:t>
            </a:r>
          </a:p>
          <a:p>
            <a:pPr eaLnBrk="1" hangingPunct="1">
              <a:defRPr/>
            </a:pPr>
            <a:r>
              <a:rPr lang="en-US" dirty="0" smtClean="0">
                <a:solidFill>
                  <a:schemeClr val="tx1"/>
                </a:solidFill>
              </a:rPr>
              <a:t>a. Describe how </a:t>
            </a:r>
            <a:r>
              <a:rPr lang="en-US" b="1" dirty="0" smtClean="0">
                <a:solidFill>
                  <a:schemeClr val="tx1"/>
                </a:solidFill>
              </a:rPr>
              <a:t>nationalism led to independence in India and Vietnam</a:t>
            </a:r>
            <a:r>
              <a:rPr lang="en-US" dirty="0" smtClean="0">
                <a:solidFill>
                  <a:schemeClr val="tx1"/>
                </a:solidFill>
              </a:rPr>
              <a:t>. </a:t>
            </a:r>
          </a:p>
          <a:p>
            <a:pPr eaLnBrk="1" hangingPunct="1">
              <a:defRPr/>
            </a:pPr>
            <a:r>
              <a:rPr lang="en-US" dirty="0" smtClean="0">
                <a:solidFill>
                  <a:schemeClr val="tx1"/>
                </a:solidFill>
              </a:rPr>
              <a:t>b. Describe the impact of </a:t>
            </a:r>
            <a:r>
              <a:rPr lang="en-US" b="1" dirty="0" smtClean="0">
                <a:solidFill>
                  <a:schemeClr val="tx1"/>
                </a:solidFill>
              </a:rPr>
              <a:t>Mohandas Gandhi’s </a:t>
            </a:r>
            <a:r>
              <a:rPr lang="en-US" dirty="0" smtClean="0">
                <a:solidFill>
                  <a:schemeClr val="tx1"/>
                </a:solidFill>
              </a:rPr>
              <a:t>belief in </a:t>
            </a:r>
            <a:r>
              <a:rPr lang="en-US" b="1" dirty="0" smtClean="0">
                <a:solidFill>
                  <a:schemeClr val="tx1"/>
                </a:solidFill>
              </a:rPr>
              <a:t>non-violent protest</a:t>
            </a:r>
            <a:r>
              <a:rPr lang="en-US" dirty="0" smtClean="0">
                <a:solidFill>
                  <a:schemeClr val="tx1"/>
                </a:solidFill>
              </a:rPr>
              <a:t>. </a:t>
            </a:r>
          </a:p>
          <a:p>
            <a:pPr eaLnBrk="1" hangingPunct="1">
              <a:defRPr/>
            </a:pPr>
            <a:r>
              <a:rPr lang="en-US" dirty="0" smtClean="0">
                <a:solidFill>
                  <a:schemeClr val="tx1"/>
                </a:solidFill>
              </a:rPr>
              <a:t>c. Explain the role of the United States in the rebuilding of </a:t>
            </a:r>
            <a:r>
              <a:rPr lang="en-US" b="1" dirty="0" smtClean="0">
                <a:solidFill>
                  <a:schemeClr val="tx1"/>
                </a:solidFill>
              </a:rPr>
              <a:t>Japan after WWII</a:t>
            </a:r>
            <a:r>
              <a:rPr lang="en-US" dirty="0" smtClean="0">
                <a:solidFill>
                  <a:schemeClr val="tx1"/>
                </a:solidFill>
              </a:rPr>
              <a:t>. </a:t>
            </a:r>
          </a:p>
          <a:p>
            <a:pPr eaLnBrk="1" hangingPunct="1">
              <a:defRPr/>
            </a:pPr>
            <a:r>
              <a:rPr lang="en-US" dirty="0" smtClean="0">
                <a:solidFill>
                  <a:schemeClr val="tx1"/>
                </a:solidFill>
              </a:rPr>
              <a:t>d. Describe the impact of </a:t>
            </a:r>
            <a:r>
              <a:rPr lang="en-US" b="1" dirty="0" smtClean="0">
                <a:solidFill>
                  <a:schemeClr val="tx1"/>
                </a:solidFill>
              </a:rPr>
              <a:t>Communism in China </a:t>
            </a:r>
            <a:r>
              <a:rPr lang="en-US" dirty="0" smtClean="0">
                <a:solidFill>
                  <a:schemeClr val="tx1"/>
                </a:solidFill>
              </a:rPr>
              <a:t>in terms of </a:t>
            </a:r>
            <a:r>
              <a:rPr lang="en-US" b="1" dirty="0" smtClean="0">
                <a:solidFill>
                  <a:schemeClr val="tx1"/>
                </a:solidFill>
              </a:rPr>
              <a:t>Mao Zedong, the Great Leap Forward, the Cultural Revolution, and Tiananmen Square</a:t>
            </a:r>
            <a:r>
              <a:rPr lang="en-US" dirty="0" smtClean="0">
                <a:solidFill>
                  <a:schemeClr val="tx1"/>
                </a:solidFill>
              </a:rPr>
              <a:t>. </a:t>
            </a:r>
          </a:p>
          <a:p>
            <a:pPr eaLnBrk="1" hangingPunct="1">
              <a:defRPr/>
            </a:pPr>
            <a:r>
              <a:rPr lang="en-US" dirty="0" smtClean="0">
                <a:solidFill>
                  <a:schemeClr val="tx1"/>
                </a:solidFill>
              </a:rPr>
              <a:t>e. Explain the reasons for foreign involvement in </a:t>
            </a:r>
            <a:r>
              <a:rPr lang="en-US" b="1" dirty="0" smtClean="0">
                <a:solidFill>
                  <a:schemeClr val="tx1"/>
                </a:solidFill>
              </a:rPr>
              <a:t>Korea and Vietnam in terms of containment of Communism</a:t>
            </a:r>
            <a:r>
              <a:rPr lang="en-US" dirty="0" smtClean="0">
                <a:solidFill>
                  <a:schemeClr val="tx1"/>
                </a:solidFill>
              </a:rPr>
              <a:t>. </a:t>
            </a:r>
          </a:p>
          <a:p>
            <a:pPr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8D8D"/>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228600" y="228600"/>
            <a:ext cx="1905000" cy="1143000"/>
          </a:xfrm>
        </p:spPr>
        <p:txBody>
          <a:bodyPr/>
          <a:lstStyle/>
          <a:p>
            <a:pPr eaLnBrk="1" hangingPunct="1"/>
            <a:r>
              <a:rPr lang="en-US" smtClean="0"/>
              <a:t>China Today</a:t>
            </a:r>
          </a:p>
        </p:txBody>
      </p:sp>
      <p:sp>
        <p:nvSpPr>
          <p:cNvPr id="11267" name="Content Placeholder 3"/>
          <p:cNvSpPr>
            <a:spLocks noGrp="1"/>
          </p:cNvSpPr>
          <p:nvPr>
            <p:ph sz="half" idx="2"/>
          </p:nvPr>
        </p:nvSpPr>
        <p:spPr>
          <a:xfrm>
            <a:off x="2438400" y="0"/>
            <a:ext cx="6248400" cy="5867400"/>
          </a:xfrm>
        </p:spPr>
        <p:txBody>
          <a:bodyPr/>
          <a:lstStyle/>
          <a:p>
            <a:pPr eaLnBrk="1" hangingPunct="1"/>
            <a:r>
              <a:rPr lang="en-US" sz="2400" smtClean="0"/>
              <a:t>Mao Zedong died in 1976 and things in China began to change afterwards.</a:t>
            </a:r>
          </a:p>
          <a:p>
            <a:pPr eaLnBrk="1" hangingPunct="1"/>
            <a:r>
              <a:rPr lang="en-US" sz="2400" b="1" smtClean="0"/>
              <a:t>Today China has less Government control and is considered a Mixed Economy</a:t>
            </a:r>
            <a:r>
              <a:rPr lang="en-US" sz="2400" smtClean="0"/>
              <a:t>, even though it is much closer to being a command economy than Market.</a:t>
            </a:r>
          </a:p>
          <a:p>
            <a:pPr eaLnBrk="1" hangingPunct="1"/>
            <a:r>
              <a:rPr lang="en-US" sz="2400" smtClean="0"/>
              <a:t>In the 1980s the government began to allow production of </a:t>
            </a:r>
            <a:r>
              <a:rPr lang="en-US" sz="2400" b="1" smtClean="0"/>
              <a:t>consumer goods </a:t>
            </a:r>
          </a:p>
          <a:p>
            <a:pPr eaLnBrk="1" hangingPunct="1"/>
            <a:r>
              <a:rPr lang="en-US" sz="2400" b="1" smtClean="0"/>
              <a:t>The Four Modernizations </a:t>
            </a:r>
            <a:r>
              <a:rPr lang="en-US" sz="2400" smtClean="0"/>
              <a:t>decrease government control and invested in more modern technology</a:t>
            </a:r>
            <a:endParaRPr lang="en-US" sz="2400" b="1" smtClean="0"/>
          </a:p>
          <a:p>
            <a:pPr eaLnBrk="1" hangingPunct="1"/>
            <a:r>
              <a:rPr lang="en-US" sz="2400" b="1" smtClean="0"/>
              <a:t>Special Economic Zones </a:t>
            </a:r>
            <a:r>
              <a:rPr lang="en-US" sz="2400" smtClean="0"/>
              <a:t>on the Eastern Coast have created Global Cities for international trade</a:t>
            </a:r>
          </a:p>
          <a:p>
            <a:pPr eaLnBrk="1" hangingPunct="1"/>
            <a:r>
              <a:rPr lang="en-US" sz="2400" smtClean="0"/>
              <a:t>Farmers now have more choice on what to produce and people can own small amounts of land.</a:t>
            </a:r>
          </a:p>
        </p:txBody>
      </p:sp>
      <p:pic>
        <p:nvPicPr>
          <p:cNvPr id="11268" name="Picture 2" descr="http://shanghaiist.com/attachments/shanghailaine/airquality_china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433387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 descr="C:\Users\Liz\AppData\Local\Microsoft\Windows\Temporary Internet Files\Content.IE5\HPJE24RQ\MC9001049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5038725"/>
            <a:ext cx="1820863"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6889750"/>
          </a:xfrm>
        </p:spPr>
        <p:txBody>
          <a:bodyPr rtlCol="0">
            <a:normAutofit fontScale="70000" lnSpcReduction="20000"/>
          </a:bodyPr>
          <a:lstStyle/>
          <a:p>
            <a:pPr eaLnBrk="1" fontAlgn="auto" hangingPunct="1">
              <a:spcAft>
                <a:spcPts val="0"/>
              </a:spcAft>
              <a:buFont typeface="Arial" pitchFamily="34" charset="0"/>
              <a:buChar char="•"/>
              <a:defRPr/>
            </a:pPr>
            <a:r>
              <a:rPr lang="en-US" b="1" dirty="0" smtClean="0"/>
              <a:t>Japan fought the USA, China, and Russia in WWII and lost</a:t>
            </a:r>
            <a:endParaRPr lang="en-US" dirty="0" smtClean="0"/>
          </a:p>
          <a:p>
            <a:pPr eaLnBrk="1" fontAlgn="auto" hangingPunct="1">
              <a:spcAft>
                <a:spcPts val="0"/>
              </a:spcAft>
              <a:buFont typeface="Arial" pitchFamily="34" charset="0"/>
              <a:buChar char="•"/>
              <a:defRPr/>
            </a:pPr>
            <a:r>
              <a:rPr lang="en-US" dirty="0" smtClean="0"/>
              <a:t>After the War American </a:t>
            </a:r>
            <a:r>
              <a:rPr lang="en-US" b="1" dirty="0" smtClean="0"/>
              <a:t>General MacArthur </a:t>
            </a:r>
            <a:r>
              <a:rPr lang="en-US" dirty="0" smtClean="0"/>
              <a:t>was in charge of helping Japan set up a </a:t>
            </a:r>
            <a:r>
              <a:rPr lang="en-US" b="1" dirty="0" smtClean="0"/>
              <a:t>Constitutional Monarchy and Parliamentary Government</a:t>
            </a:r>
          </a:p>
          <a:p>
            <a:pPr eaLnBrk="1" fontAlgn="auto" hangingPunct="1">
              <a:spcAft>
                <a:spcPts val="0"/>
              </a:spcAft>
              <a:buFont typeface="Arial" pitchFamily="34" charset="0"/>
              <a:buChar char="•"/>
              <a:defRPr/>
            </a:pPr>
            <a:r>
              <a:rPr lang="en-US" dirty="0" smtClean="0"/>
              <a:t>Japan’s Emperor was </a:t>
            </a:r>
            <a:r>
              <a:rPr lang="en-US" b="1" dirty="0" smtClean="0"/>
              <a:t>symbolically significant, but real power was given to the Diet or legislative body that was elected</a:t>
            </a:r>
          </a:p>
          <a:p>
            <a:pPr eaLnBrk="1" fontAlgn="auto" hangingPunct="1">
              <a:spcAft>
                <a:spcPts val="0"/>
              </a:spcAft>
              <a:buFont typeface="Arial" pitchFamily="34" charset="0"/>
              <a:buChar char="•"/>
              <a:defRPr/>
            </a:pPr>
            <a:r>
              <a:rPr lang="en-US" dirty="0" smtClean="0"/>
              <a:t>Japan has </a:t>
            </a:r>
            <a:r>
              <a:rPr lang="en-US" b="1" dirty="0" smtClean="0"/>
              <a:t>invested heavily in technology </a:t>
            </a:r>
            <a:r>
              <a:rPr lang="en-US" dirty="0" smtClean="0"/>
              <a:t>after the war and considered one of the most technology advanced countries in the world with an extremely literate population</a:t>
            </a:r>
          </a:p>
          <a:p>
            <a:pPr eaLnBrk="1" fontAlgn="auto" hangingPunct="1">
              <a:spcAft>
                <a:spcPts val="0"/>
              </a:spcAft>
              <a:buFont typeface="Arial" pitchFamily="34" charset="0"/>
              <a:buChar char="•"/>
              <a:defRPr/>
            </a:pPr>
            <a:r>
              <a:rPr lang="en-US" b="1" dirty="0" smtClean="0"/>
              <a:t>Japan has little fertile land</a:t>
            </a:r>
            <a:r>
              <a:rPr lang="en-US" dirty="0" smtClean="0"/>
              <a:t>, but terraces increase arable land and </a:t>
            </a:r>
            <a:r>
              <a:rPr lang="en-US" b="1" dirty="0" smtClean="0"/>
              <a:t>highly advance technology allows Japan to trade services and technology to buy food for its growing population</a:t>
            </a:r>
          </a:p>
          <a:p>
            <a:pPr eaLnBrk="1" fontAlgn="auto" hangingPunct="1">
              <a:spcAft>
                <a:spcPts val="0"/>
              </a:spcAft>
              <a:buFont typeface="Arial" pitchFamily="34" charset="0"/>
              <a:buChar char="•"/>
              <a:defRPr/>
            </a:pPr>
            <a:endParaRPr lang="en-US" dirty="0"/>
          </a:p>
        </p:txBody>
      </p:sp>
      <p:sp>
        <p:nvSpPr>
          <p:cNvPr id="6" name="Rectangle 5"/>
          <p:cNvSpPr/>
          <p:nvPr/>
        </p:nvSpPr>
        <p:spPr>
          <a:xfrm>
            <a:off x="0" y="0"/>
            <a:ext cx="36576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cs typeface="+mn-cs"/>
              </a:rPr>
              <a:t>Japan</a:t>
            </a:r>
          </a:p>
        </p:txBody>
      </p:sp>
      <p:pic>
        <p:nvPicPr>
          <p:cNvPr id="12292" name="Picture 7" descr="https://encrypted-tbn2.google.com/images?q=tbn:ANd9GcT1m-i_ke18Dz4kRuzOVDaSDvxwvf3O9i70uxdIjYabqEPyJXkn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32861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descr="http://www.teaching-english-jobs.com/wp-content/uploads/2008/10/teaching-english-jap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0"/>
            <a:ext cx="3556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http://japanhistorian.blogsome.com/wp-admin/images/Japan%20Science%20and%20Technolog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2667000"/>
            <a:ext cx="203993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362200"/>
            <a:ext cx="3733800" cy="4495800"/>
          </a:xfrm>
        </p:spPr>
        <p:txBody>
          <a:bodyPr rtlCol="0">
            <a:normAutofit fontScale="70000" lnSpcReduction="20000"/>
          </a:bodyPr>
          <a:lstStyle/>
          <a:p>
            <a:pPr eaLnBrk="1" fontAlgn="auto" hangingPunct="1">
              <a:spcAft>
                <a:spcPts val="0"/>
              </a:spcAft>
              <a:buFont typeface="Arial" pitchFamily="34" charset="0"/>
              <a:buChar char="•"/>
              <a:defRPr/>
            </a:pPr>
            <a:r>
              <a:rPr lang="en-US" dirty="0" smtClean="0"/>
              <a:t>North Korea and South Korea divided in the 1950s between Communist North Korea and Democratic South Korea</a:t>
            </a:r>
          </a:p>
          <a:p>
            <a:pPr eaLnBrk="1" fontAlgn="auto" hangingPunct="1">
              <a:spcAft>
                <a:spcPts val="0"/>
              </a:spcAft>
              <a:buFont typeface="Arial" pitchFamily="34" charset="0"/>
              <a:buChar char="•"/>
              <a:defRPr/>
            </a:pPr>
            <a:r>
              <a:rPr lang="en-US" dirty="0" smtClean="0"/>
              <a:t>The People’s Republic of North Korea is an Autocratic Government and Premier Kim </a:t>
            </a:r>
            <a:r>
              <a:rPr lang="en-US" dirty="0" err="1" smtClean="0"/>
              <a:t>Jong-il</a:t>
            </a:r>
            <a:r>
              <a:rPr lang="en-US" dirty="0" smtClean="0"/>
              <a:t> ruled the country with Military control</a:t>
            </a:r>
          </a:p>
          <a:p>
            <a:pPr eaLnBrk="1" fontAlgn="auto" hangingPunct="1">
              <a:spcAft>
                <a:spcPts val="0"/>
              </a:spcAft>
              <a:buFont typeface="Arial" pitchFamily="34" charset="0"/>
              <a:buChar char="•"/>
              <a:defRPr/>
            </a:pPr>
            <a:r>
              <a:rPr lang="en-US" dirty="0" smtClean="0"/>
              <a:t>North Korea is still a command economy with a Communist Government</a:t>
            </a:r>
            <a:endParaRPr lang="en-US" dirty="0"/>
          </a:p>
        </p:txBody>
      </p:sp>
      <p:sp>
        <p:nvSpPr>
          <p:cNvPr id="5" name="Rectangle 4"/>
          <p:cNvSpPr/>
          <p:nvPr/>
        </p:nvSpPr>
        <p:spPr>
          <a:xfrm>
            <a:off x="2895600" y="0"/>
            <a:ext cx="3660297"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Korean Split</a:t>
            </a:r>
          </a:p>
        </p:txBody>
      </p:sp>
      <p:sp>
        <p:nvSpPr>
          <p:cNvPr id="6" name="Content Placeholder 2"/>
          <p:cNvSpPr txBox="1">
            <a:spLocks/>
          </p:cNvSpPr>
          <p:nvPr/>
        </p:nvSpPr>
        <p:spPr bwMode="auto">
          <a:xfrm>
            <a:off x="6400800" y="2209800"/>
            <a:ext cx="2286000" cy="4343400"/>
          </a:xfrm>
          <a:prstGeom prst="rect">
            <a:avLst/>
          </a:prstGeom>
          <a:noFill/>
          <a:ln w="9525">
            <a:noFill/>
            <a:miter lim="800000"/>
            <a:headEnd/>
            <a:tailEnd/>
          </a:ln>
        </p:spPr>
        <p:txBody>
          <a:bodyPr>
            <a:normAutofit fontScale="70000" lnSpcReduction="20000"/>
          </a:bodyPr>
          <a:lstStyle/>
          <a:p>
            <a:pPr marL="342900" indent="-342900" fontAlgn="auto">
              <a:spcBef>
                <a:spcPct val="20000"/>
              </a:spcBef>
              <a:spcAft>
                <a:spcPts val="0"/>
              </a:spcAft>
              <a:buFont typeface="Arial" pitchFamily="34" charset="0"/>
              <a:buChar char="•"/>
              <a:defRPr/>
            </a:pPr>
            <a:r>
              <a:rPr lang="en-US" sz="3200" dirty="0">
                <a:latin typeface="+mn-lt"/>
                <a:cs typeface="+mn-cs"/>
              </a:rPr>
              <a:t>South Korea is a democratic Country.</a:t>
            </a:r>
          </a:p>
          <a:p>
            <a:pPr marL="342900" indent="-342900" fontAlgn="auto">
              <a:spcBef>
                <a:spcPct val="20000"/>
              </a:spcBef>
              <a:spcAft>
                <a:spcPts val="0"/>
              </a:spcAft>
              <a:buFont typeface="Arial" pitchFamily="34" charset="0"/>
              <a:buChar char="•"/>
              <a:defRPr/>
            </a:pPr>
            <a:r>
              <a:rPr lang="en-US" sz="3200" dirty="0">
                <a:latin typeface="+mn-lt"/>
                <a:cs typeface="+mn-cs"/>
              </a:rPr>
              <a:t>Seoul, the capital has 25% of the population and attracts people with more job opportunities.</a:t>
            </a:r>
          </a:p>
          <a:p>
            <a:pPr marL="342900" indent="-342900" fontAlgn="auto">
              <a:spcBef>
                <a:spcPct val="20000"/>
              </a:spcBef>
              <a:spcAft>
                <a:spcPts val="0"/>
              </a:spcAft>
              <a:buFont typeface="Arial" pitchFamily="34" charset="0"/>
              <a:buChar char="•"/>
              <a:defRPr/>
            </a:pPr>
            <a:r>
              <a:rPr lang="en-US" sz="3200" dirty="0">
                <a:latin typeface="+mn-lt"/>
                <a:cs typeface="+mn-cs"/>
              </a:rPr>
              <a:t>South Korea also has better farming and is less mountainous</a:t>
            </a:r>
          </a:p>
        </p:txBody>
      </p:sp>
      <p:pic>
        <p:nvPicPr>
          <p:cNvPr id="13317" name="Picture 8" descr="http://www.cotf.edu/ete/images/modules/korea/kparti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838200"/>
            <a:ext cx="204470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0" descr="http://www.worldatlas.com/webimage/flags/countrys/zzzflags/krlarg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463" y="381000"/>
            <a:ext cx="2395537"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2" descr="http://www.worldatlas.com/webimage/flags/countrys/zzzflags/kplarg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38200"/>
            <a:ext cx="274955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4" descr="http://msnbcmedia1.msn.com/j/MSNBC/Components/Photo/_new/100524-SK-dmz-vlrg-2a.grid-4x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3810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273050"/>
            <a:ext cx="4648200" cy="6813550"/>
          </a:xfrm>
        </p:spPr>
        <p:txBody>
          <a:bodyPr rtlCol="0">
            <a:normAutofit fontScale="70000" lnSpcReduction="20000"/>
          </a:bodyPr>
          <a:lstStyle/>
          <a:p>
            <a:pPr eaLnBrk="1" fontAlgn="auto" hangingPunct="1">
              <a:spcAft>
                <a:spcPts val="0"/>
              </a:spcAft>
              <a:buFont typeface="Arial" pitchFamily="34" charset="0"/>
              <a:buChar char="•"/>
              <a:defRPr/>
            </a:pPr>
            <a:r>
              <a:rPr lang="en-US" b="1" dirty="0" smtClean="0"/>
              <a:t>Domino Theory was an Idea that if more Asian countries became Communists others would follow</a:t>
            </a:r>
            <a:endParaRPr lang="en-US" dirty="0" smtClean="0"/>
          </a:p>
          <a:p>
            <a:pPr eaLnBrk="1" fontAlgn="auto" hangingPunct="1">
              <a:spcAft>
                <a:spcPts val="0"/>
              </a:spcAft>
              <a:buFont typeface="Arial" pitchFamily="34" charset="0"/>
              <a:buChar char="•"/>
              <a:defRPr/>
            </a:pPr>
            <a:r>
              <a:rPr lang="en-US" dirty="0" smtClean="0"/>
              <a:t>Vietnam had tried to gain it’s independence from France since the early 1900s.</a:t>
            </a:r>
          </a:p>
          <a:p>
            <a:pPr eaLnBrk="1" fontAlgn="auto" hangingPunct="1">
              <a:spcAft>
                <a:spcPts val="0"/>
              </a:spcAft>
              <a:buFont typeface="Arial" pitchFamily="34" charset="0"/>
              <a:buChar char="•"/>
              <a:defRPr/>
            </a:pPr>
            <a:r>
              <a:rPr lang="en-US" b="1" dirty="0" smtClean="0"/>
              <a:t>Ho Chi Ming began to led a communist rebellion </a:t>
            </a:r>
            <a:r>
              <a:rPr lang="en-US" dirty="0" smtClean="0"/>
              <a:t>after unsuccessful attempts for independence after WWI</a:t>
            </a:r>
          </a:p>
          <a:p>
            <a:pPr eaLnBrk="1" fontAlgn="auto" hangingPunct="1">
              <a:spcAft>
                <a:spcPts val="0"/>
              </a:spcAft>
              <a:buFont typeface="Arial" pitchFamily="34" charset="0"/>
              <a:buChar char="•"/>
              <a:defRPr/>
            </a:pPr>
            <a:r>
              <a:rPr lang="en-US" dirty="0" smtClean="0"/>
              <a:t>In 1954 France withdrew from Vietnam and Vietnam was </a:t>
            </a:r>
            <a:r>
              <a:rPr lang="en-US" b="1" dirty="0" smtClean="0"/>
              <a:t>temporarily divided between Communist North and Democratic South</a:t>
            </a:r>
          </a:p>
          <a:p>
            <a:pPr eaLnBrk="1" fontAlgn="auto" hangingPunct="1">
              <a:spcAft>
                <a:spcPts val="0"/>
              </a:spcAft>
              <a:buFont typeface="Arial" pitchFamily="34" charset="0"/>
              <a:buChar char="•"/>
              <a:defRPr/>
            </a:pPr>
            <a:r>
              <a:rPr lang="en-US" dirty="0" smtClean="0"/>
              <a:t>In 1964 the USA began to fight Ho Chi Ming and the Communists</a:t>
            </a:r>
          </a:p>
          <a:p>
            <a:pPr eaLnBrk="1" fontAlgn="auto" hangingPunct="1">
              <a:spcAft>
                <a:spcPts val="0"/>
              </a:spcAft>
              <a:buFont typeface="Arial" pitchFamily="34" charset="0"/>
              <a:buChar char="•"/>
              <a:defRPr/>
            </a:pPr>
            <a:r>
              <a:rPr lang="en-US" dirty="0" smtClean="0"/>
              <a:t>In 1975 the USA left Vietnam because it became clear </a:t>
            </a:r>
            <a:r>
              <a:rPr lang="en-US" b="1" dirty="0" smtClean="0"/>
              <a:t>Ho Chi Ming and the communist party would not give up control of their country and wanted to rule without foreign influence.</a:t>
            </a:r>
            <a:endParaRPr lang="en-US" b="1" dirty="0"/>
          </a:p>
        </p:txBody>
      </p:sp>
      <p:sp>
        <p:nvSpPr>
          <p:cNvPr id="5" name="Rectangle 4"/>
          <p:cNvSpPr/>
          <p:nvPr/>
        </p:nvSpPr>
        <p:spPr>
          <a:xfrm>
            <a:off x="0" y="228600"/>
            <a:ext cx="463922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cs typeface="+mn-cs"/>
              </a:rPr>
              <a:t>Domino Theory</a:t>
            </a:r>
          </a:p>
        </p:txBody>
      </p:sp>
      <p:pic>
        <p:nvPicPr>
          <p:cNvPr id="14340" name="Picture 6" descr="http://blogs.swa-jkt.com/swa/10583/files/2011/12/domino_theory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41671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8" descr="http://woodstock68.files.wordpress.com/2009/12/hist_u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2800"/>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04800" y="0"/>
            <a:ext cx="4343400" cy="1470025"/>
          </a:xfrm>
        </p:spPr>
        <p:txBody>
          <a:bodyPr/>
          <a:lstStyle/>
          <a:p>
            <a:pPr eaLnBrk="1" hangingPunct="1"/>
            <a:r>
              <a:rPr lang="en-US" smtClean="0"/>
              <a:t>Nationalism</a:t>
            </a:r>
          </a:p>
        </p:txBody>
      </p:sp>
      <p:sp>
        <p:nvSpPr>
          <p:cNvPr id="3075" name="Subtitle 2"/>
          <p:cNvSpPr>
            <a:spLocks noGrp="1"/>
          </p:cNvSpPr>
          <p:nvPr>
            <p:ph type="subTitle" idx="1"/>
          </p:nvPr>
        </p:nvSpPr>
        <p:spPr>
          <a:xfrm>
            <a:off x="0" y="1219200"/>
            <a:ext cx="5562600" cy="2133600"/>
          </a:xfrm>
        </p:spPr>
        <p:txBody>
          <a:bodyPr/>
          <a:lstStyle/>
          <a:p>
            <a:pPr algn="l" eaLnBrk="1" hangingPunct="1">
              <a:buFont typeface="Arial" charset="0"/>
              <a:buChar char="•"/>
            </a:pPr>
            <a:r>
              <a:rPr lang="en-US" smtClean="0">
                <a:solidFill>
                  <a:schemeClr val="tx1"/>
                </a:solidFill>
              </a:rPr>
              <a:t>Nationalism becomes very important in the 1900s in Asia. </a:t>
            </a:r>
          </a:p>
          <a:p>
            <a:pPr algn="l" eaLnBrk="1" hangingPunct="1">
              <a:buFont typeface="Arial" charset="0"/>
              <a:buChar char="•"/>
            </a:pPr>
            <a:r>
              <a:rPr lang="en-US" smtClean="0">
                <a:solidFill>
                  <a:schemeClr val="tx1"/>
                </a:solidFill>
              </a:rPr>
              <a:t>Nationalism is identification and loyalty to a group of people with a common language, history, and culture. It can also be an extreme pride in one’s nation.</a:t>
            </a:r>
          </a:p>
          <a:p>
            <a:pPr algn="l" eaLnBrk="1" hangingPunct="1">
              <a:buFont typeface="Arial" charset="0"/>
              <a:buChar char="•"/>
            </a:pPr>
            <a:r>
              <a:rPr lang="en-US" smtClean="0">
                <a:solidFill>
                  <a:schemeClr val="tx1"/>
                </a:solidFill>
              </a:rPr>
              <a:t>Nationalism helped lead to independence in Africa and Asia from European control.</a:t>
            </a:r>
          </a:p>
        </p:txBody>
      </p:sp>
      <p:pic>
        <p:nvPicPr>
          <p:cNvPr id="3076" name="Picture 2" descr="http://uschina.usc.edu/files/images/archive/Nationalism%20Resiz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04800"/>
            <a:ext cx="32766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descr="C:\Users\Elizabeth\AppData\Local\Microsoft\Windows\Temporary Internet Files\Content.IE5\NK106G88\MC90044906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667000"/>
            <a:ext cx="3200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descr="http://www.avivadirectory.com/trivia/india-map-fla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4000500"/>
            <a:ext cx="3124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7139" y="228600"/>
            <a:ext cx="8637044" cy="923330"/>
          </a:xfrm>
          <a:prstGeom prst="rect">
            <a:avLst/>
          </a:prstGeom>
          <a:noFill/>
        </p:spPr>
        <p:txBody>
          <a:bodyPr wrap="none">
            <a:spAutoFit/>
          </a:bodyPr>
          <a:lstStyle/>
          <a:p>
            <a:pPr algn="ctr" fontAlgn="auto">
              <a:spcBef>
                <a:spcPts val="0"/>
              </a:spcBef>
              <a:spcAft>
                <a:spcPts val="0"/>
              </a:spcAft>
              <a:defRPr/>
            </a:pP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cs typeface="+mn-cs"/>
              </a:rPr>
              <a:t>Asian Histories in PowerPoint</a:t>
            </a:r>
          </a:p>
        </p:txBody>
      </p:sp>
      <p:sp>
        <p:nvSpPr>
          <p:cNvPr id="12" name="TextBox 11"/>
          <p:cNvSpPr txBox="1"/>
          <p:nvPr/>
        </p:nvSpPr>
        <p:spPr>
          <a:xfrm>
            <a:off x="3581400" y="3352800"/>
            <a:ext cx="1778000" cy="584200"/>
          </a:xfrm>
          <a:prstGeom prst="rect">
            <a:avLst/>
          </a:prstGeom>
          <a:noFill/>
        </p:spPr>
        <p:txBody>
          <a:bodyPr>
            <a:spAutoFit/>
          </a:bodyPr>
          <a:lstStyle/>
          <a:p>
            <a:pPr fontAlgn="auto">
              <a:spcBef>
                <a:spcPts val="0"/>
              </a:spcBef>
              <a:spcAft>
                <a:spcPts val="0"/>
              </a:spcAft>
              <a:defRPr/>
            </a:pPr>
            <a:r>
              <a:rPr lang="en-US" sz="3200" b="1" dirty="0">
                <a:solidFill>
                  <a:schemeClr val="tx2">
                    <a:lumMod val="75000"/>
                  </a:schemeClr>
                </a:solidFill>
                <a:latin typeface="+mn-lt"/>
                <a:cs typeface="+mn-cs"/>
              </a:rPr>
              <a:t>China</a:t>
            </a:r>
          </a:p>
        </p:txBody>
      </p:sp>
      <p:sp>
        <p:nvSpPr>
          <p:cNvPr id="13" name="TextBox 12"/>
          <p:cNvSpPr txBox="1"/>
          <p:nvPr/>
        </p:nvSpPr>
        <p:spPr>
          <a:xfrm>
            <a:off x="6400800" y="2667000"/>
            <a:ext cx="2133600" cy="1077913"/>
          </a:xfrm>
          <a:prstGeom prst="rect">
            <a:avLst/>
          </a:prstGeom>
          <a:noFill/>
        </p:spPr>
        <p:txBody>
          <a:bodyPr>
            <a:spAutoFit/>
          </a:bodyPr>
          <a:lstStyle/>
          <a:p>
            <a:pPr fontAlgn="auto">
              <a:spcBef>
                <a:spcPts val="0"/>
              </a:spcBef>
              <a:spcAft>
                <a:spcPts val="0"/>
              </a:spcAft>
              <a:defRPr/>
            </a:pPr>
            <a:r>
              <a:rPr lang="en-US" sz="3200" b="1" dirty="0">
                <a:solidFill>
                  <a:schemeClr val="tx2">
                    <a:lumMod val="75000"/>
                  </a:schemeClr>
                </a:solidFill>
                <a:latin typeface="+mn-lt"/>
                <a:cs typeface="+mn-cs"/>
              </a:rPr>
              <a:t>North Korea</a:t>
            </a:r>
          </a:p>
        </p:txBody>
      </p:sp>
      <p:sp>
        <p:nvSpPr>
          <p:cNvPr id="15" name="TextBox 14"/>
          <p:cNvSpPr txBox="1"/>
          <p:nvPr/>
        </p:nvSpPr>
        <p:spPr>
          <a:xfrm>
            <a:off x="304800" y="3352800"/>
            <a:ext cx="2667000" cy="584200"/>
          </a:xfrm>
          <a:prstGeom prst="rect">
            <a:avLst/>
          </a:prstGeom>
          <a:noFill/>
        </p:spPr>
        <p:txBody>
          <a:bodyPr>
            <a:spAutoFit/>
          </a:bodyPr>
          <a:lstStyle/>
          <a:p>
            <a:pPr fontAlgn="auto">
              <a:spcBef>
                <a:spcPts val="0"/>
              </a:spcBef>
              <a:spcAft>
                <a:spcPts val="0"/>
              </a:spcAft>
              <a:defRPr/>
            </a:pPr>
            <a:r>
              <a:rPr lang="en-US" sz="3200" b="1" dirty="0">
                <a:solidFill>
                  <a:schemeClr val="tx2">
                    <a:lumMod val="75000"/>
                  </a:schemeClr>
                </a:solidFill>
                <a:latin typeface="+mn-lt"/>
                <a:cs typeface="+mn-cs"/>
              </a:rPr>
              <a:t>India</a:t>
            </a:r>
          </a:p>
        </p:txBody>
      </p:sp>
      <p:sp>
        <p:nvSpPr>
          <p:cNvPr id="16" name="TextBox 15"/>
          <p:cNvSpPr txBox="1"/>
          <p:nvPr/>
        </p:nvSpPr>
        <p:spPr>
          <a:xfrm>
            <a:off x="3429000" y="6273800"/>
            <a:ext cx="2133600" cy="584200"/>
          </a:xfrm>
          <a:prstGeom prst="rect">
            <a:avLst/>
          </a:prstGeom>
          <a:noFill/>
        </p:spPr>
        <p:txBody>
          <a:bodyPr>
            <a:spAutoFit/>
          </a:bodyPr>
          <a:lstStyle/>
          <a:p>
            <a:pPr fontAlgn="auto">
              <a:spcBef>
                <a:spcPts val="0"/>
              </a:spcBef>
              <a:spcAft>
                <a:spcPts val="0"/>
              </a:spcAft>
              <a:defRPr/>
            </a:pPr>
            <a:r>
              <a:rPr lang="en-US" sz="3200" b="1" dirty="0">
                <a:solidFill>
                  <a:schemeClr val="tx2">
                    <a:lumMod val="75000"/>
                  </a:schemeClr>
                </a:solidFill>
                <a:latin typeface="+mn-lt"/>
                <a:cs typeface="+mn-cs"/>
              </a:rPr>
              <a:t>Vietnam</a:t>
            </a:r>
          </a:p>
        </p:txBody>
      </p:sp>
      <p:sp>
        <p:nvSpPr>
          <p:cNvPr id="18" name="TextBox 17"/>
          <p:cNvSpPr txBox="1"/>
          <p:nvPr/>
        </p:nvSpPr>
        <p:spPr>
          <a:xfrm>
            <a:off x="381000" y="5943600"/>
            <a:ext cx="2667000" cy="584200"/>
          </a:xfrm>
          <a:prstGeom prst="rect">
            <a:avLst/>
          </a:prstGeom>
          <a:noFill/>
        </p:spPr>
        <p:txBody>
          <a:bodyPr>
            <a:spAutoFit/>
          </a:bodyPr>
          <a:lstStyle/>
          <a:p>
            <a:pPr fontAlgn="auto">
              <a:spcBef>
                <a:spcPts val="0"/>
              </a:spcBef>
              <a:spcAft>
                <a:spcPts val="0"/>
              </a:spcAft>
              <a:defRPr/>
            </a:pPr>
            <a:r>
              <a:rPr lang="en-US" sz="3200" b="1" dirty="0">
                <a:solidFill>
                  <a:schemeClr val="tx2">
                    <a:lumMod val="75000"/>
                  </a:schemeClr>
                </a:solidFill>
                <a:latin typeface="+mn-lt"/>
                <a:cs typeface="+mn-cs"/>
              </a:rPr>
              <a:t>Japan</a:t>
            </a:r>
          </a:p>
        </p:txBody>
      </p:sp>
      <p:pic>
        <p:nvPicPr>
          <p:cNvPr id="4104" name="Picture 15" descr="C:\Users\Liz\AppData\Local\Microsoft\Windows\Temporary Internet Files\Content.IE5\R5XIV8CK\MC9000187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1219200"/>
            <a:ext cx="28321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C:\Users\Liz\AppData\Local\Microsoft\Windows\Temporary Internet Files\Content.IE5\R5XIV8CK\MC90044459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621088"/>
            <a:ext cx="2498725" cy="3236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06" name="TextBox 18"/>
          <p:cNvSpPr txBox="1">
            <a:spLocks noChangeArrowheads="1"/>
          </p:cNvSpPr>
          <p:nvPr/>
        </p:nvSpPr>
        <p:spPr bwMode="auto">
          <a:xfrm>
            <a:off x="6477000" y="5257800"/>
            <a:ext cx="2514600" cy="10779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3200" b="1"/>
              <a:t>South Korea</a:t>
            </a:r>
          </a:p>
        </p:txBody>
      </p:sp>
      <p:pic>
        <p:nvPicPr>
          <p:cNvPr id="4107" name="Picture 18" descr="http://woodstock68.files.wordpress.com/2009/12/hist_u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886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20" descr="http://static.guim.co.uk/sys-images/Guardian/Pix/pictures/2009/5/25/1243245621873/North-Korea-military-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990600"/>
            <a:ext cx="3048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1" descr="C:\Users\Liz\AppData\Local\Microsoft\Windows\Temporary Internet Files\Content.IE5\SA6PDBSE\MC900129142[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4038600"/>
            <a:ext cx="19113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4" descr="http://www.avivadirectory.com/trivia/india-map-fla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0668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57600"/>
            <a:ext cx="9144000" cy="3200400"/>
          </a:xfrm>
        </p:spPr>
        <p:txBody>
          <a:bodyPr rtlCol="0">
            <a:normAutofit fontScale="70000" lnSpcReduction="20000"/>
          </a:bodyPr>
          <a:lstStyle/>
          <a:p>
            <a:pPr eaLnBrk="1" fontAlgn="auto" hangingPunct="1">
              <a:spcAft>
                <a:spcPts val="0"/>
              </a:spcAft>
              <a:buFont typeface="Arial" pitchFamily="34" charset="0"/>
              <a:buChar char="•"/>
              <a:defRPr/>
            </a:pPr>
            <a:r>
              <a:rPr lang="en-US" b="1" dirty="0" smtClean="0"/>
              <a:t>In the 1900s Great Britain controlled most of India.</a:t>
            </a:r>
          </a:p>
          <a:p>
            <a:pPr eaLnBrk="1" fontAlgn="auto" hangingPunct="1">
              <a:spcAft>
                <a:spcPts val="0"/>
              </a:spcAft>
              <a:buFont typeface="Arial" pitchFamily="34" charset="0"/>
              <a:buChar char="•"/>
              <a:defRPr/>
            </a:pPr>
            <a:r>
              <a:rPr lang="en-US" dirty="0" smtClean="0"/>
              <a:t>Most Indians had little say in their government and few rights.</a:t>
            </a:r>
          </a:p>
          <a:p>
            <a:pPr eaLnBrk="1" fontAlgn="auto" hangingPunct="1">
              <a:spcAft>
                <a:spcPts val="0"/>
              </a:spcAft>
              <a:buFont typeface="Arial" pitchFamily="34" charset="0"/>
              <a:buChar char="•"/>
              <a:defRPr/>
            </a:pPr>
            <a:r>
              <a:rPr lang="en-US" dirty="0" smtClean="0"/>
              <a:t>Starting in the 1800s Indians began to work for more independence from Britain. </a:t>
            </a:r>
            <a:r>
              <a:rPr lang="en-US" b="1" dirty="0" smtClean="0"/>
              <a:t>The Indian National Congress </a:t>
            </a:r>
            <a:r>
              <a:rPr lang="en-US" dirty="0" smtClean="0"/>
              <a:t>and the </a:t>
            </a:r>
            <a:r>
              <a:rPr lang="en-US" b="1" dirty="0" smtClean="0"/>
              <a:t>Muslim League </a:t>
            </a:r>
            <a:r>
              <a:rPr lang="en-US" dirty="0" smtClean="0"/>
              <a:t>were two important groups which wanted democracy in India.</a:t>
            </a:r>
          </a:p>
          <a:p>
            <a:pPr eaLnBrk="1" fontAlgn="auto" hangingPunct="1">
              <a:spcAft>
                <a:spcPts val="0"/>
              </a:spcAft>
              <a:buFont typeface="Arial" pitchFamily="34" charset="0"/>
              <a:buChar char="•"/>
              <a:defRPr/>
            </a:pPr>
            <a:r>
              <a:rPr lang="en-US" b="1" dirty="0" smtClean="0"/>
              <a:t>Britain did not want to give up control of India.</a:t>
            </a:r>
          </a:p>
          <a:p>
            <a:pPr eaLnBrk="1" fontAlgn="auto" hangingPunct="1">
              <a:spcAft>
                <a:spcPts val="0"/>
              </a:spcAft>
              <a:buFont typeface="Arial" pitchFamily="34" charset="0"/>
              <a:buChar char="•"/>
              <a:defRPr/>
            </a:pPr>
            <a:r>
              <a:rPr lang="en-US" dirty="0" smtClean="0"/>
              <a:t>In World War One (WWI) 1914-1919 India fought with Britain hoping for independence after the war was over.</a:t>
            </a:r>
          </a:p>
          <a:p>
            <a:pPr eaLnBrk="1" fontAlgn="auto" hangingPunct="1">
              <a:spcAft>
                <a:spcPts val="0"/>
              </a:spcAft>
              <a:buFont typeface="Arial" pitchFamily="34" charset="0"/>
              <a:buChar char="•"/>
              <a:defRPr/>
            </a:pPr>
            <a:r>
              <a:rPr lang="en-US" dirty="0" smtClean="0"/>
              <a:t>In World War Two (WWII) 1939-1945 India decided not to choose sides and shortly after the war was given Independence.</a:t>
            </a:r>
          </a:p>
          <a:p>
            <a:pPr eaLnBrk="1" fontAlgn="auto" hangingPunct="1">
              <a:spcAft>
                <a:spcPts val="0"/>
              </a:spcAft>
              <a:buFont typeface="Arial" pitchFamily="34" charset="0"/>
              <a:buNone/>
              <a:defRPr/>
            </a:pPr>
            <a:endParaRPr lang="en-US" dirty="0"/>
          </a:p>
        </p:txBody>
      </p:sp>
      <p:sp>
        <p:nvSpPr>
          <p:cNvPr id="6" name="Rectangle 5"/>
          <p:cNvSpPr/>
          <p:nvPr/>
        </p:nvSpPr>
        <p:spPr>
          <a:xfrm>
            <a:off x="0" y="533400"/>
            <a:ext cx="2971800" cy="769441"/>
          </a:xfrm>
          <a:prstGeom prst="rect">
            <a:avLst/>
          </a:prstGeom>
          <a:noFill/>
        </p:spPr>
        <p:txBody>
          <a:bodyPr>
            <a:spAutoFit/>
          </a:bodyPr>
          <a:lstStyle/>
          <a:p>
            <a:pPr algn="ctr" fontAlgn="auto">
              <a:spcBef>
                <a:spcPts val="0"/>
              </a:spcBef>
              <a:spcAft>
                <a:spcPts val="0"/>
              </a:spcAft>
              <a:defRPr/>
            </a:pPr>
            <a:r>
              <a:rPr lang="en-US" sz="4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rPr>
              <a:t>India</a:t>
            </a:r>
          </a:p>
        </p:txBody>
      </p:sp>
      <p:pic>
        <p:nvPicPr>
          <p:cNvPr id="5124" name="Picture 10" descr="http://www.xtimeline.com/__UserPic_Large/45775/evt09112307170007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0"/>
            <a:ext cx="54768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2250" y="304800"/>
            <a:ext cx="5111750" cy="64008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After WWI British control tightened in India and Indians did not get the freedom they hoped for</a:t>
            </a:r>
          </a:p>
          <a:p>
            <a:pPr eaLnBrk="1" fontAlgn="auto" hangingPunct="1">
              <a:spcAft>
                <a:spcPts val="0"/>
              </a:spcAft>
              <a:buFont typeface="Arial" pitchFamily="34" charset="0"/>
              <a:buChar char="•"/>
              <a:defRPr/>
            </a:pPr>
            <a:r>
              <a:rPr lang="en-US" dirty="0" smtClean="0"/>
              <a:t>Britain created the </a:t>
            </a:r>
            <a:r>
              <a:rPr lang="en-US" b="1" dirty="0" err="1" smtClean="0"/>
              <a:t>Rowlatt</a:t>
            </a:r>
            <a:r>
              <a:rPr lang="en-US" b="1" dirty="0" smtClean="0"/>
              <a:t> Act</a:t>
            </a:r>
            <a:r>
              <a:rPr lang="en-US" dirty="0" smtClean="0"/>
              <a:t> which allowed Indians to be held in jail with no trial</a:t>
            </a:r>
          </a:p>
          <a:p>
            <a:pPr eaLnBrk="1" fontAlgn="auto" hangingPunct="1">
              <a:spcAft>
                <a:spcPts val="0"/>
              </a:spcAft>
              <a:buFont typeface="Arial" pitchFamily="34" charset="0"/>
              <a:buChar char="•"/>
              <a:defRPr/>
            </a:pPr>
            <a:r>
              <a:rPr lang="en-US" dirty="0" smtClean="0"/>
              <a:t>In a protest to the </a:t>
            </a:r>
            <a:r>
              <a:rPr lang="en-US" dirty="0" err="1" smtClean="0"/>
              <a:t>Rowlatt</a:t>
            </a:r>
            <a:r>
              <a:rPr lang="en-US" dirty="0" smtClean="0"/>
              <a:t> Act called </a:t>
            </a:r>
            <a:r>
              <a:rPr lang="en-US" b="1" dirty="0" smtClean="0"/>
              <a:t>Amritsar </a:t>
            </a:r>
            <a:r>
              <a:rPr lang="en-US" dirty="0" smtClean="0"/>
              <a:t>400 Indians were killed and 1200 were arrested.</a:t>
            </a:r>
            <a:r>
              <a:rPr lang="en-US" b="1" dirty="0" smtClean="0"/>
              <a:t> </a:t>
            </a:r>
          </a:p>
          <a:p>
            <a:pPr eaLnBrk="1" fontAlgn="auto" hangingPunct="1">
              <a:spcAft>
                <a:spcPts val="0"/>
              </a:spcAft>
              <a:buFont typeface="Arial" pitchFamily="34" charset="0"/>
              <a:buChar char="•"/>
              <a:defRPr/>
            </a:pPr>
            <a:r>
              <a:rPr lang="en-US" b="1" dirty="0" smtClean="0"/>
              <a:t>Mohandas Gandhi</a:t>
            </a:r>
            <a:r>
              <a:rPr lang="en-US" dirty="0" smtClean="0"/>
              <a:t> began to led </a:t>
            </a:r>
            <a:r>
              <a:rPr lang="en-US" b="1" dirty="0" smtClean="0"/>
              <a:t>Non-violent Protests </a:t>
            </a:r>
            <a:r>
              <a:rPr lang="en-US" dirty="0" smtClean="0"/>
              <a:t>called </a:t>
            </a:r>
            <a:r>
              <a:rPr lang="en-US" b="1" dirty="0" smtClean="0"/>
              <a:t>Civil Disobedience</a:t>
            </a:r>
            <a:r>
              <a:rPr lang="en-US" dirty="0" smtClean="0"/>
              <a:t>.</a:t>
            </a:r>
          </a:p>
          <a:p>
            <a:pPr eaLnBrk="1" fontAlgn="auto" hangingPunct="1">
              <a:spcAft>
                <a:spcPts val="0"/>
              </a:spcAft>
              <a:buFont typeface="Arial" pitchFamily="34" charset="0"/>
              <a:buChar char="•"/>
              <a:defRPr/>
            </a:pPr>
            <a:r>
              <a:rPr lang="en-US" dirty="0" smtClean="0"/>
              <a:t>The goal of </a:t>
            </a:r>
            <a:r>
              <a:rPr lang="en-US" b="1" dirty="0" smtClean="0"/>
              <a:t>Civil Disobedience </a:t>
            </a:r>
            <a:r>
              <a:rPr lang="en-US" dirty="0" smtClean="0"/>
              <a:t>and </a:t>
            </a:r>
            <a:r>
              <a:rPr lang="en-US" b="1" dirty="0" smtClean="0"/>
              <a:t>Non-Violent Protest</a:t>
            </a:r>
            <a:r>
              <a:rPr lang="en-US" dirty="0" smtClean="0"/>
              <a:t> is to peacefully remove British control in India by refusing to obey unfair laws.</a:t>
            </a:r>
          </a:p>
        </p:txBody>
      </p:sp>
      <p:sp>
        <p:nvSpPr>
          <p:cNvPr id="6" name="Rectangle 5"/>
          <p:cNvSpPr/>
          <p:nvPr/>
        </p:nvSpPr>
        <p:spPr>
          <a:xfrm>
            <a:off x="0" y="0"/>
            <a:ext cx="3893399" cy="1200329"/>
          </a:xfrm>
          <a:prstGeom prst="rect">
            <a:avLst/>
          </a:prstGeom>
          <a:noFill/>
        </p:spPr>
        <p:txBody>
          <a:bodyPr>
            <a:spAutoFit/>
          </a:bodyPr>
          <a:lstStyle/>
          <a:p>
            <a:pPr algn="ctr" fontAlgn="auto">
              <a:spcBef>
                <a:spcPts val="0"/>
              </a:spcBef>
              <a:spcAft>
                <a:spcPts val="0"/>
              </a:spcAft>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Independence movement</a:t>
            </a:r>
          </a:p>
        </p:txBody>
      </p:sp>
      <p:pic>
        <p:nvPicPr>
          <p:cNvPr id="6148" name="Picture 6" descr="http://www.mahatmagandhionline.com/images/mahatma-gandhi-pictu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28575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6"/>
          <p:cNvSpPr txBox="1">
            <a:spLocks noChangeArrowheads="1"/>
          </p:cNvSpPr>
          <p:nvPr/>
        </p:nvSpPr>
        <p:spPr bwMode="auto">
          <a:xfrm>
            <a:off x="914400" y="5867400"/>
            <a:ext cx="1287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Gandhi</a:t>
            </a:r>
          </a:p>
          <a:p>
            <a:pPr eaLnBrk="1" hangingPunct="1"/>
            <a:r>
              <a:rPr lang="en-US"/>
              <a:t>1869-1948</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200400"/>
            <a:ext cx="9144000" cy="3657600"/>
          </a:xfrm>
        </p:spPr>
        <p:txBody>
          <a:bodyPr rtlCol="0">
            <a:normAutofit fontScale="85000" lnSpcReduction="20000"/>
          </a:bodyPr>
          <a:lstStyle/>
          <a:p>
            <a:pPr eaLnBrk="1" fontAlgn="auto" hangingPunct="1">
              <a:spcAft>
                <a:spcPts val="0"/>
              </a:spcAft>
              <a:buFont typeface="Arial" pitchFamily="34" charset="0"/>
              <a:buChar char="•"/>
              <a:defRPr/>
            </a:pPr>
            <a:r>
              <a:rPr lang="en-US" dirty="0" smtClean="0"/>
              <a:t>After WWII Indian did receive Independence, but due to conflict between the Muslims and Hindus in the country Britain decided to divide India between Muslim Northwest (Pakistan) and Hindu South (India)</a:t>
            </a:r>
          </a:p>
          <a:p>
            <a:pPr eaLnBrk="1" fontAlgn="auto" hangingPunct="1">
              <a:spcAft>
                <a:spcPts val="0"/>
              </a:spcAft>
              <a:buFont typeface="Arial" pitchFamily="34" charset="0"/>
              <a:buChar char="•"/>
              <a:defRPr/>
            </a:pPr>
            <a:r>
              <a:rPr lang="en-US" dirty="0" smtClean="0"/>
              <a:t>As many 10 million people were forced to move and 1 million people died trying to move</a:t>
            </a:r>
          </a:p>
          <a:p>
            <a:pPr eaLnBrk="1" fontAlgn="auto" hangingPunct="1">
              <a:spcAft>
                <a:spcPts val="0"/>
              </a:spcAft>
              <a:buFont typeface="Arial" pitchFamily="34" charset="0"/>
              <a:buChar char="•"/>
              <a:defRPr/>
            </a:pPr>
            <a:r>
              <a:rPr lang="en-US" dirty="0" smtClean="0"/>
              <a:t>Gandhi was very disappointed with the religious division of India and was assassinated by Hindu extremist in 1948</a:t>
            </a:r>
          </a:p>
          <a:p>
            <a:pPr eaLnBrk="1" fontAlgn="auto" hangingPunct="1">
              <a:spcAft>
                <a:spcPts val="0"/>
              </a:spcAft>
              <a:buFont typeface="Arial" pitchFamily="34" charset="0"/>
              <a:buChar char="•"/>
              <a:defRPr/>
            </a:pPr>
            <a:r>
              <a:rPr lang="en-US" dirty="0" smtClean="0"/>
              <a:t>Today India is the world’s largest democracy and is still divided into two countries-Pakistan and India.</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smtClean="0"/>
          </a:p>
          <a:p>
            <a:pPr lvl="1" eaLnBrk="1" fontAlgn="auto" hangingPunct="1">
              <a:spcAft>
                <a:spcPts val="0"/>
              </a:spcAft>
              <a:buFont typeface="Arial" pitchFamily="34" charset="0"/>
              <a:buChar char="–"/>
              <a:defRPr/>
            </a:pPr>
            <a:endParaRPr lang="en-US" dirty="0"/>
          </a:p>
        </p:txBody>
      </p:sp>
      <p:pic>
        <p:nvPicPr>
          <p:cNvPr id="7171" name="Picture 6" descr="http://makanaka.files.wordpress.com/2011/09/bbc-india-pak-border-near-jamm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04800"/>
            <a:ext cx="44386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 descr="http://www.bbc.co.uk/history/british/modern/images/partition_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32766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8194" name="Content Placeholder 5"/>
          <p:cNvSpPr>
            <a:spLocks noGrp="1"/>
          </p:cNvSpPr>
          <p:nvPr>
            <p:ph sz="quarter" idx="4"/>
          </p:nvPr>
        </p:nvSpPr>
        <p:spPr>
          <a:xfrm>
            <a:off x="3886200" y="0"/>
            <a:ext cx="5257800" cy="6705600"/>
          </a:xfrm>
        </p:spPr>
        <p:txBody>
          <a:bodyPr/>
          <a:lstStyle/>
          <a:p>
            <a:pPr eaLnBrk="1" hangingPunct="1"/>
            <a:r>
              <a:rPr lang="en-US" dirty="0" smtClean="0"/>
              <a:t>India is still a poor country, with </a:t>
            </a:r>
            <a:r>
              <a:rPr lang="en-US" b="1" dirty="0" smtClean="0"/>
              <a:t>50% of it’s population being small scale farmers.</a:t>
            </a:r>
          </a:p>
          <a:p>
            <a:pPr eaLnBrk="1" hangingPunct="1"/>
            <a:r>
              <a:rPr lang="en-US" dirty="0" smtClean="0"/>
              <a:t>The </a:t>
            </a:r>
            <a:r>
              <a:rPr lang="en-US" b="1" dirty="0" smtClean="0"/>
              <a:t>Green Revolution in the 1960s helped increase food production</a:t>
            </a:r>
            <a:r>
              <a:rPr lang="en-US" dirty="0" smtClean="0"/>
              <a:t>, by using fertilizers, pesticides, and better seeds, however the Green Revolution has led to water pollution.</a:t>
            </a:r>
          </a:p>
          <a:p>
            <a:pPr eaLnBrk="1" hangingPunct="1"/>
            <a:r>
              <a:rPr lang="en-US" dirty="0" smtClean="0"/>
              <a:t>Today India has  successful technology and service industries and is working to create more jobs.</a:t>
            </a:r>
          </a:p>
          <a:p>
            <a:pPr eaLnBrk="1" hangingPunct="1"/>
            <a:r>
              <a:rPr lang="en-US" b="1" dirty="0" smtClean="0"/>
              <a:t>Over population and growing pollution </a:t>
            </a:r>
            <a:r>
              <a:rPr lang="en-US" dirty="0" smtClean="0"/>
              <a:t>is one of the most pressing issues for the future of India because the government has put little regulations on factories and pollution is a problem.</a:t>
            </a:r>
          </a:p>
          <a:p>
            <a:pPr eaLnBrk="1" hangingPunct="1"/>
            <a:endParaRPr lang="en-US" dirty="0" smtClean="0"/>
          </a:p>
        </p:txBody>
      </p:sp>
      <p:pic>
        <p:nvPicPr>
          <p:cNvPr id="8195" name="Picture 2" descr="C:\Program Files (x86)\Microsoft Office\MEDIA\CAGCAT10\j023331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667000"/>
            <a:ext cx="35052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descr="C:\Users\Liz\AppData\Local\Microsoft\Windows\Temporary Internet Files\Content.IE5\APC9RU1C\MC9002899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1000"/>
            <a:ext cx="2459038"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8D8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3008313" cy="368300"/>
          </a:xfrm>
        </p:spPr>
        <p:txBody>
          <a:bodyPr rtlCol="0">
            <a:normAutofit fontScale="90000"/>
          </a:bodyPr>
          <a:lstStyle/>
          <a:p>
            <a:pPr eaLnBrk="1" fontAlgn="auto" hangingPunct="1">
              <a:spcAft>
                <a:spcPts val="0"/>
              </a:spcAft>
              <a:defRPr/>
            </a:pPr>
            <a:r>
              <a:rPr lang="en-US" sz="4900" dirty="0" smtClean="0"/>
              <a:t>China</a:t>
            </a:r>
            <a:r>
              <a:rPr lang="en-US" dirty="0" smtClean="0"/>
              <a:t> </a:t>
            </a:r>
            <a:endParaRPr lang="en-US" dirty="0"/>
          </a:p>
        </p:txBody>
      </p:sp>
      <p:sp>
        <p:nvSpPr>
          <p:cNvPr id="9219" name="Content Placeholder 2"/>
          <p:cNvSpPr>
            <a:spLocks noGrp="1"/>
          </p:cNvSpPr>
          <p:nvPr>
            <p:ph idx="1"/>
          </p:nvPr>
        </p:nvSpPr>
        <p:spPr>
          <a:xfrm>
            <a:off x="3276600" y="0"/>
            <a:ext cx="5867400" cy="6400800"/>
          </a:xfrm>
        </p:spPr>
        <p:txBody>
          <a:bodyPr/>
          <a:lstStyle/>
          <a:p>
            <a:pPr eaLnBrk="1" hangingPunct="1"/>
            <a:r>
              <a:rPr lang="en-US" sz="2400" smtClean="0"/>
              <a:t>In the 1800s and 1900s China began to have a series of </a:t>
            </a:r>
            <a:r>
              <a:rPr lang="en-US" sz="2400" b="1" smtClean="0"/>
              <a:t>Civil Wars</a:t>
            </a:r>
            <a:r>
              <a:rPr lang="en-US" sz="2400" smtClean="0"/>
              <a:t> or  war inside one country by opposing groups. </a:t>
            </a:r>
          </a:p>
          <a:p>
            <a:pPr eaLnBrk="1" hangingPunct="1"/>
            <a:r>
              <a:rPr lang="en-US" sz="2400" smtClean="0"/>
              <a:t>The Qing Dynasty had ruled China since the 1600s, but other groups began to want power, both European Nations and inside groups.</a:t>
            </a:r>
          </a:p>
          <a:p>
            <a:pPr eaLnBrk="1" hangingPunct="1"/>
            <a:r>
              <a:rPr lang="en-US" sz="2400" smtClean="0"/>
              <a:t>The Opium Wars, Taiping Rebellion, and Boxer Rebellion all put huge strain on the Chinese Empire and resulted in the lost of millions of lives.</a:t>
            </a:r>
          </a:p>
          <a:p>
            <a:pPr eaLnBrk="1" hangingPunct="1"/>
            <a:r>
              <a:rPr lang="en-US" sz="2400" smtClean="0"/>
              <a:t>The </a:t>
            </a:r>
            <a:r>
              <a:rPr lang="en-US" sz="2400" b="1" smtClean="0"/>
              <a:t>Nationalist Party </a:t>
            </a:r>
            <a:r>
              <a:rPr lang="en-US" sz="2400" smtClean="0"/>
              <a:t>led by Sun Yixian and the </a:t>
            </a:r>
            <a:r>
              <a:rPr lang="en-US" sz="2400" b="1" smtClean="0"/>
              <a:t>Communist Party led by Mao Zedong struggled for control in China</a:t>
            </a:r>
            <a:r>
              <a:rPr lang="en-US" sz="2400" smtClean="0"/>
              <a:t>.</a:t>
            </a:r>
          </a:p>
          <a:p>
            <a:pPr eaLnBrk="1" hangingPunct="1"/>
            <a:r>
              <a:rPr lang="en-US" sz="2400" smtClean="0"/>
              <a:t>In 1929 the Chinese Communist Party was attacked and force to go on the  </a:t>
            </a:r>
            <a:r>
              <a:rPr lang="en-US" sz="2400" b="1" smtClean="0"/>
              <a:t>Long March</a:t>
            </a:r>
            <a:r>
              <a:rPr lang="en-US" sz="2400" smtClean="0"/>
              <a:t>, or 6,000 mile journey led by Mao Zedong.</a:t>
            </a:r>
          </a:p>
        </p:txBody>
      </p:sp>
      <p:pic>
        <p:nvPicPr>
          <p:cNvPr id="9220" name="Picture 9" descr="http://unimaps.com/chinaLongMarch/main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5825"/>
            <a:ext cx="3200400"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8D8D"/>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0"/>
            <a:ext cx="6477000" cy="7086600"/>
          </a:xfrm>
        </p:spPr>
        <p:txBody>
          <a:bodyPr rtlCol="0">
            <a:normAutofit fontScale="77500" lnSpcReduction="20000"/>
          </a:bodyPr>
          <a:lstStyle/>
          <a:p>
            <a:pPr eaLnBrk="1" fontAlgn="auto" hangingPunct="1">
              <a:spcAft>
                <a:spcPts val="0"/>
              </a:spcAft>
              <a:buFont typeface="Arial" pitchFamily="34" charset="0"/>
              <a:buChar char="•"/>
              <a:defRPr/>
            </a:pPr>
            <a:r>
              <a:rPr lang="en-US" dirty="0" smtClean="0"/>
              <a:t>After WWII Mao Zedong and the Communist Party eventually began to rule China. The Communist wanted a country of farmers and workers.</a:t>
            </a:r>
          </a:p>
          <a:p>
            <a:pPr eaLnBrk="1" fontAlgn="auto" hangingPunct="1">
              <a:spcAft>
                <a:spcPts val="0"/>
              </a:spcAft>
              <a:buFont typeface="Arial" pitchFamily="34" charset="0"/>
              <a:buChar char="•"/>
              <a:defRPr/>
            </a:pPr>
            <a:r>
              <a:rPr lang="en-US" b="1" dirty="0" smtClean="0"/>
              <a:t>Major Events</a:t>
            </a:r>
          </a:p>
          <a:p>
            <a:pPr lvl="1" eaLnBrk="1" fontAlgn="auto" hangingPunct="1">
              <a:spcAft>
                <a:spcPts val="0"/>
              </a:spcAft>
              <a:buFont typeface="Arial" pitchFamily="34" charset="0"/>
              <a:buChar char="–"/>
              <a:defRPr/>
            </a:pPr>
            <a:r>
              <a:rPr lang="en-US" dirty="0" smtClean="0"/>
              <a:t>Formation of the </a:t>
            </a:r>
            <a:r>
              <a:rPr lang="en-US" b="1" dirty="0" smtClean="0"/>
              <a:t>People’s Republic of China </a:t>
            </a:r>
            <a:r>
              <a:rPr lang="en-US" dirty="0" smtClean="0"/>
              <a:t>which is still the government of China</a:t>
            </a:r>
          </a:p>
          <a:p>
            <a:pPr lvl="1" eaLnBrk="1" fontAlgn="auto" hangingPunct="1">
              <a:spcAft>
                <a:spcPts val="0"/>
              </a:spcAft>
              <a:buFont typeface="Arial" pitchFamily="34" charset="0"/>
              <a:buChar char="–"/>
              <a:defRPr/>
            </a:pPr>
            <a:r>
              <a:rPr lang="en-US" b="1" dirty="0" smtClean="0"/>
              <a:t>Great Leap Forward</a:t>
            </a:r>
          </a:p>
          <a:p>
            <a:pPr lvl="2" eaLnBrk="1" fontAlgn="auto" hangingPunct="1">
              <a:spcAft>
                <a:spcPts val="0"/>
              </a:spcAft>
              <a:buFont typeface="Arial" pitchFamily="34" charset="0"/>
              <a:buChar char="–"/>
              <a:defRPr/>
            </a:pPr>
            <a:r>
              <a:rPr lang="en-US" b="1" dirty="0" smtClean="0"/>
              <a:t>Collective farming: Government owned farms from 1958-1963</a:t>
            </a:r>
          </a:p>
          <a:p>
            <a:pPr lvl="2" eaLnBrk="1" fontAlgn="auto" hangingPunct="1">
              <a:spcAft>
                <a:spcPts val="0"/>
              </a:spcAft>
              <a:buFont typeface="Arial" pitchFamily="34" charset="0"/>
              <a:buChar char="–"/>
              <a:defRPr/>
            </a:pPr>
            <a:r>
              <a:rPr lang="en-US" b="1" dirty="0" smtClean="0"/>
              <a:t>May have caused more than 20 million deaths</a:t>
            </a:r>
          </a:p>
          <a:p>
            <a:pPr lvl="2" eaLnBrk="1" fontAlgn="auto" hangingPunct="1">
              <a:spcAft>
                <a:spcPts val="0"/>
              </a:spcAft>
              <a:buFont typeface="Arial" pitchFamily="34" charset="0"/>
              <a:buChar char="–"/>
              <a:defRPr/>
            </a:pPr>
            <a:r>
              <a:rPr lang="en-US" b="1" dirty="0" smtClean="0"/>
              <a:t>Government regulated all farming and decided who lived where and what to grow</a:t>
            </a:r>
          </a:p>
          <a:p>
            <a:pPr lvl="1" eaLnBrk="1" fontAlgn="auto" hangingPunct="1">
              <a:spcAft>
                <a:spcPts val="0"/>
              </a:spcAft>
              <a:buFont typeface="Arial" pitchFamily="34" charset="0"/>
              <a:buChar char="–"/>
              <a:defRPr/>
            </a:pPr>
            <a:r>
              <a:rPr lang="en-US" b="1" dirty="0" smtClean="0"/>
              <a:t>Cultural Revolution</a:t>
            </a:r>
          </a:p>
          <a:p>
            <a:pPr lvl="2" eaLnBrk="1" fontAlgn="auto" hangingPunct="1">
              <a:spcAft>
                <a:spcPts val="0"/>
              </a:spcAft>
              <a:buFont typeface="Arial" pitchFamily="34" charset="0"/>
              <a:buChar char="–"/>
              <a:defRPr/>
            </a:pPr>
            <a:r>
              <a:rPr lang="en-US" b="1" dirty="0" smtClean="0"/>
              <a:t>Starting in 1966 Mao Zedong used the Red Guard or a student army to identify and remove anyone who disagreed with the government</a:t>
            </a:r>
          </a:p>
          <a:p>
            <a:pPr lvl="2" eaLnBrk="1" fontAlgn="auto" hangingPunct="1">
              <a:spcAft>
                <a:spcPts val="0"/>
              </a:spcAft>
              <a:buFont typeface="Arial" pitchFamily="34" charset="0"/>
              <a:buChar char="–"/>
              <a:defRPr/>
            </a:pPr>
            <a:r>
              <a:rPr lang="en-US" b="1" dirty="0" smtClean="0"/>
              <a:t>Religious identification was also strongly discouraged</a:t>
            </a:r>
          </a:p>
          <a:p>
            <a:pPr lvl="1" eaLnBrk="1" fontAlgn="auto" hangingPunct="1">
              <a:spcAft>
                <a:spcPts val="0"/>
              </a:spcAft>
              <a:buFont typeface="Arial" pitchFamily="34" charset="0"/>
              <a:buChar char="–"/>
              <a:defRPr/>
            </a:pPr>
            <a:r>
              <a:rPr lang="en-US" b="1" dirty="0" smtClean="0"/>
              <a:t>Tiananmen Square</a:t>
            </a:r>
          </a:p>
          <a:p>
            <a:pPr lvl="2" eaLnBrk="1" fontAlgn="auto" hangingPunct="1">
              <a:spcAft>
                <a:spcPts val="0"/>
              </a:spcAft>
              <a:buFont typeface="Arial" pitchFamily="34" charset="0"/>
              <a:buChar char="–"/>
              <a:defRPr/>
            </a:pPr>
            <a:r>
              <a:rPr lang="en-US" b="1" dirty="0" smtClean="0"/>
              <a:t>In 1989 the Soviet Union and China’s greatest ally collapsed. Students protested in Tiananmen Square to change the government. Soldier's fired on the crowd and thousands were arrested.</a:t>
            </a:r>
          </a:p>
          <a:p>
            <a:pPr eaLnBrk="1" fontAlgn="auto" hangingPunct="1">
              <a:spcAft>
                <a:spcPts val="0"/>
              </a:spcAft>
              <a:buFont typeface="Arial" charset="0"/>
              <a:buNone/>
              <a:defRPr/>
            </a:pPr>
            <a:endParaRPr lang="en-US" dirty="0"/>
          </a:p>
        </p:txBody>
      </p:sp>
      <p:pic>
        <p:nvPicPr>
          <p:cNvPr id="10243" name="Picture 11" descr="http://www.crestock.com/uploads/blog/2009/china-propaganda/1969-The-Chinese-Peoples-Liber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14600"/>
            <a:ext cx="26670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descr="File:Flag of the People's Republic of China.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22875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583</TotalTime>
  <Words>1225</Words>
  <Application>Microsoft Office PowerPoint</Application>
  <PresentationFormat>On-screen Show (4:3)</PresentationFormat>
  <Paragraphs>88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Nationalism</vt:lpstr>
      <vt:lpstr>PowerPoint Presentation</vt:lpstr>
      <vt:lpstr>PowerPoint Presentation</vt:lpstr>
      <vt:lpstr>PowerPoint Presentation</vt:lpstr>
      <vt:lpstr>PowerPoint Presentation</vt:lpstr>
      <vt:lpstr>PowerPoint Presentation</vt:lpstr>
      <vt:lpstr>China </vt:lpstr>
      <vt:lpstr>PowerPoint Presentation</vt:lpstr>
      <vt:lpstr>China Today</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Liz</dc:creator>
  <cp:lastModifiedBy>Windows User</cp:lastModifiedBy>
  <cp:revision>128</cp:revision>
  <dcterms:created xsi:type="dcterms:W3CDTF">2012-03-17T21:35:47Z</dcterms:created>
  <dcterms:modified xsi:type="dcterms:W3CDTF">2013-02-24T19:18:12Z</dcterms:modified>
</cp:coreProperties>
</file>