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65" r:id="rId3"/>
    <p:sldId id="267" r:id="rId4"/>
    <p:sldId id="274" r:id="rId5"/>
    <p:sldId id="270" r:id="rId6"/>
    <p:sldId id="266" r:id="rId7"/>
    <p:sldId id="271" r:id="rId8"/>
    <p:sldId id="268" r:id="rId9"/>
    <p:sldId id="273" r:id="rId10"/>
    <p:sldId id="276" r:id="rId1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D61FC84-4B71-48FE-B473-16F7912E8326}" type="datetimeFigureOut">
              <a:rPr lang="en-US" smtClean="0"/>
              <a:t>9/4/2012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376FF83-B8F1-46A3-8BEB-7E9ED4973CE0}"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19E32ED-0F70-4E50-BFB2-2828321F5E56}" type="datetimeFigureOut">
              <a:rPr lang="en-US" smtClean="0"/>
              <a:pPr/>
              <a:t>9/4/2012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C10D77D-1C77-44EC-BD16-A5CFF0CBD8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 Day 3</a:t>
            </a:r>
            <a:endParaRPr lang="en-US" dirty="0"/>
          </a:p>
        </p:txBody>
      </p:sp>
      <p:sp>
        <p:nvSpPr>
          <p:cNvPr id="4" name="Slide Number Placeholder 3"/>
          <p:cNvSpPr>
            <a:spLocks noGrp="1"/>
          </p:cNvSpPr>
          <p:nvPr>
            <p:ph type="sldNum" sz="quarter" idx="10"/>
          </p:nvPr>
        </p:nvSpPr>
        <p:spPr/>
        <p:txBody>
          <a:bodyPr/>
          <a:lstStyle/>
          <a:p>
            <a:fld id="{DA0BEE2B-8E04-4DB8-8CFE-FCE17892A12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Desert Map</a:t>
            </a:r>
            <a:endParaRPr lang="en-US" dirty="0"/>
          </a:p>
        </p:txBody>
      </p:sp>
      <p:sp>
        <p:nvSpPr>
          <p:cNvPr id="4" name="Slide Number Placeholder 3"/>
          <p:cNvSpPr>
            <a:spLocks noGrp="1"/>
          </p:cNvSpPr>
          <p:nvPr>
            <p:ph type="sldNum" sz="quarter" idx="10"/>
          </p:nvPr>
        </p:nvSpPr>
        <p:spPr/>
        <p:txBody>
          <a:bodyPr/>
          <a:lstStyle/>
          <a:p>
            <a:fld id="{08168E32-CF68-4AA0-B547-57C5F634B15E}"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DF7A6C-62AC-4935-A23A-08F755907F74}"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F7A6C-62AC-4935-A23A-08F755907F74}"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F7A6C-62AC-4935-A23A-08F755907F74}"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F7A6C-62AC-4935-A23A-08F755907F74}"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DF7A6C-62AC-4935-A23A-08F755907F74}"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DF7A6C-62AC-4935-A23A-08F755907F74}" type="datetimeFigureOut">
              <a:rPr lang="en-US" smtClean="0"/>
              <a:pPr/>
              <a:t>9/4/2012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DF7A6C-62AC-4935-A23A-08F755907F74}" type="datetimeFigureOut">
              <a:rPr lang="en-US" smtClean="0"/>
              <a:pPr/>
              <a:t>9/4/2012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DF7A6C-62AC-4935-A23A-08F755907F74}" type="datetimeFigureOut">
              <a:rPr lang="en-US" smtClean="0"/>
              <a:pPr/>
              <a:t>9/4/2012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F7A6C-62AC-4935-A23A-08F755907F74}" type="datetimeFigureOut">
              <a:rPr lang="en-US" smtClean="0"/>
              <a:pPr/>
              <a:t>9/4/2012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F7A6C-62AC-4935-A23A-08F755907F74}" type="datetimeFigureOut">
              <a:rPr lang="en-US" smtClean="0"/>
              <a:pPr/>
              <a:t>9/4/2012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F7A6C-62AC-4935-A23A-08F755907F74}" type="datetimeFigureOut">
              <a:rPr lang="en-US" smtClean="0"/>
              <a:pPr/>
              <a:t>9/4/2012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F7A6C-62AC-4935-A23A-08F755907F74}" type="datetimeFigureOut">
              <a:rPr lang="en-US" smtClean="0"/>
              <a:pPr/>
              <a:t>9/4/2012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C29DD-7083-4B28-A3FA-16BFA4FA9D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_R_vpNQ0fJc" TargetMode="External"/><Relationship Id="rId2" Type="http://schemas.openxmlformats.org/officeDocument/2006/relationships/hyperlink" Target="http://www.youtube.com/watch?v=HW5eBfZhE4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gif"/><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wmf"/><Relationship Id="rId9" Type="http://schemas.openxmlformats.org/officeDocument/2006/relationships/image" Target="../media/image7.gif"/></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2.wmf"/><Relationship Id="rId7" Type="http://schemas.openxmlformats.org/officeDocument/2006/relationships/image" Target="../media/image11.wmf"/><Relationship Id="rId2" Type="http://schemas.openxmlformats.org/officeDocument/2006/relationships/image" Target="../media/image8.gif"/><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3.gif"/><Relationship Id="rId9"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wmf"/><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5.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wmf"/></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image" Target="../media/image17.wmf"/></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dirty="0" smtClean="0"/>
              <a:t>Distribution:</a:t>
            </a:r>
            <a:endParaRPr lang="en-US" dirty="0"/>
          </a:p>
        </p:txBody>
      </p:sp>
      <p:sp>
        <p:nvSpPr>
          <p:cNvPr id="3" name="Subtitle 2"/>
          <p:cNvSpPr>
            <a:spLocks noGrp="1"/>
          </p:cNvSpPr>
          <p:nvPr>
            <p:ph type="subTitle" idx="1"/>
          </p:nvPr>
        </p:nvSpPr>
        <p:spPr>
          <a:xfrm>
            <a:off x="0" y="1371600"/>
            <a:ext cx="9144000" cy="5486400"/>
          </a:xfrm>
        </p:spPr>
        <p:txBody>
          <a:bodyPr>
            <a:normAutofit fontScale="85000" lnSpcReduction="10000"/>
          </a:bodyPr>
          <a:lstStyle/>
          <a:p>
            <a:r>
              <a:rPr lang="en-US" b="1" dirty="0">
                <a:solidFill>
                  <a:schemeClr val="tx1"/>
                </a:solidFill>
              </a:rPr>
              <a:t>SS7G6 The student will discuss environmental issues across Southwest Asia (Middle East). </a:t>
            </a:r>
          </a:p>
          <a:p>
            <a:r>
              <a:rPr lang="en-US" dirty="0">
                <a:solidFill>
                  <a:schemeClr val="tx1"/>
                </a:solidFill>
              </a:rPr>
              <a:t>a. Explain how water pollution and the unequal distribution of water impacts irrigation and drinking water. </a:t>
            </a:r>
          </a:p>
          <a:p>
            <a:r>
              <a:rPr lang="en-US" b="1" dirty="0">
                <a:solidFill>
                  <a:schemeClr val="tx1"/>
                </a:solidFill>
              </a:rPr>
              <a:t>SS7G7 The student will explain the impact of location, climate, physical characteristics, Distribution of natural resources and population distribution on Southwest Asia (Middle East). </a:t>
            </a:r>
          </a:p>
          <a:p>
            <a:r>
              <a:rPr lang="en-US" dirty="0">
                <a:solidFill>
                  <a:schemeClr val="tx1"/>
                </a:solidFill>
              </a:rPr>
              <a:t>a. Explain how the distribution of oil has affected the development of Southwest Asia (Middle East). </a:t>
            </a:r>
          </a:p>
          <a:p>
            <a:r>
              <a:rPr lang="en-US" dirty="0">
                <a:solidFill>
                  <a:schemeClr val="tx1"/>
                </a:solidFill>
              </a:rPr>
              <a:t>b. Describe how the deserts and rivers of Southwest Asia (Middle East) have affected the population in terms of where people live, the type of work they do, and how they travel.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Issues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Not only does the Middle East have limited water, but often poor people and people in rural areas must carry their water.</a:t>
            </a:r>
          </a:p>
          <a:p>
            <a:r>
              <a:rPr lang="en-US" dirty="0" smtClean="0"/>
              <a:t>Even when water is available it is not always clean.</a:t>
            </a:r>
          </a:p>
          <a:p>
            <a:r>
              <a:rPr lang="en-US" dirty="0" smtClean="0">
                <a:hlinkClick r:id="rId2"/>
              </a:rPr>
              <a:t>http://www.youtube.com/watch?v=HW5eBfZhE4M</a:t>
            </a:r>
            <a:endParaRPr lang="en-US" dirty="0" smtClean="0"/>
          </a:p>
          <a:p>
            <a:r>
              <a:rPr lang="en-US" dirty="0" smtClean="0">
                <a:hlinkClick r:id="rId3"/>
              </a:rPr>
              <a:t>http://www.youtube.com/watch?v=_R_vpNQ0fJc</a:t>
            </a:r>
            <a:r>
              <a:rPr lang="en-US" dirty="0" smtClean="0"/>
              <a:t> </a:t>
            </a:r>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 name="Picture 2" descr="C:\Program Files\Microsoft Office XP\Media\CntCD1\Animated\j0303385.gif"/>
          <p:cNvPicPr/>
          <p:nvPr/>
        </p:nvPicPr>
        <p:blipFill>
          <a:blip r:embed="rId3" cstate="print"/>
          <a:srcRect/>
          <a:stretch>
            <a:fillRect/>
          </a:stretch>
        </p:blipFill>
        <p:spPr bwMode="auto">
          <a:xfrm>
            <a:off x="-1403086" y="0"/>
            <a:ext cx="2806171" cy="2081212"/>
          </a:xfrm>
          <a:prstGeom prst="rect">
            <a:avLst/>
          </a:prstGeom>
          <a:noFill/>
          <a:ln w="9525">
            <a:noFill/>
            <a:miter lim="800000"/>
            <a:headEnd/>
            <a:tailEnd/>
          </a:ln>
        </p:spPr>
      </p:pic>
      <p:sp>
        <p:nvSpPr>
          <p:cNvPr id="9" name="Rectangle 8"/>
          <p:cNvSpPr/>
          <p:nvPr/>
        </p:nvSpPr>
        <p:spPr>
          <a:xfrm>
            <a:off x="1371600" y="304800"/>
            <a:ext cx="2514600" cy="2308324"/>
          </a:xfrm>
          <a:prstGeom prst="rect">
            <a:avLst/>
          </a:prstGeom>
        </p:spPr>
        <p:txBody>
          <a:bodyPr wrap="square">
            <a:spAutoFit/>
          </a:bodyPr>
          <a:lstStyle/>
          <a:p>
            <a:r>
              <a:rPr lang="en-US" dirty="0" smtClean="0"/>
              <a:t> </a:t>
            </a:r>
            <a:r>
              <a:rPr lang="en-US" sz="2400" b="1" dirty="0" smtClean="0"/>
              <a:t>Natural Resources</a:t>
            </a:r>
            <a:r>
              <a:rPr lang="en-US" sz="2400" dirty="0" smtClean="0"/>
              <a:t>: things, like trees, water, land, oil, or other good things that a place has naturally</a:t>
            </a:r>
            <a:endParaRPr lang="en-US" sz="2400" dirty="0"/>
          </a:p>
        </p:txBody>
      </p:sp>
      <p:pic>
        <p:nvPicPr>
          <p:cNvPr id="10" name="Picture 9" descr="C:\Program Files\Microsoft Office XP\Media\CntCD1\ClipArt1\j0150064.wmf"/>
          <p:cNvPicPr/>
          <p:nvPr/>
        </p:nvPicPr>
        <p:blipFill>
          <a:blip r:embed="rId4" cstate="print"/>
          <a:srcRect/>
          <a:stretch>
            <a:fillRect/>
          </a:stretch>
        </p:blipFill>
        <p:spPr bwMode="auto">
          <a:xfrm>
            <a:off x="6172200" y="0"/>
            <a:ext cx="2971800" cy="3217985"/>
          </a:xfrm>
          <a:prstGeom prst="rect">
            <a:avLst/>
          </a:prstGeom>
          <a:noFill/>
          <a:ln w="9525">
            <a:noFill/>
            <a:miter lim="800000"/>
            <a:headEnd/>
            <a:tailEnd/>
          </a:ln>
        </p:spPr>
      </p:pic>
      <p:pic>
        <p:nvPicPr>
          <p:cNvPr id="8194" name="Picture 2" descr="C:\Program Files\Microsoft Office XP\Media\CntCD1\Animated\j0283113.gif"/>
          <p:cNvPicPr>
            <a:picLocks noChangeAspect="1" noChangeArrowheads="1" noCrop="1"/>
          </p:cNvPicPr>
          <p:nvPr/>
        </p:nvPicPr>
        <p:blipFill>
          <a:blip r:embed="rId5" cstate="print"/>
          <a:srcRect/>
          <a:stretch>
            <a:fillRect/>
          </a:stretch>
        </p:blipFill>
        <p:spPr bwMode="auto">
          <a:xfrm>
            <a:off x="0" y="3397045"/>
            <a:ext cx="3352800" cy="3460955"/>
          </a:xfrm>
          <a:prstGeom prst="rect">
            <a:avLst/>
          </a:prstGeom>
          <a:noFill/>
        </p:spPr>
      </p:pic>
      <p:pic>
        <p:nvPicPr>
          <p:cNvPr id="8195" name="Picture 3" descr="C:\Program Files\Microsoft Office XP\Media\CntCD1\Animated\j0282881.gif"/>
          <p:cNvPicPr>
            <a:picLocks noChangeAspect="1" noChangeArrowheads="1" noCrop="1"/>
          </p:cNvPicPr>
          <p:nvPr/>
        </p:nvPicPr>
        <p:blipFill>
          <a:blip r:embed="rId6" cstate="print"/>
          <a:srcRect/>
          <a:stretch>
            <a:fillRect/>
          </a:stretch>
        </p:blipFill>
        <p:spPr bwMode="auto">
          <a:xfrm>
            <a:off x="5943600" y="3200400"/>
            <a:ext cx="3200400" cy="3657600"/>
          </a:xfrm>
          <a:prstGeom prst="rect">
            <a:avLst/>
          </a:prstGeom>
          <a:noFill/>
        </p:spPr>
      </p:pic>
      <p:pic>
        <p:nvPicPr>
          <p:cNvPr id="1026" name="Picture 2" descr="C:\Program Files\Microsoft Office XP\Media\CntCD1\ClipArt3\j0237202.wmf"/>
          <p:cNvPicPr>
            <a:picLocks noChangeAspect="1" noChangeArrowheads="1"/>
          </p:cNvPicPr>
          <p:nvPr/>
        </p:nvPicPr>
        <p:blipFill>
          <a:blip r:embed="rId7" cstate="print"/>
          <a:srcRect/>
          <a:stretch>
            <a:fillRect/>
          </a:stretch>
        </p:blipFill>
        <p:spPr bwMode="auto">
          <a:xfrm>
            <a:off x="3962400" y="0"/>
            <a:ext cx="2282982" cy="2248277"/>
          </a:xfrm>
          <a:prstGeom prst="rect">
            <a:avLst/>
          </a:prstGeom>
          <a:noFill/>
        </p:spPr>
      </p:pic>
      <p:pic>
        <p:nvPicPr>
          <p:cNvPr id="1027" name="Picture 3" descr="C:\Program Files\Microsoft Office XP\Media\CntCD1\Animated\j0283724.gif"/>
          <p:cNvPicPr>
            <a:picLocks noChangeAspect="1" noChangeArrowheads="1" noCrop="1"/>
          </p:cNvPicPr>
          <p:nvPr/>
        </p:nvPicPr>
        <p:blipFill>
          <a:blip r:embed="rId8" cstate="print"/>
          <a:srcRect/>
          <a:stretch>
            <a:fillRect/>
          </a:stretch>
        </p:blipFill>
        <p:spPr bwMode="auto">
          <a:xfrm>
            <a:off x="4114800" y="2667000"/>
            <a:ext cx="1292630" cy="1481138"/>
          </a:xfrm>
          <a:prstGeom prst="rect">
            <a:avLst/>
          </a:prstGeom>
          <a:noFill/>
        </p:spPr>
      </p:pic>
      <p:pic>
        <p:nvPicPr>
          <p:cNvPr id="1028" name="Picture 4" descr="C:\Program Files\Microsoft Office XP\Media\CntCD1\Animated\j0282885.gif"/>
          <p:cNvPicPr>
            <a:picLocks noChangeAspect="1" noChangeArrowheads="1" noCrop="1"/>
          </p:cNvPicPr>
          <p:nvPr/>
        </p:nvPicPr>
        <p:blipFill>
          <a:blip r:embed="rId9" cstate="print"/>
          <a:srcRect/>
          <a:stretch>
            <a:fillRect/>
          </a:stretch>
        </p:blipFill>
        <p:spPr bwMode="auto">
          <a:xfrm>
            <a:off x="3276600" y="4410533"/>
            <a:ext cx="2776538" cy="244746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p:cNvSpPr txBox="1"/>
          <p:nvPr/>
        </p:nvSpPr>
        <p:spPr>
          <a:xfrm>
            <a:off x="5867400" y="0"/>
            <a:ext cx="2895600" cy="2308324"/>
          </a:xfrm>
          <a:prstGeom prst="rect">
            <a:avLst/>
          </a:prstGeom>
          <a:noFill/>
        </p:spPr>
        <p:txBody>
          <a:bodyPr wrap="square" rtlCol="0">
            <a:spAutoFit/>
          </a:bodyPr>
          <a:lstStyle/>
          <a:p>
            <a:pPr lvl="0" fontAlgn="base">
              <a:spcBef>
                <a:spcPct val="0"/>
              </a:spcBef>
              <a:spcAft>
                <a:spcPct val="0"/>
              </a:spcAft>
            </a:pPr>
            <a:r>
              <a:rPr lang="en-US" sz="2400" b="1" dirty="0" smtClean="0">
                <a:latin typeface="Calibri" pitchFamily="34" charset="0"/>
                <a:ea typeface="Calibri" pitchFamily="34" charset="0"/>
                <a:cs typeface="Times New Roman" pitchFamily="18" charset="0"/>
              </a:rPr>
              <a:t>Fresh water: </a:t>
            </a:r>
            <a:r>
              <a:rPr lang="en-US" sz="2400" dirty="0" smtClean="0">
                <a:latin typeface="Calibri" pitchFamily="34" charset="0"/>
                <a:ea typeface="Calibri" pitchFamily="34" charset="0"/>
                <a:cs typeface="Times New Roman" pitchFamily="18" charset="0"/>
              </a:rPr>
              <a:t>A liquid that humans need to survive. Fresh water is used to drink, feed crops, cook with, and other basic needs.</a:t>
            </a:r>
            <a:endParaRPr lang="en-US" sz="2400" dirty="0" smtClean="0">
              <a:latin typeface="Arial" pitchFamily="34" charset="0"/>
            </a:endParaRPr>
          </a:p>
        </p:txBody>
      </p:sp>
      <p:pic>
        <p:nvPicPr>
          <p:cNvPr id="4" name="Picture 3" descr="C:\Program Files\Microsoft Office XP\Media\CntCD1\Animated\j0234721.gif"/>
          <p:cNvPicPr/>
          <p:nvPr/>
        </p:nvPicPr>
        <p:blipFill>
          <a:blip r:embed="rId2" cstate="print"/>
          <a:srcRect/>
          <a:stretch>
            <a:fillRect/>
          </a:stretch>
        </p:blipFill>
        <p:spPr bwMode="auto">
          <a:xfrm>
            <a:off x="0" y="0"/>
            <a:ext cx="1752600" cy="1676400"/>
          </a:xfrm>
          <a:prstGeom prst="rect">
            <a:avLst/>
          </a:prstGeom>
          <a:noFill/>
          <a:ln w="9525">
            <a:noFill/>
            <a:miter lim="800000"/>
            <a:headEnd/>
            <a:tailEnd/>
          </a:ln>
        </p:spPr>
      </p:pic>
      <p:pic>
        <p:nvPicPr>
          <p:cNvPr id="5" name="Picture 4" descr="C:\Program Files\Microsoft Office XP\Media\CntCD1\ClipArt1\j0150064.wmf"/>
          <p:cNvPicPr/>
          <p:nvPr/>
        </p:nvPicPr>
        <p:blipFill>
          <a:blip r:embed="rId3" cstate="print"/>
          <a:srcRect/>
          <a:stretch>
            <a:fillRect/>
          </a:stretch>
        </p:blipFill>
        <p:spPr bwMode="auto">
          <a:xfrm>
            <a:off x="0" y="3581400"/>
            <a:ext cx="4191000" cy="3446585"/>
          </a:xfrm>
          <a:prstGeom prst="rect">
            <a:avLst/>
          </a:prstGeom>
          <a:noFill/>
          <a:ln w="9525">
            <a:noFill/>
            <a:miter lim="800000"/>
            <a:headEnd/>
            <a:tailEnd/>
          </a:ln>
        </p:spPr>
      </p:pic>
      <p:pic>
        <p:nvPicPr>
          <p:cNvPr id="6" name="Picture 2" descr="C:\Program Files\Microsoft Office XP\Media\CntCD1\Animated\j0283113.gif"/>
          <p:cNvPicPr>
            <a:picLocks noChangeAspect="1" noChangeArrowheads="1" noCrop="1"/>
          </p:cNvPicPr>
          <p:nvPr/>
        </p:nvPicPr>
        <p:blipFill>
          <a:blip r:embed="rId4" cstate="print"/>
          <a:srcRect/>
          <a:stretch>
            <a:fillRect/>
          </a:stretch>
        </p:blipFill>
        <p:spPr bwMode="auto">
          <a:xfrm>
            <a:off x="1600200" y="0"/>
            <a:ext cx="2362200" cy="2438400"/>
          </a:xfrm>
          <a:prstGeom prst="rect">
            <a:avLst/>
          </a:prstGeom>
          <a:noFill/>
        </p:spPr>
      </p:pic>
      <p:pic>
        <p:nvPicPr>
          <p:cNvPr id="7169" name="Picture 1" descr="C:\Program Files\Microsoft Office XP\Media\CntCD1\ClipArt1\j0157715.wmf"/>
          <p:cNvPicPr>
            <a:picLocks noChangeAspect="1" noChangeArrowheads="1"/>
          </p:cNvPicPr>
          <p:nvPr/>
        </p:nvPicPr>
        <p:blipFill>
          <a:blip r:embed="rId5" cstate="print"/>
          <a:srcRect/>
          <a:stretch>
            <a:fillRect/>
          </a:stretch>
        </p:blipFill>
        <p:spPr bwMode="auto">
          <a:xfrm>
            <a:off x="3962400" y="0"/>
            <a:ext cx="1815998" cy="2743200"/>
          </a:xfrm>
          <a:prstGeom prst="rect">
            <a:avLst/>
          </a:prstGeom>
          <a:noFill/>
        </p:spPr>
      </p:pic>
      <p:pic>
        <p:nvPicPr>
          <p:cNvPr id="7170" name="Picture 2" descr="C:\Program Files\Microsoft Office XP\Media\CntCD1\ClipArt6\j0292204.wmf"/>
          <p:cNvPicPr>
            <a:picLocks noChangeAspect="1" noChangeArrowheads="1"/>
          </p:cNvPicPr>
          <p:nvPr/>
        </p:nvPicPr>
        <p:blipFill>
          <a:blip r:embed="rId6" cstate="print"/>
          <a:srcRect/>
          <a:stretch>
            <a:fillRect/>
          </a:stretch>
        </p:blipFill>
        <p:spPr bwMode="auto">
          <a:xfrm>
            <a:off x="0" y="1676400"/>
            <a:ext cx="2361107" cy="1981200"/>
          </a:xfrm>
          <a:prstGeom prst="rect">
            <a:avLst/>
          </a:prstGeom>
          <a:noFill/>
        </p:spPr>
      </p:pic>
      <p:pic>
        <p:nvPicPr>
          <p:cNvPr id="7171" name="Picture 3" descr="C:\Program Files\Microsoft Office XP\Media\CntCD1\ClipArt7\j0339084.wmf"/>
          <p:cNvPicPr>
            <a:picLocks noChangeAspect="1" noChangeArrowheads="1"/>
          </p:cNvPicPr>
          <p:nvPr/>
        </p:nvPicPr>
        <p:blipFill>
          <a:blip r:embed="rId7" cstate="print"/>
          <a:srcRect/>
          <a:stretch>
            <a:fillRect/>
          </a:stretch>
        </p:blipFill>
        <p:spPr bwMode="auto">
          <a:xfrm>
            <a:off x="6858001" y="4572001"/>
            <a:ext cx="2286000" cy="2286000"/>
          </a:xfrm>
          <a:prstGeom prst="rect">
            <a:avLst/>
          </a:prstGeom>
          <a:noFill/>
        </p:spPr>
      </p:pic>
      <p:pic>
        <p:nvPicPr>
          <p:cNvPr id="7172" name="Picture 4" descr="C:\Program Files\Microsoft Office XP\Media\CntCD1\Animated\j0295173.gif"/>
          <p:cNvPicPr>
            <a:picLocks noChangeAspect="1" noChangeArrowheads="1" noCrop="1"/>
          </p:cNvPicPr>
          <p:nvPr/>
        </p:nvPicPr>
        <p:blipFill>
          <a:blip r:embed="rId8" cstate="print"/>
          <a:srcRect/>
          <a:stretch>
            <a:fillRect/>
          </a:stretch>
        </p:blipFill>
        <p:spPr bwMode="auto">
          <a:xfrm>
            <a:off x="4419600" y="2895600"/>
            <a:ext cx="2438400" cy="1651658"/>
          </a:xfrm>
          <a:prstGeom prst="rect">
            <a:avLst/>
          </a:prstGeom>
          <a:noFill/>
        </p:spPr>
      </p:pic>
      <p:sp>
        <p:nvSpPr>
          <p:cNvPr id="11" name="Rectangle 10"/>
          <p:cNvSpPr/>
          <p:nvPr/>
        </p:nvSpPr>
        <p:spPr>
          <a:xfrm>
            <a:off x="4495800" y="4800600"/>
            <a:ext cx="1836601" cy="1569660"/>
          </a:xfrm>
          <a:prstGeom prst="rect">
            <a:avLst/>
          </a:prstGeom>
        </p:spPr>
        <p:txBody>
          <a:bodyPr wrap="square">
            <a:spAutoFit/>
          </a:bodyPr>
          <a:lstStyle/>
          <a:p>
            <a:pPr lvl="0" fontAlgn="base">
              <a:spcBef>
                <a:spcPct val="0"/>
              </a:spcBef>
              <a:spcAft>
                <a:spcPct val="0"/>
              </a:spcAft>
            </a:pPr>
            <a:r>
              <a:rPr lang="en-US" sz="2400" b="1" dirty="0" smtClean="0">
                <a:latin typeface="Calibri" pitchFamily="34" charset="0"/>
                <a:ea typeface="Calibri" pitchFamily="34" charset="0"/>
                <a:cs typeface="Times New Roman" pitchFamily="18" charset="0"/>
              </a:rPr>
              <a:t>Arable land: </a:t>
            </a:r>
            <a:r>
              <a:rPr lang="en-US" sz="2400" dirty="0" smtClean="0">
                <a:latin typeface="Calibri" pitchFamily="34" charset="0"/>
                <a:ea typeface="Calibri" pitchFamily="34" charset="0"/>
                <a:cs typeface="Times New Roman" pitchFamily="18" charset="0"/>
              </a:rPr>
              <a:t>Land that can be used for farming.</a:t>
            </a:r>
            <a:endParaRPr lang="en-US" sz="2400" dirty="0" smtClean="0">
              <a:latin typeface="Arial" pitchFamily="34" charset="0"/>
            </a:endParaRPr>
          </a:p>
        </p:txBody>
      </p:sp>
      <p:pic>
        <p:nvPicPr>
          <p:cNvPr id="7173" name="Picture 5" descr="C:\Program Files\Microsoft Office\MEDIA\CAGCAT10\j0233312.wmf"/>
          <p:cNvPicPr>
            <a:picLocks noChangeAspect="1" noChangeArrowheads="1"/>
          </p:cNvPicPr>
          <p:nvPr/>
        </p:nvPicPr>
        <p:blipFill>
          <a:blip r:embed="rId9" cstate="print"/>
          <a:srcRect/>
          <a:stretch>
            <a:fillRect/>
          </a:stretch>
        </p:blipFill>
        <p:spPr bwMode="auto">
          <a:xfrm>
            <a:off x="6762939" y="2438400"/>
            <a:ext cx="2381061" cy="2426329"/>
          </a:xfrm>
          <a:prstGeom prst="rect">
            <a:avLst/>
          </a:prstGeom>
          <a:noFill/>
        </p:spPr>
      </p:pic>
      <p:sp>
        <p:nvSpPr>
          <p:cNvPr id="12" name="TextBox 11"/>
          <p:cNvSpPr txBox="1"/>
          <p:nvPr/>
        </p:nvSpPr>
        <p:spPr>
          <a:xfrm>
            <a:off x="2362200" y="2438400"/>
            <a:ext cx="2057400" cy="954107"/>
          </a:xfrm>
          <a:prstGeom prst="rect">
            <a:avLst/>
          </a:prstGeom>
          <a:noFill/>
        </p:spPr>
        <p:txBody>
          <a:bodyPr wrap="square" rtlCol="0">
            <a:spAutoFit/>
          </a:bodyPr>
          <a:lstStyle/>
          <a:p>
            <a:r>
              <a:rPr lang="en-US" sz="2800" b="1" dirty="0" smtClean="0"/>
              <a:t>Natural Resources</a:t>
            </a:r>
            <a:endParaRPr lang="en-US"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 name="Rectangle 6"/>
          <p:cNvSpPr/>
          <p:nvPr/>
        </p:nvSpPr>
        <p:spPr>
          <a:xfrm>
            <a:off x="4876800" y="5257800"/>
            <a:ext cx="3581400" cy="1200329"/>
          </a:xfrm>
          <a:prstGeom prst="rect">
            <a:avLst/>
          </a:prstGeom>
        </p:spPr>
        <p:txBody>
          <a:bodyPr wrap="square">
            <a:spAutoFit/>
          </a:bodyPr>
          <a:lstStyle/>
          <a:p>
            <a:pPr lvl="0" fontAlgn="base">
              <a:spcBef>
                <a:spcPct val="0"/>
              </a:spcBef>
              <a:spcAft>
                <a:spcPct val="0"/>
              </a:spcAft>
            </a:pPr>
            <a:r>
              <a:rPr lang="en-US" sz="2400" b="1" dirty="0" smtClean="0">
                <a:latin typeface="Calibri" pitchFamily="34" charset="0"/>
                <a:ea typeface="Calibri" pitchFamily="34" charset="0"/>
                <a:cs typeface="Times New Roman" pitchFamily="18" charset="0"/>
              </a:rPr>
              <a:t>Agriculture</a:t>
            </a:r>
            <a:r>
              <a:rPr lang="en-US" sz="2400" dirty="0" smtClean="0">
                <a:latin typeface="Calibri" pitchFamily="34" charset="0"/>
                <a:ea typeface="Calibri" pitchFamily="34" charset="0"/>
                <a:cs typeface="Times New Roman" pitchFamily="18" charset="0"/>
              </a:rPr>
              <a:t>: The process of growing crops in one place, a farm. </a:t>
            </a:r>
            <a:endParaRPr lang="en-US" sz="2400" dirty="0" smtClean="0">
              <a:latin typeface="Arial" pitchFamily="34" charset="0"/>
            </a:endParaRPr>
          </a:p>
        </p:txBody>
      </p:sp>
      <p:pic>
        <p:nvPicPr>
          <p:cNvPr id="4097" name="Picture 1" descr="C:\Program Files\Microsoft Office XP\Media\CntCD1\ClipArt1\j0195498.wmf"/>
          <p:cNvPicPr>
            <a:picLocks noChangeAspect="1" noChangeArrowheads="1"/>
          </p:cNvPicPr>
          <p:nvPr/>
        </p:nvPicPr>
        <p:blipFill>
          <a:blip r:embed="rId2" cstate="print"/>
          <a:srcRect/>
          <a:stretch>
            <a:fillRect/>
          </a:stretch>
        </p:blipFill>
        <p:spPr bwMode="auto">
          <a:xfrm>
            <a:off x="4267200" y="2895600"/>
            <a:ext cx="4876800" cy="2209800"/>
          </a:xfrm>
          <a:prstGeom prst="rect">
            <a:avLst/>
          </a:prstGeom>
          <a:noFill/>
        </p:spPr>
      </p:pic>
      <p:sp>
        <p:nvSpPr>
          <p:cNvPr id="8" name="Rectangle 7"/>
          <p:cNvSpPr/>
          <p:nvPr/>
        </p:nvSpPr>
        <p:spPr>
          <a:xfrm>
            <a:off x="4495800" y="228600"/>
            <a:ext cx="4495800" cy="3170099"/>
          </a:xfrm>
          <a:prstGeom prst="rect">
            <a:avLst/>
          </a:prstGeom>
        </p:spPr>
        <p:txBody>
          <a:bodyPr wrap="square">
            <a:spAutoFit/>
          </a:bodyPr>
          <a:lstStyle/>
          <a:p>
            <a:pPr lvl="0" fontAlgn="base">
              <a:spcBef>
                <a:spcPct val="0"/>
              </a:spcBef>
              <a:spcAft>
                <a:spcPct val="0"/>
              </a:spcAft>
            </a:pPr>
            <a:r>
              <a:rPr lang="en-US" sz="2400" b="1" dirty="0" smtClean="0">
                <a:latin typeface="Calibri" pitchFamily="34" charset="0"/>
                <a:ea typeface="Calibri" pitchFamily="34" charset="0"/>
                <a:cs typeface="Times New Roman" pitchFamily="18" charset="0"/>
              </a:rPr>
              <a:t>Irrigation</a:t>
            </a:r>
            <a:r>
              <a:rPr lang="en-US" sz="2400" dirty="0" smtClean="0">
                <a:latin typeface="Calibri" pitchFamily="34" charset="0"/>
                <a:ea typeface="Calibri" pitchFamily="34" charset="0"/>
                <a:cs typeface="Times New Roman" pitchFamily="18" charset="0"/>
              </a:rPr>
              <a:t>: Irrigation is using canals or other methods to store and move water to grow crops. This is extremely important in founding </a:t>
            </a:r>
            <a:r>
              <a:rPr lang="en-US" sz="2400" b="1" dirty="0" smtClean="0">
                <a:latin typeface="Calibri" pitchFamily="34" charset="0"/>
                <a:ea typeface="Calibri" pitchFamily="34" charset="0"/>
                <a:cs typeface="Times New Roman" pitchFamily="18" charset="0"/>
              </a:rPr>
              <a:t>early society </a:t>
            </a:r>
            <a:r>
              <a:rPr lang="en-US" sz="2400" dirty="0" smtClean="0">
                <a:latin typeface="Calibri" pitchFamily="34" charset="0"/>
                <a:ea typeface="Calibri" pitchFamily="34" charset="0"/>
                <a:cs typeface="Times New Roman" pitchFamily="18" charset="0"/>
              </a:rPr>
              <a:t>and is still very important in </a:t>
            </a:r>
            <a:r>
              <a:rPr lang="en-US" sz="2400" b="1" dirty="0" smtClean="0">
                <a:latin typeface="Calibri" pitchFamily="34" charset="0"/>
                <a:ea typeface="Calibri" pitchFamily="34" charset="0"/>
                <a:cs typeface="Times New Roman" pitchFamily="18" charset="0"/>
              </a:rPr>
              <a:t>dry regions </a:t>
            </a:r>
            <a:r>
              <a:rPr lang="en-US" sz="2400" dirty="0" smtClean="0">
                <a:latin typeface="Calibri" pitchFamily="34" charset="0"/>
                <a:ea typeface="Calibri" pitchFamily="34" charset="0"/>
                <a:cs typeface="Times New Roman" pitchFamily="18" charset="0"/>
              </a:rPr>
              <a:t>of the world, like the Middle East.</a:t>
            </a:r>
            <a:endParaRPr lang="en-US" sz="2400" dirty="0" smtClean="0">
              <a:latin typeface="Arial" pitchFamily="34" charset="0"/>
            </a:endParaRPr>
          </a:p>
          <a:p>
            <a:pPr lvl="0" eaLnBrk="0" fontAlgn="base" hangingPunct="0">
              <a:spcBef>
                <a:spcPct val="0"/>
              </a:spcBef>
              <a:spcAft>
                <a:spcPct val="0"/>
              </a:spcAft>
            </a:pPr>
            <a:endParaRPr lang="en-US" sz="3200" dirty="0" smtClean="0">
              <a:latin typeface="Arial" pitchFamily="34" charset="0"/>
            </a:endParaRPr>
          </a:p>
        </p:txBody>
      </p:sp>
      <p:pic>
        <p:nvPicPr>
          <p:cNvPr id="9" name="Picture 8" descr="C:\Documents and Settings\knappe\Local Settings\Temporary Internet Files\Content.IE5\44O2A7JR\MP900402198[1].jpg"/>
          <p:cNvPicPr/>
          <p:nvPr/>
        </p:nvPicPr>
        <p:blipFill>
          <a:blip r:embed="rId3" cstate="print"/>
          <a:srcRect/>
          <a:stretch>
            <a:fillRect/>
          </a:stretch>
        </p:blipFill>
        <p:spPr bwMode="auto">
          <a:xfrm>
            <a:off x="0" y="-304800"/>
            <a:ext cx="4419600" cy="3581400"/>
          </a:xfrm>
          <a:prstGeom prst="rect">
            <a:avLst/>
          </a:prstGeom>
          <a:noFill/>
          <a:ln w="9525">
            <a:noFill/>
            <a:miter lim="800000"/>
            <a:headEnd/>
            <a:tailEnd/>
          </a:ln>
        </p:spPr>
      </p:pic>
      <p:pic>
        <p:nvPicPr>
          <p:cNvPr id="11" name="Picture 10" descr="C:\Documents and Settings\knappe\Local Settings\Temporary Internet Files\Content.IE5\E2JK770W\MC900014500[1].wmf"/>
          <p:cNvPicPr/>
          <p:nvPr/>
        </p:nvPicPr>
        <p:blipFill>
          <a:blip r:embed="rId4" cstate="print"/>
          <a:srcRect/>
          <a:stretch>
            <a:fillRect/>
          </a:stretch>
        </p:blipFill>
        <p:spPr bwMode="auto">
          <a:xfrm>
            <a:off x="-304800" y="3124200"/>
            <a:ext cx="4724400" cy="3733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extBox 1"/>
          <p:cNvSpPr txBox="1"/>
          <p:nvPr/>
        </p:nvSpPr>
        <p:spPr>
          <a:xfrm>
            <a:off x="2667000" y="0"/>
            <a:ext cx="3276600" cy="3785652"/>
          </a:xfrm>
          <a:prstGeom prst="rect">
            <a:avLst/>
          </a:prstGeom>
          <a:noFill/>
        </p:spPr>
        <p:txBody>
          <a:bodyPr wrap="square" rtlCol="0">
            <a:spAutoFit/>
          </a:bodyPr>
          <a:lstStyle/>
          <a:p>
            <a:r>
              <a:rPr lang="en-US" sz="2400" dirty="0" smtClean="0"/>
              <a:t>The </a:t>
            </a:r>
            <a:r>
              <a:rPr lang="en-US" sz="2400" b="1" dirty="0" smtClean="0"/>
              <a:t>Middle East </a:t>
            </a:r>
            <a:r>
              <a:rPr lang="en-US" sz="2400" dirty="0" smtClean="0"/>
              <a:t>has </a:t>
            </a:r>
            <a:r>
              <a:rPr lang="en-US" sz="2400" b="1" dirty="0" smtClean="0"/>
              <a:t>unequal distribution of natural resources</a:t>
            </a:r>
            <a:r>
              <a:rPr lang="en-US" sz="2400" dirty="0" smtClean="0"/>
              <a:t>. The Middle East has roughly </a:t>
            </a:r>
            <a:r>
              <a:rPr lang="en-US" sz="2400" b="1" dirty="0" smtClean="0"/>
              <a:t>60% of the world’s oil</a:t>
            </a:r>
            <a:r>
              <a:rPr lang="en-US" sz="2400" dirty="0" smtClean="0"/>
              <a:t>, but only about </a:t>
            </a:r>
            <a:r>
              <a:rPr lang="en-US" sz="2400" b="1" dirty="0" smtClean="0"/>
              <a:t>4% of the world’s fresh water </a:t>
            </a:r>
            <a:r>
              <a:rPr lang="en-US" sz="2400" dirty="0" smtClean="0"/>
              <a:t>supply. Also only </a:t>
            </a:r>
            <a:r>
              <a:rPr lang="en-US" sz="2400" b="1" dirty="0" smtClean="0"/>
              <a:t>25%, about ¼, of this area is Arable Land</a:t>
            </a:r>
            <a:r>
              <a:rPr lang="en-US" sz="2400" dirty="0" smtClean="0"/>
              <a:t>. </a:t>
            </a:r>
            <a:endParaRPr lang="en-US" sz="2400" dirty="0"/>
          </a:p>
        </p:txBody>
      </p:sp>
      <p:pic>
        <p:nvPicPr>
          <p:cNvPr id="6" name="Picture 5" descr="C:\Program Files\Microsoft Office XP\Media\CntCD1\ClipArt3\j0233391.wmf"/>
          <p:cNvPicPr/>
          <p:nvPr/>
        </p:nvPicPr>
        <p:blipFill>
          <a:blip r:embed="rId2" cstate="print"/>
          <a:srcRect/>
          <a:stretch>
            <a:fillRect/>
          </a:stretch>
        </p:blipFill>
        <p:spPr bwMode="auto">
          <a:xfrm>
            <a:off x="5943600" y="0"/>
            <a:ext cx="3505200" cy="3124200"/>
          </a:xfrm>
          <a:prstGeom prst="rect">
            <a:avLst/>
          </a:prstGeom>
          <a:noFill/>
          <a:ln w="9525">
            <a:noFill/>
            <a:miter lim="800000"/>
            <a:headEnd/>
            <a:tailEnd/>
          </a:ln>
        </p:spPr>
      </p:pic>
      <p:pic>
        <p:nvPicPr>
          <p:cNvPr id="22534" name="Picture 6" descr="C:\Program Files\Microsoft Office\MEDIA\CAGCAT10\j0293828.wmf"/>
          <p:cNvPicPr>
            <a:picLocks noChangeAspect="1" noChangeArrowheads="1"/>
          </p:cNvPicPr>
          <p:nvPr/>
        </p:nvPicPr>
        <p:blipFill>
          <a:blip r:embed="rId3" cstate="print"/>
          <a:srcRect/>
          <a:stretch>
            <a:fillRect/>
          </a:stretch>
        </p:blipFill>
        <p:spPr bwMode="auto">
          <a:xfrm>
            <a:off x="7239000" y="2895600"/>
            <a:ext cx="1744675" cy="1836115"/>
          </a:xfrm>
          <a:prstGeom prst="rect">
            <a:avLst/>
          </a:prstGeom>
          <a:noFill/>
        </p:spPr>
      </p:pic>
      <p:pic>
        <p:nvPicPr>
          <p:cNvPr id="22535" name="Picture 7" descr="C:\Program Files\Microsoft Office XP\Media\CntCD1\ClipArt8\j0346445.wmf"/>
          <p:cNvPicPr>
            <a:picLocks noChangeAspect="1" noChangeArrowheads="1"/>
          </p:cNvPicPr>
          <p:nvPr/>
        </p:nvPicPr>
        <p:blipFill>
          <a:blip r:embed="rId4" cstate="print"/>
          <a:srcRect/>
          <a:stretch>
            <a:fillRect/>
          </a:stretch>
        </p:blipFill>
        <p:spPr bwMode="auto">
          <a:xfrm>
            <a:off x="6096001" y="3657600"/>
            <a:ext cx="1328146" cy="1248766"/>
          </a:xfrm>
          <a:prstGeom prst="rect">
            <a:avLst/>
          </a:prstGeom>
          <a:noFill/>
        </p:spPr>
      </p:pic>
      <p:pic>
        <p:nvPicPr>
          <p:cNvPr id="22536" name="Picture 8" descr="C:\Program Files\Microsoft Office XP\Media\CntCD1\Animated\j0282880.gif"/>
          <p:cNvPicPr>
            <a:picLocks noChangeAspect="1" noChangeArrowheads="1" noCrop="1"/>
          </p:cNvPicPr>
          <p:nvPr/>
        </p:nvPicPr>
        <p:blipFill>
          <a:blip r:embed="rId5" cstate="print"/>
          <a:srcRect/>
          <a:stretch>
            <a:fillRect/>
          </a:stretch>
        </p:blipFill>
        <p:spPr bwMode="auto">
          <a:xfrm>
            <a:off x="2438400" y="4381500"/>
            <a:ext cx="3632200" cy="2476500"/>
          </a:xfrm>
          <a:prstGeom prst="rect">
            <a:avLst/>
          </a:prstGeom>
          <a:noFill/>
        </p:spPr>
      </p:pic>
      <p:pic>
        <p:nvPicPr>
          <p:cNvPr id="22537" name="Picture 9" descr="C:\Program Files\Microsoft Office XP\Media\CntCD1\Animated\j0295171.gif"/>
          <p:cNvPicPr>
            <a:picLocks noChangeAspect="1" noChangeArrowheads="1" noCrop="1"/>
          </p:cNvPicPr>
          <p:nvPr/>
        </p:nvPicPr>
        <p:blipFill>
          <a:blip r:embed="rId6" cstate="print"/>
          <a:srcRect/>
          <a:stretch>
            <a:fillRect/>
          </a:stretch>
        </p:blipFill>
        <p:spPr bwMode="auto">
          <a:xfrm>
            <a:off x="7090318" y="4876800"/>
            <a:ext cx="2053681" cy="1981199"/>
          </a:xfrm>
          <a:prstGeom prst="rect">
            <a:avLst/>
          </a:prstGeom>
          <a:noFill/>
        </p:spPr>
      </p:pic>
      <p:sp>
        <p:nvSpPr>
          <p:cNvPr id="9" name="Rectangle 8"/>
          <p:cNvSpPr/>
          <p:nvPr/>
        </p:nvSpPr>
        <p:spPr>
          <a:xfrm>
            <a:off x="0" y="0"/>
            <a:ext cx="2514600" cy="2308324"/>
          </a:xfrm>
          <a:prstGeom prst="rect">
            <a:avLst/>
          </a:prstGeom>
        </p:spPr>
        <p:txBody>
          <a:bodyPr wrap="square">
            <a:spAutoFit/>
          </a:bodyPr>
          <a:lstStyle/>
          <a:p>
            <a:pPr lvl="0" fontAlgn="base">
              <a:spcBef>
                <a:spcPct val="0"/>
              </a:spcBef>
              <a:spcAft>
                <a:spcPct val="0"/>
              </a:spcAf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Distribution</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How things are divided. Unequal distribution means some people have more than others. </a:t>
            </a:r>
            <a:endParaRPr kumimoji="0" lang="en-US" sz="2400" b="0" i="0" u="none" strike="noStrike" cap="none" normalizeH="0" baseline="0" dirty="0" smtClean="0">
              <a:ln>
                <a:noFill/>
              </a:ln>
              <a:solidFill>
                <a:schemeClr val="tx1"/>
              </a:solidFill>
              <a:effectLst/>
              <a:latin typeface="Arial" pitchFamily="34" charset="0"/>
            </a:endParaRPr>
          </a:p>
        </p:txBody>
      </p:sp>
      <p:pic>
        <p:nvPicPr>
          <p:cNvPr id="10" name="Picture 1" descr="C:\Program Files\Microsoft Office XP\Media\CntCD1\ClipArt3\j0237203.wmf"/>
          <p:cNvPicPr>
            <a:picLocks noChangeAspect="1" noChangeArrowheads="1"/>
          </p:cNvPicPr>
          <p:nvPr/>
        </p:nvPicPr>
        <p:blipFill>
          <a:blip r:embed="rId7" cstate="print"/>
          <a:srcRect/>
          <a:stretch>
            <a:fillRect/>
          </a:stretch>
        </p:blipFill>
        <p:spPr bwMode="auto">
          <a:xfrm>
            <a:off x="0" y="2362200"/>
            <a:ext cx="1908772" cy="2195465"/>
          </a:xfrm>
          <a:prstGeom prst="rect">
            <a:avLst/>
          </a:prstGeom>
          <a:noFill/>
        </p:spPr>
      </p:pic>
      <p:pic>
        <p:nvPicPr>
          <p:cNvPr id="11" name="Picture 10" descr="C:\Program Files\Microsoft Office XP\Media\CntCD1\Animated\j0336709.gif"/>
          <p:cNvPicPr/>
          <p:nvPr/>
        </p:nvPicPr>
        <p:blipFill>
          <a:blip r:embed="rId8" cstate="print"/>
          <a:srcRect/>
          <a:stretch>
            <a:fillRect/>
          </a:stretch>
        </p:blipFill>
        <p:spPr bwMode="auto">
          <a:xfrm>
            <a:off x="228600" y="4800600"/>
            <a:ext cx="1524000" cy="1295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26" name="Picture 2" descr="http://ts3.mm.bing.net/images/thumbnail.aspx?q=1058263867002&amp;id=a3fd98c5b17991e31d9822915aea504b&amp;url=http%3a%2f%2fnewsocialistproject.files.wordpress.com%2f2010%2f11%2fworld_oil_reserves_by_region.png"/>
          <p:cNvPicPr>
            <a:picLocks noChangeAspect="1" noChangeArrowheads="1"/>
          </p:cNvPicPr>
          <p:nvPr/>
        </p:nvPicPr>
        <p:blipFill>
          <a:blip r:embed="rId2" cstate="print"/>
          <a:srcRect/>
          <a:stretch>
            <a:fillRect/>
          </a:stretch>
        </p:blipFill>
        <p:spPr bwMode="auto">
          <a:xfrm>
            <a:off x="4953000" y="0"/>
            <a:ext cx="4191000" cy="3657600"/>
          </a:xfrm>
          <a:prstGeom prst="rect">
            <a:avLst/>
          </a:prstGeom>
          <a:noFill/>
        </p:spPr>
      </p:pic>
      <p:pic>
        <p:nvPicPr>
          <p:cNvPr id="1028" name="Picture 4" descr="http://www.beatingtheindex.com/wordpress/wp-content/uploads/2011/02/middle-east-oil-corridor.png"/>
          <p:cNvPicPr>
            <a:picLocks noChangeAspect="1" noChangeArrowheads="1"/>
          </p:cNvPicPr>
          <p:nvPr/>
        </p:nvPicPr>
        <p:blipFill>
          <a:blip r:embed="rId3" cstate="print"/>
          <a:srcRect/>
          <a:stretch>
            <a:fillRect/>
          </a:stretch>
        </p:blipFill>
        <p:spPr bwMode="auto">
          <a:xfrm>
            <a:off x="0" y="2667000"/>
            <a:ext cx="5078316" cy="4191000"/>
          </a:xfrm>
          <a:prstGeom prst="rect">
            <a:avLst/>
          </a:prstGeom>
          <a:noFill/>
        </p:spPr>
      </p:pic>
      <p:sp>
        <p:nvSpPr>
          <p:cNvPr id="5" name="TextBox 4"/>
          <p:cNvSpPr txBox="1"/>
          <p:nvPr/>
        </p:nvSpPr>
        <p:spPr>
          <a:xfrm>
            <a:off x="0" y="0"/>
            <a:ext cx="4800600" cy="3046988"/>
          </a:xfrm>
          <a:prstGeom prst="rect">
            <a:avLst/>
          </a:prstGeom>
          <a:noFill/>
        </p:spPr>
        <p:txBody>
          <a:bodyPr wrap="square" rtlCol="0">
            <a:spAutoFit/>
          </a:bodyPr>
          <a:lstStyle/>
          <a:p>
            <a:r>
              <a:rPr lang="en-US" sz="2400" dirty="0" smtClean="0"/>
              <a:t>In the </a:t>
            </a:r>
            <a:r>
              <a:rPr lang="en-US" sz="2400" b="1" dirty="0" smtClean="0"/>
              <a:t>Middle East </a:t>
            </a:r>
            <a:r>
              <a:rPr lang="en-US" sz="2400" dirty="0" smtClean="0"/>
              <a:t>most important </a:t>
            </a:r>
            <a:r>
              <a:rPr lang="en-US" sz="2400" b="1" dirty="0" smtClean="0"/>
              <a:t>natural resource </a:t>
            </a:r>
            <a:r>
              <a:rPr lang="en-US" sz="2400" dirty="0" smtClean="0"/>
              <a:t>for the economy is </a:t>
            </a:r>
            <a:r>
              <a:rPr lang="en-US" sz="2400" b="1" dirty="0" smtClean="0"/>
              <a:t>oil</a:t>
            </a:r>
            <a:r>
              <a:rPr lang="en-US" sz="2400" dirty="0" smtClean="0"/>
              <a:t>. The Middle East is a very </a:t>
            </a:r>
            <a:r>
              <a:rPr lang="en-US" sz="2400" b="1" dirty="0" smtClean="0"/>
              <a:t>oil rich region </a:t>
            </a:r>
            <a:r>
              <a:rPr lang="en-US" sz="2400" dirty="0" smtClean="0"/>
              <a:t>of the world.</a:t>
            </a:r>
            <a:r>
              <a:rPr lang="en-US" sz="2400" b="1" dirty="0" smtClean="0">
                <a:latin typeface="Calibri" pitchFamily="34" charset="0"/>
                <a:ea typeface="Calibri" pitchFamily="34" charset="0"/>
                <a:cs typeface="Times New Roman" pitchFamily="18" charset="0"/>
              </a:rPr>
              <a:t> Oil: </a:t>
            </a:r>
            <a:r>
              <a:rPr lang="en-US" sz="2400" dirty="0" smtClean="0">
                <a:latin typeface="Calibri" pitchFamily="34" charset="0"/>
                <a:ea typeface="Calibri" pitchFamily="34" charset="0"/>
                <a:cs typeface="Times New Roman" pitchFamily="18" charset="0"/>
              </a:rPr>
              <a:t>A liquid that is used to fuel modern society by running things like cars and electricity</a:t>
            </a:r>
            <a:endParaRPr lang="en-US" sz="2400" dirty="0" smtClean="0"/>
          </a:p>
          <a:p>
            <a:endParaRPr lang="en-US" sz="2400" dirty="0" smtClean="0"/>
          </a:p>
        </p:txBody>
      </p:sp>
      <p:pic>
        <p:nvPicPr>
          <p:cNvPr id="7" name="Picture 6" descr="C:\Program Files\Microsoft Office XP\Media\CntCD1\ClipArt3\j0233391.wmf"/>
          <p:cNvPicPr/>
          <p:nvPr/>
        </p:nvPicPr>
        <p:blipFill>
          <a:blip r:embed="rId4" cstate="print"/>
          <a:srcRect/>
          <a:stretch>
            <a:fillRect/>
          </a:stretch>
        </p:blipFill>
        <p:spPr bwMode="auto">
          <a:xfrm>
            <a:off x="7239000" y="3048000"/>
            <a:ext cx="2133600" cy="1905000"/>
          </a:xfrm>
          <a:prstGeom prst="rect">
            <a:avLst/>
          </a:prstGeom>
          <a:noFill/>
          <a:ln w="9525">
            <a:noFill/>
            <a:miter lim="800000"/>
            <a:headEnd/>
            <a:tailEnd/>
          </a:ln>
        </p:spPr>
      </p:pic>
      <p:pic>
        <p:nvPicPr>
          <p:cNvPr id="8" name="Picture 1" descr="C:\Program Files\Microsoft Office XP\Media\CntCD1\ClipArt2\j0216798.wmf"/>
          <p:cNvPicPr>
            <a:picLocks noChangeAspect="1" noChangeArrowheads="1"/>
          </p:cNvPicPr>
          <p:nvPr/>
        </p:nvPicPr>
        <p:blipFill>
          <a:blip r:embed="rId5" cstate="print"/>
          <a:srcRect/>
          <a:stretch>
            <a:fillRect/>
          </a:stretch>
        </p:blipFill>
        <p:spPr bwMode="auto">
          <a:xfrm>
            <a:off x="4953000" y="4724400"/>
            <a:ext cx="2411840" cy="2133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1506" name="Picture 2" descr="http://www.theglobaleducationproject.org/mideast/info/gifs/oilgraph1.jpg"/>
          <p:cNvPicPr>
            <a:picLocks noChangeAspect="1" noChangeArrowheads="1"/>
          </p:cNvPicPr>
          <p:nvPr/>
        </p:nvPicPr>
        <p:blipFill>
          <a:blip r:embed="rId2" cstate="print"/>
          <a:srcRect/>
          <a:stretch>
            <a:fillRect/>
          </a:stretch>
        </p:blipFill>
        <p:spPr bwMode="auto">
          <a:xfrm>
            <a:off x="63500" y="-1"/>
            <a:ext cx="7023100" cy="6752567"/>
          </a:xfrm>
          <a:prstGeom prst="rect">
            <a:avLst/>
          </a:prstGeom>
          <a:noFill/>
        </p:spPr>
      </p:pic>
      <p:sp>
        <p:nvSpPr>
          <p:cNvPr id="3" name="TextBox 2"/>
          <p:cNvSpPr txBox="1"/>
          <p:nvPr/>
        </p:nvSpPr>
        <p:spPr>
          <a:xfrm>
            <a:off x="7086600" y="381000"/>
            <a:ext cx="2087967" cy="5632311"/>
          </a:xfrm>
          <a:prstGeom prst="rect">
            <a:avLst/>
          </a:prstGeom>
          <a:noFill/>
        </p:spPr>
        <p:txBody>
          <a:bodyPr wrap="square" rtlCol="0">
            <a:spAutoFit/>
          </a:bodyPr>
          <a:lstStyle/>
          <a:p>
            <a:r>
              <a:rPr lang="en-US" sz="2400" b="1" dirty="0" smtClean="0"/>
              <a:t>Organization of Oil Exporting Countries or OPEC </a:t>
            </a:r>
            <a:r>
              <a:rPr lang="en-US" sz="2400" dirty="0" smtClean="0"/>
              <a:t>is important in the Middle East, because so many countries produce oil. OPEC helps regulate the international price of oil.</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orld.gif"/>
          <p:cNvPicPr>
            <a:picLocks noGrp="1" noChangeAspect="1"/>
          </p:cNvPicPr>
          <p:nvPr>
            <p:ph idx="1"/>
          </p:nvPr>
        </p:nvPicPr>
        <p:blipFill>
          <a:blip r:embed="rId3" cstate="print"/>
          <a:stretch>
            <a:fillRect/>
          </a:stretch>
        </p:blipFill>
        <p:spPr>
          <a:xfrm>
            <a:off x="0" y="0"/>
            <a:ext cx="9296400" cy="6858000"/>
          </a:xfrm>
        </p:spPr>
      </p:pic>
      <p:sp>
        <p:nvSpPr>
          <p:cNvPr id="5" name="Rectangle 4"/>
          <p:cNvSpPr/>
          <p:nvPr/>
        </p:nvSpPr>
        <p:spPr>
          <a:xfrm>
            <a:off x="0" y="0"/>
            <a:ext cx="4572000" cy="2862322"/>
          </a:xfrm>
          <a:prstGeom prst="rect">
            <a:avLst/>
          </a:prstGeom>
          <a:solidFill>
            <a:schemeClr val="accent5">
              <a:lumMod val="40000"/>
              <a:lumOff val="60000"/>
            </a:schemeClr>
          </a:solidFill>
        </p:spPr>
        <p:txBody>
          <a:bodyPr>
            <a:spAutoFit/>
          </a:bodyPr>
          <a:lstStyle/>
          <a:p>
            <a:r>
              <a:rPr lang="en-US" sz="2000" dirty="0" smtClean="0"/>
              <a:t>However, even though the </a:t>
            </a:r>
            <a:r>
              <a:rPr lang="en-US" sz="2000" b="1" dirty="0" smtClean="0"/>
              <a:t>Middle East </a:t>
            </a:r>
            <a:r>
              <a:rPr lang="en-US" sz="2000" dirty="0" smtClean="0"/>
              <a:t>has about 2/3rds the worlds supply of </a:t>
            </a:r>
            <a:r>
              <a:rPr lang="en-US" sz="2000" b="1" dirty="0" smtClean="0"/>
              <a:t>oil</a:t>
            </a:r>
            <a:r>
              <a:rPr lang="en-US" sz="2000" dirty="0" smtClean="0"/>
              <a:t> it does not has very much of two other important  </a:t>
            </a:r>
            <a:r>
              <a:rPr lang="en-US" sz="2000" b="1" dirty="0" smtClean="0"/>
              <a:t>natural resources </a:t>
            </a:r>
            <a:r>
              <a:rPr lang="en-US" sz="2000" dirty="0" smtClean="0"/>
              <a:t>fresh water and arable land. The Middle East is a very </a:t>
            </a:r>
            <a:r>
              <a:rPr lang="en-US" sz="2000" b="1" dirty="0" smtClean="0"/>
              <a:t>arid region </a:t>
            </a:r>
            <a:r>
              <a:rPr lang="en-US" sz="2000" dirty="0" smtClean="0"/>
              <a:t>of the world and most of the Middle East is </a:t>
            </a:r>
            <a:r>
              <a:rPr lang="en-US" sz="2000" b="1" dirty="0" smtClean="0"/>
              <a:t>Arid</a:t>
            </a:r>
            <a:r>
              <a:rPr lang="en-US" sz="2000" dirty="0" smtClean="0"/>
              <a:t> (less than 10 inches of rain a year) or </a:t>
            </a:r>
            <a:r>
              <a:rPr lang="en-US" sz="2000" b="1" dirty="0" smtClean="0"/>
              <a:t>Semi-Arid</a:t>
            </a:r>
            <a:r>
              <a:rPr lang="en-US" sz="2000" dirty="0" smtClean="0"/>
              <a:t> (less than 20 inches of rain a year).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people live in the Middle East with so little water?</a:t>
            </a:r>
            <a:endParaRPr lang="en-US" dirty="0"/>
          </a:p>
        </p:txBody>
      </p:sp>
      <p:sp>
        <p:nvSpPr>
          <p:cNvPr id="4" name="Content Placeholder 3"/>
          <p:cNvSpPr>
            <a:spLocks noGrp="1"/>
          </p:cNvSpPr>
          <p:nvPr>
            <p:ph sz="half" idx="2"/>
          </p:nvPr>
        </p:nvSpPr>
        <p:spPr>
          <a:xfrm>
            <a:off x="533400" y="1447800"/>
            <a:ext cx="4040188" cy="5410200"/>
          </a:xfrm>
        </p:spPr>
        <p:txBody>
          <a:bodyPr>
            <a:normAutofit/>
          </a:bodyPr>
          <a:lstStyle/>
          <a:p>
            <a:pPr>
              <a:buNone/>
            </a:pPr>
            <a:r>
              <a:rPr lang="en-US" b="1" dirty="0" smtClean="0"/>
              <a:t>Irrigation:</a:t>
            </a:r>
          </a:p>
          <a:p>
            <a:r>
              <a:rPr lang="en-US" dirty="0" smtClean="0"/>
              <a:t>Most farmers must use irrigation to water crops </a:t>
            </a:r>
          </a:p>
          <a:p>
            <a:r>
              <a:rPr lang="en-US" dirty="0" smtClean="0"/>
              <a:t>Irrigation is expensive, so people must work together</a:t>
            </a:r>
          </a:p>
          <a:p>
            <a:pPr>
              <a:buNone/>
            </a:pPr>
            <a:r>
              <a:rPr lang="en-US" b="1" dirty="0" smtClean="0"/>
              <a:t>Drip Irrigation</a:t>
            </a:r>
          </a:p>
          <a:p>
            <a:r>
              <a:rPr lang="en-US" dirty="0" smtClean="0"/>
              <a:t>Is much more effective in dry areas because the dry air does not cause as much water to evaporate. Unfortunately it is too expensive for most to use in the Middle East.</a:t>
            </a:r>
            <a:endParaRPr lang="en-US" dirty="0"/>
          </a:p>
        </p:txBody>
      </p:sp>
      <p:sp>
        <p:nvSpPr>
          <p:cNvPr id="6" name="Content Placeholder 5"/>
          <p:cNvSpPr>
            <a:spLocks noGrp="1"/>
          </p:cNvSpPr>
          <p:nvPr>
            <p:ph sz="quarter" idx="4"/>
          </p:nvPr>
        </p:nvSpPr>
        <p:spPr>
          <a:xfrm>
            <a:off x="4648200" y="1524000"/>
            <a:ext cx="4041775" cy="5105400"/>
          </a:xfrm>
        </p:spPr>
        <p:txBody>
          <a:bodyPr>
            <a:normAutofit lnSpcReduction="10000"/>
          </a:bodyPr>
          <a:lstStyle/>
          <a:p>
            <a:pPr>
              <a:buNone/>
            </a:pPr>
            <a:r>
              <a:rPr lang="en-US" b="1" dirty="0" smtClean="0"/>
              <a:t>Desalinization</a:t>
            </a:r>
          </a:p>
          <a:p>
            <a:r>
              <a:rPr lang="en-US" dirty="0" smtClean="0"/>
              <a:t>Some countries like Israel and Qatar use desalinization.</a:t>
            </a:r>
          </a:p>
          <a:p>
            <a:r>
              <a:rPr lang="en-US" dirty="0" smtClean="0"/>
              <a:t>This process removes salt from the water and makes it drinkable</a:t>
            </a:r>
          </a:p>
          <a:p>
            <a:r>
              <a:rPr lang="en-US" dirty="0" smtClean="0"/>
              <a:t>It is very expensive and a large cooperation or government must sponsor the project</a:t>
            </a:r>
          </a:p>
          <a:p>
            <a:r>
              <a:rPr lang="en-US" dirty="0" smtClean="0"/>
              <a:t>Few countries in the Middle East can afford Desalinization</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620</Words>
  <Application>Microsoft Office PowerPoint</Application>
  <PresentationFormat>On-screen Show (4:3)</PresentationFormat>
  <Paragraphs>37</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Distribution:</vt:lpstr>
      <vt:lpstr>Slide 2</vt:lpstr>
      <vt:lpstr>Slide 3</vt:lpstr>
      <vt:lpstr>Slide 4</vt:lpstr>
      <vt:lpstr>Slide 5</vt:lpstr>
      <vt:lpstr>Slide 6</vt:lpstr>
      <vt:lpstr>Slide 7</vt:lpstr>
      <vt:lpstr>Slide 8</vt:lpstr>
      <vt:lpstr>How do people live in the Middle East with so little water?</vt:lpstr>
      <vt:lpstr>Water Issues</vt:lpstr>
    </vt:vector>
  </TitlesOfParts>
  <Company>FCSS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Civilizations </dc:title>
  <dc:creator>knappe</dc:creator>
  <cp:lastModifiedBy>knappe</cp:lastModifiedBy>
  <cp:revision>30</cp:revision>
  <dcterms:created xsi:type="dcterms:W3CDTF">2012-09-02T17:17:32Z</dcterms:created>
  <dcterms:modified xsi:type="dcterms:W3CDTF">2012-09-04T13:51:23Z</dcterms:modified>
</cp:coreProperties>
</file>