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4" r:id="rId3"/>
    <p:sldId id="275" r:id="rId4"/>
    <p:sldId id="277" r:id="rId5"/>
    <p:sldId id="276" r:id="rId6"/>
    <p:sldId id="278" r:id="rId7"/>
    <p:sldId id="280" r:id="rId8"/>
    <p:sldId id="279" r:id="rId9"/>
    <p:sldId id="286" r:id="rId10"/>
    <p:sldId id="285"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7762F2A-DDAF-4AED-8F3E-FEA8A68C50FA}" type="datetimeFigureOut">
              <a:rPr lang="en-US" smtClean="0"/>
              <a:t>9/4/2012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CB1837-6C17-46F0-9A01-E30304C2E4E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8BAC661-DE32-43B2-963A-C396DFC7D853}" type="datetimeFigureOut">
              <a:rPr lang="en-US" smtClean="0"/>
              <a:pPr/>
              <a:t>9/4/2012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0BEE2B-8E04-4DB8-8CFE-FCE17892A1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Turkey. Mediterranean Climate. </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Turkey on Black Sea.</a:t>
            </a:r>
            <a:r>
              <a:rPr lang="en-US" baseline="0" dirty="0" smtClean="0"/>
              <a:t> Mediterranean Climate.</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Ayers</a:t>
            </a:r>
            <a:r>
              <a:rPr lang="en-US" baseline="0" dirty="0" smtClean="0"/>
              <a:t> Rock (Australia) -Semi Arid.</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Egypt</a:t>
            </a:r>
            <a:r>
              <a:rPr lang="en-US" baseline="0" dirty="0" smtClean="0"/>
              <a:t> Arid  and without irrigation.</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Egypt</a:t>
            </a:r>
            <a:r>
              <a:rPr lang="en-US" baseline="0" dirty="0" smtClean="0"/>
              <a:t> Arid</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Desert Map</a:t>
            </a:r>
            <a:endParaRPr lang="en-US" dirty="0"/>
          </a:p>
        </p:txBody>
      </p:sp>
      <p:sp>
        <p:nvSpPr>
          <p:cNvPr id="4" name="Slide Number Placeholder 3"/>
          <p:cNvSpPr>
            <a:spLocks noGrp="1"/>
          </p:cNvSpPr>
          <p:nvPr>
            <p:ph type="sldNum" sz="quarter" idx="10"/>
          </p:nvPr>
        </p:nvSpPr>
        <p:spPr/>
        <p:txBody>
          <a:bodyPr/>
          <a:lstStyle/>
          <a:p>
            <a:fld id="{08168E32-CF68-4AA0-B547-57C5F634B15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B6DC1-2A02-4F28-B5A4-3B62F2D128B8}"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6DC1-2A02-4F28-B5A4-3B62F2D128B8}"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6DC1-2A02-4F28-B5A4-3B62F2D128B8}"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6DC1-2A02-4F28-B5A4-3B62F2D128B8}"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B6DC1-2A02-4F28-B5A4-3B62F2D128B8}"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B6DC1-2A02-4F28-B5A4-3B62F2D128B8}"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B6DC1-2A02-4F28-B5A4-3B62F2D128B8}" type="datetimeFigureOut">
              <a:rPr lang="en-US" smtClean="0"/>
              <a:pPr/>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B6DC1-2A02-4F28-B5A4-3B62F2D128B8}" type="datetimeFigureOut">
              <a:rPr lang="en-US" smtClean="0"/>
              <a:pPr/>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B6DC1-2A02-4F28-B5A4-3B62F2D128B8}" type="datetimeFigureOut">
              <a:rPr lang="en-US" smtClean="0"/>
              <a:pPr/>
              <a:t>9/4/2012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B6DC1-2A02-4F28-B5A4-3B62F2D128B8}"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B6DC1-2A02-4F28-B5A4-3B62F2D128B8}"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B323-6202-4285-B9E6-C9C9E22C68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B6DC1-2A02-4F28-B5A4-3B62F2D128B8}" type="datetimeFigureOut">
              <a:rPr lang="en-US" smtClean="0"/>
              <a:pPr/>
              <a:t>9/4/2012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3B323-6202-4285-B9E6-C9C9E22C68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normAutofit fontScale="90000"/>
          </a:bodyPr>
          <a:lstStyle/>
          <a:p>
            <a:r>
              <a:rPr lang="en-US" b="1" dirty="0" smtClean="0"/>
              <a:t>Middle East Geography</a:t>
            </a:r>
            <a:r>
              <a:rPr lang="en-US" dirty="0"/>
              <a:t/>
            </a:r>
            <a:br>
              <a:rPr lang="en-US" dirty="0"/>
            </a:br>
            <a:r>
              <a:rPr lang="en-US" b="1" dirty="0" smtClean="0"/>
              <a:t>Standard SS7G7</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52400" y="1828800"/>
            <a:ext cx="8991600" cy="4572000"/>
          </a:xfrm>
        </p:spPr>
        <p:txBody>
          <a:bodyPr>
            <a:normAutofit fontScale="85000" lnSpcReduction="10000"/>
          </a:bodyPr>
          <a:lstStyle/>
          <a:p>
            <a:r>
              <a:rPr lang="en-US" b="1" dirty="0" smtClean="0">
                <a:solidFill>
                  <a:schemeClr val="tx1"/>
                </a:solidFill>
              </a:rPr>
              <a:t>SS7G6 The student will discuss environmental issues across Southwest Asia (Middle East). </a:t>
            </a:r>
          </a:p>
          <a:p>
            <a:r>
              <a:rPr lang="en-US" dirty="0" smtClean="0">
                <a:solidFill>
                  <a:schemeClr val="tx1"/>
                </a:solidFill>
              </a:rPr>
              <a:t>a. Explain how water pollution and the unequal distribution of water impacts irrigation and drinking water. </a:t>
            </a:r>
          </a:p>
          <a:p>
            <a:r>
              <a:rPr lang="en-US" b="1" dirty="0" smtClean="0">
                <a:solidFill>
                  <a:schemeClr val="tx1"/>
                </a:solidFill>
              </a:rPr>
              <a:t>SS7G7 The student will explain the impact of location, climate, physical characteristics, Distribution of natural resources and population distribution on Southwest Asia (Middle East). </a:t>
            </a:r>
            <a:endParaRPr lang="en-US" dirty="0" smtClean="0">
              <a:solidFill>
                <a:schemeClr val="tx1"/>
              </a:solidFill>
            </a:endParaRPr>
          </a:p>
          <a:p>
            <a:r>
              <a:rPr lang="en-US" dirty="0" smtClean="0">
                <a:solidFill>
                  <a:schemeClr val="tx1"/>
                </a:solidFill>
              </a:rPr>
              <a:t>b. Describe how the deserts and rivers of Southwest Asia (Middle East) have affected the population in terms of where people live, the type of work they do, and how they travel. </a:t>
            </a:r>
          </a:p>
          <a:p>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gif"/>
          <p:cNvPicPr>
            <a:picLocks noGrp="1" noChangeAspect="1"/>
          </p:cNvPicPr>
          <p:nvPr>
            <p:ph idx="1"/>
          </p:nvPr>
        </p:nvPicPr>
        <p:blipFill>
          <a:blip r:embed="rId3" cstate="print"/>
          <a:stretch>
            <a:fillRect/>
          </a:stretch>
        </p:blipFill>
        <p:spPr>
          <a:xfrm>
            <a:off x="0" y="0"/>
            <a:ext cx="92964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oppen-map.jpg"/>
          <p:cNvPicPr>
            <a:picLocks noGrp="1" noChangeAspect="1"/>
          </p:cNvPicPr>
          <p:nvPr>
            <p:ph idx="1"/>
          </p:nvPr>
        </p:nvPicPr>
        <p:blipFill>
          <a:blip r:embed="rId2" cstate="print"/>
          <a:stretch>
            <a:fillRect/>
          </a:stretch>
        </p:blipFill>
        <p:spPr>
          <a:xfrm>
            <a:off x="-13086" y="0"/>
            <a:ext cx="9157086" cy="7010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glaphyridae.com/Biogeografia/img/Lev/middle_east_rainfall1973_b.jpg"/>
          <p:cNvPicPr>
            <a:picLocks noChangeAspect="1" noChangeArrowheads="1"/>
          </p:cNvPicPr>
          <p:nvPr/>
        </p:nvPicPr>
        <p:blipFill>
          <a:blip r:embed="rId2" cstate="print"/>
          <a:srcRect/>
          <a:stretch>
            <a:fillRect/>
          </a:stretch>
        </p:blipFill>
        <p:spPr bwMode="auto">
          <a:xfrm>
            <a:off x="0" y="0"/>
            <a:ext cx="9028928"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Mediterranean 	</a:t>
            </a:r>
            <a:endParaRPr lang="en-US" dirty="0"/>
          </a:p>
        </p:txBody>
      </p:sp>
      <p:sp>
        <p:nvSpPr>
          <p:cNvPr id="5" name="Content Placeholder 4"/>
          <p:cNvSpPr>
            <a:spLocks noGrp="1"/>
          </p:cNvSpPr>
          <p:nvPr>
            <p:ph idx="1"/>
          </p:nvPr>
        </p:nvSpPr>
        <p:spPr/>
        <p:txBody>
          <a:bodyPr/>
          <a:lstStyle/>
          <a:p>
            <a:r>
              <a:rPr lang="en-US" dirty="0" smtClean="0"/>
              <a:t>Some places in the Middle East have what is called Mediterranean climate</a:t>
            </a:r>
          </a:p>
          <a:p>
            <a:r>
              <a:rPr lang="en-US" dirty="0" smtClean="0"/>
              <a:t>Mediterranean Climate has between 20-40 inches of rain a year</a:t>
            </a:r>
          </a:p>
          <a:p>
            <a:r>
              <a:rPr lang="en-US" dirty="0" smtClean="0"/>
              <a:t>Summer are hot and dry</a:t>
            </a:r>
          </a:p>
          <a:p>
            <a:r>
              <a:rPr lang="en-US" dirty="0" smtClean="0"/>
              <a:t>Winter are cool or mild and wet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stanbul 267.jpg"/>
          <p:cNvPicPr>
            <a:picLocks noGrp="1" noChangeAspect="1"/>
          </p:cNvPicPr>
          <p:nvPr>
            <p:ph idx="1"/>
          </p:nvPr>
        </p:nvPicPr>
        <p:blipFill>
          <a:blip r:embed="rId3" cstate="print"/>
          <a:stretch>
            <a:fillRect/>
          </a:stretch>
        </p:blipFill>
        <p:spPr>
          <a:xfrm>
            <a:off x="3759201" y="1"/>
            <a:ext cx="5384799" cy="6705599"/>
          </a:xfrm>
        </p:spPr>
      </p:pic>
      <p:pic>
        <p:nvPicPr>
          <p:cNvPr id="5" name="Content Placeholder 3" descr="Summer 2008 027.JPG"/>
          <p:cNvPicPr>
            <a:picLocks noChangeAspect="1"/>
          </p:cNvPicPr>
          <p:nvPr/>
        </p:nvPicPr>
        <p:blipFill>
          <a:blip r:embed="rId4" cstate="print"/>
          <a:stretch>
            <a:fillRect/>
          </a:stretch>
        </p:blipFill>
        <p:spPr>
          <a:xfrm>
            <a:off x="0" y="-228600"/>
            <a:ext cx="3733800" cy="708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0" y="0"/>
            <a:ext cx="2438400" cy="1417638"/>
          </a:xfrm>
        </p:spPr>
        <p:txBody>
          <a:bodyPr>
            <a:normAutofit/>
          </a:bodyPr>
          <a:lstStyle/>
          <a:p>
            <a:r>
              <a:rPr lang="en-US" dirty="0" smtClean="0"/>
              <a:t>Semi Arid</a:t>
            </a:r>
            <a:endParaRPr lang="en-US" dirty="0"/>
          </a:p>
        </p:txBody>
      </p:sp>
      <p:pic>
        <p:nvPicPr>
          <p:cNvPr id="4" name="Content Placeholder 3" descr="007 - Copy.jpg"/>
          <p:cNvPicPr>
            <a:picLocks noGrp="1" noChangeAspect="1"/>
          </p:cNvPicPr>
          <p:nvPr>
            <p:ph idx="1"/>
          </p:nvPr>
        </p:nvPicPr>
        <p:blipFill>
          <a:blip r:embed="rId3" cstate="print"/>
          <a:stretch>
            <a:fillRect/>
          </a:stretch>
        </p:blipFill>
        <p:spPr>
          <a:xfrm>
            <a:off x="4572000" y="1524000"/>
            <a:ext cx="4572000" cy="5334000"/>
          </a:xfrm>
        </p:spPr>
      </p:pic>
      <p:pic>
        <p:nvPicPr>
          <p:cNvPr id="15362" name="Picture 2" descr="http://markraff.files.wordpress.com/2011/10/view-from-burma.jpg"/>
          <p:cNvPicPr>
            <a:picLocks noChangeAspect="1" noChangeArrowheads="1"/>
          </p:cNvPicPr>
          <p:nvPr/>
        </p:nvPicPr>
        <p:blipFill>
          <a:blip r:embed="rId4" cstate="print"/>
          <a:srcRect/>
          <a:stretch>
            <a:fillRect/>
          </a:stretch>
        </p:blipFill>
        <p:spPr bwMode="auto">
          <a:xfrm>
            <a:off x="0" y="0"/>
            <a:ext cx="6438900" cy="4267200"/>
          </a:xfrm>
          <a:prstGeom prst="rect">
            <a:avLst/>
          </a:prstGeom>
          <a:noFill/>
        </p:spPr>
      </p:pic>
      <p:sp>
        <p:nvSpPr>
          <p:cNvPr id="5" name="TextBox 4"/>
          <p:cNvSpPr txBox="1"/>
          <p:nvPr/>
        </p:nvSpPr>
        <p:spPr>
          <a:xfrm>
            <a:off x="0" y="4419600"/>
            <a:ext cx="3581400" cy="1815882"/>
          </a:xfrm>
          <a:prstGeom prst="rect">
            <a:avLst/>
          </a:prstGeom>
          <a:noFill/>
        </p:spPr>
        <p:txBody>
          <a:bodyPr wrap="square" rtlCol="0">
            <a:spAutoFit/>
          </a:bodyPr>
          <a:lstStyle/>
          <a:p>
            <a:pPr>
              <a:buFont typeface="Arial" pitchFamily="34" charset="0"/>
              <a:buChar char="•"/>
            </a:pPr>
            <a:r>
              <a:rPr lang="en-US" sz="2800" dirty="0" smtClean="0"/>
              <a:t>Semi Arid means 10-20 inches of rain a year</a:t>
            </a:r>
          </a:p>
          <a:p>
            <a:pPr>
              <a:buFont typeface="Arial" pitchFamily="34" charset="0"/>
              <a:buChar char="•"/>
            </a:pPr>
            <a:r>
              <a:rPr lang="en-US" sz="2800" dirty="0" smtClean="0"/>
              <a:t>Irrigation is normally needed to grow plants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Arid</a:t>
            </a:r>
            <a:endParaRPr lang="en-US" dirty="0"/>
          </a:p>
        </p:txBody>
      </p:sp>
      <p:sp>
        <p:nvSpPr>
          <p:cNvPr id="5" name="Content Placeholder 4"/>
          <p:cNvSpPr>
            <a:spLocks noGrp="1"/>
          </p:cNvSpPr>
          <p:nvPr>
            <p:ph idx="1"/>
          </p:nvPr>
        </p:nvSpPr>
        <p:spPr>
          <a:xfrm>
            <a:off x="457200" y="1143000"/>
            <a:ext cx="8229600" cy="4983163"/>
          </a:xfrm>
        </p:spPr>
        <p:txBody>
          <a:bodyPr/>
          <a:lstStyle/>
          <a:p>
            <a:r>
              <a:rPr lang="en-US" dirty="0" smtClean="0"/>
              <a:t>Most of the Middle East is Arid</a:t>
            </a:r>
          </a:p>
          <a:p>
            <a:r>
              <a:rPr lang="en-US" dirty="0" smtClean="0"/>
              <a:t>Arid is less than 10 inches of rain a year</a:t>
            </a:r>
          </a:p>
          <a:p>
            <a:r>
              <a:rPr lang="en-US" dirty="0" smtClean="0"/>
              <a:t>Some of the Middle East is extremely Arid which is less than 5 inches of rain a year</a:t>
            </a:r>
          </a:p>
          <a:p>
            <a:r>
              <a:rPr lang="en-US" dirty="0" smtClean="0"/>
              <a:t>Another name for Arid is dry or desert</a:t>
            </a:r>
          </a:p>
          <a:p>
            <a:r>
              <a:rPr lang="en-US" dirty="0" smtClean="0"/>
              <a:t>Arid regions can be hot or cold, but most in the Middle East are hot</a:t>
            </a:r>
          </a:p>
          <a:p>
            <a:r>
              <a:rPr lang="en-US" dirty="0" smtClean="0"/>
              <a:t>Temperatures change drastically in arid regions between day and night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102.JPG"/>
          <p:cNvPicPr>
            <a:picLocks noGrp="1" noChangeAspect="1"/>
          </p:cNvPicPr>
          <p:nvPr>
            <p:ph idx="1"/>
          </p:nvPr>
        </p:nvPicPr>
        <p:blipFill>
          <a:blip r:embed="rId3" cstate="print"/>
          <a:stretch>
            <a:fillRect/>
          </a:stretch>
        </p:blipFill>
        <p:spPr>
          <a:xfrm>
            <a:off x="4267200" y="0"/>
            <a:ext cx="5029200" cy="6838950"/>
          </a:xfrm>
        </p:spPr>
      </p:pic>
      <p:pic>
        <p:nvPicPr>
          <p:cNvPr id="5" name="Content Placeholder 3" descr="IMG_0377.JPG"/>
          <p:cNvPicPr>
            <a:picLocks noChangeAspect="1"/>
          </p:cNvPicPr>
          <p:nvPr/>
        </p:nvPicPr>
        <p:blipFill>
          <a:blip r:embed="rId4" cstate="print"/>
          <a:stretch>
            <a:fillRect/>
          </a:stretch>
        </p:blipFill>
        <p:spPr>
          <a:xfrm>
            <a:off x="0" y="0"/>
            <a:ext cx="46482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Rivers</a:t>
            </a:r>
            <a:endParaRPr lang="en-US" dirty="0"/>
          </a:p>
        </p:txBody>
      </p:sp>
      <p:sp>
        <p:nvSpPr>
          <p:cNvPr id="3" name="Content Placeholder 2"/>
          <p:cNvSpPr>
            <a:spLocks noGrp="1"/>
          </p:cNvSpPr>
          <p:nvPr>
            <p:ph idx="1"/>
          </p:nvPr>
        </p:nvSpPr>
        <p:spPr>
          <a:xfrm>
            <a:off x="0" y="838200"/>
            <a:ext cx="9144000" cy="990600"/>
          </a:xfrm>
        </p:spPr>
        <p:txBody>
          <a:bodyPr>
            <a:normAutofit lnSpcReduction="10000"/>
          </a:bodyPr>
          <a:lstStyle/>
          <a:p>
            <a:r>
              <a:rPr lang="en-US" dirty="0" smtClean="0"/>
              <a:t>The Tigris, Euphrates and Jordan River are essential for life in the Middle East.</a:t>
            </a:r>
          </a:p>
          <a:p>
            <a:endParaRPr lang="en-US" dirty="0"/>
          </a:p>
        </p:txBody>
      </p:sp>
      <p:pic>
        <p:nvPicPr>
          <p:cNvPr id="1026" name="Picture 2" descr="http://upload.wikimedia.org/wikipedia/commons/thumb/3/34/Tigris-Euphrates_basin.png/400px-Tigris-Euphrates_basin.png"/>
          <p:cNvPicPr>
            <a:picLocks noChangeAspect="1" noChangeArrowheads="1"/>
          </p:cNvPicPr>
          <p:nvPr/>
        </p:nvPicPr>
        <p:blipFill>
          <a:blip r:embed="rId2" cstate="print"/>
          <a:srcRect/>
          <a:stretch>
            <a:fillRect/>
          </a:stretch>
        </p:blipFill>
        <p:spPr bwMode="auto">
          <a:xfrm>
            <a:off x="0" y="1905000"/>
            <a:ext cx="4915760" cy="4953000"/>
          </a:xfrm>
          <a:prstGeom prst="rect">
            <a:avLst/>
          </a:prstGeom>
          <a:noFill/>
        </p:spPr>
      </p:pic>
      <p:pic>
        <p:nvPicPr>
          <p:cNvPr id="1028" name="Picture 4" descr="http://ddc.aub.edu.lb/projects/archaeology/berytus44/maps/Middle_East98.jpg"/>
          <p:cNvPicPr>
            <a:picLocks noChangeAspect="1" noChangeArrowheads="1"/>
          </p:cNvPicPr>
          <p:nvPr/>
        </p:nvPicPr>
        <p:blipFill>
          <a:blip r:embed="rId3" cstate="print"/>
          <a:srcRect/>
          <a:stretch>
            <a:fillRect/>
          </a:stretch>
        </p:blipFill>
        <p:spPr bwMode="auto">
          <a:xfrm>
            <a:off x="4800600" y="1371600"/>
            <a:ext cx="4495800" cy="571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280</Words>
  <Application>Microsoft Office PowerPoint</Application>
  <PresentationFormat>On-screen Show (4:3)</PresentationFormat>
  <Paragraphs>34</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Middle East Geography Standard SS7G7  </vt:lpstr>
      <vt:lpstr>Slide 2</vt:lpstr>
      <vt:lpstr>Slide 3</vt:lpstr>
      <vt:lpstr>Mediterranean  </vt:lpstr>
      <vt:lpstr>Slide 5</vt:lpstr>
      <vt:lpstr>Semi Arid</vt:lpstr>
      <vt:lpstr>Arid</vt:lpstr>
      <vt:lpstr>Slide 8</vt:lpstr>
      <vt:lpstr>Rivers</vt:lpstr>
      <vt:lpstr>Slide 10</vt:lpstr>
    </vt:vector>
  </TitlesOfParts>
  <Company>FCSS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GUIDED NOTES  </dc:title>
  <dc:creator>knappe</dc:creator>
  <cp:lastModifiedBy>knappe</cp:lastModifiedBy>
  <cp:revision>116</cp:revision>
  <dcterms:created xsi:type="dcterms:W3CDTF">2011-09-09T16:04:48Z</dcterms:created>
  <dcterms:modified xsi:type="dcterms:W3CDTF">2012-09-04T13:48:58Z</dcterms:modified>
</cp:coreProperties>
</file>