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00" r:id="rId2"/>
    <p:sldMasterId id="2147483825" r:id="rId3"/>
    <p:sldMasterId id="2147483885" r:id="rId4"/>
    <p:sldMasterId id="2147484134" r:id="rId5"/>
  </p:sldMasterIdLst>
  <p:notesMasterIdLst>
    <p:notesMasterId r:id="rId15"/>
  </p:notesMasterIdLst>
  <p:handoutMasterIdLst>
    <p:handoutMasterId r:id="rId16"/>
  </p:handoutMasterIdLst>
  <p:sldIdLst>
    <p:sldId id="312" r:id="rId6"/>
    <p:sldId id="310" r:id="rId7"/>
    <p:sldId id="311" r:id="rId8"/>
    <p:sldId id="294" r:id="rId9"/>
    <p:sldId id="330" r:id="rId10"/>
    <p:sldId id="372" r:id="rId11"/>
    <p:sldId id="333" r:id="rId12"/>
    <p:sldId id="338" r:id="rId13"/>
    <p:sldId id="368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F2"/>
    <a:srgbClr val="006600"/>
    <a:srgbClr val="800000"/>
    <a:srgbClr val="99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181F4B4-66D8-4BCC-AD2F-B0A3EBB9D425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4CD710EF-9F2E-47AA-AA83-BAD50A623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8622D19-75F6-4B9C-93DF-4A7B40D50AAC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B4D015-7CA6-4294-89AF-DB18CED8B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Remy, Richard C., </a:t>
            </a:r>
            <a:r>
              <a:rPr lang="en-US" i="1" smtClean="0"/>
              <a:t>United States Government- Democracy in Action  </a:t>
            </a:r>
            <a:r>
              <a:rPr lang="en-US" smtClean="0"/>
              <a:t>(Columbus, OH: Glencoe, McGraw-Hill, 2006)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132241-BBC8-438D-822E-2441D70671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CIA World Factbook   Notes and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29E7C9-C4B7-4B22-B1A1-47E142EF81F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0464-36A0-4DAC-A8ED-1B75E605C653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44B41-EC1B-40DB-8259-F7F785F7F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1C8B2-8341-4B79-9B7D-21E6F4B76023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855AF-1729-4897-81EB-FFD87B387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2F76C-4551-412C-AFBE-48DDAFDCCD98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86046-4F0F-40FA-B069-89CB3128B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D1A2B-F578-4C0C-B955-058FE8FF2384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8290D-0337-44D1-9425-072C34EDD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D790B-E53C-4E31-9BAA-329E076BA36A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CFF9F-F157-4A63-96D8-6DB2D1BB2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8A44F-9A94-4BDC-87F7-BB46CF557A93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F7BC3-7FF6-478D-8F99-6FD6F48DA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752FE-1FA5-487A-ACBA-DC3EE2A29BC9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CA3C3-FBF9-4800-B96C-C0D57455E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9B25-42F1-412D-8302-57E668616E8C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DB28E-8A6B-4BD2-ACA2-2A8A35986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3FE8B-667E-400F-9D8B-224B76965428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A4D0A-047C-48A9-8F34-112A8024D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B6143-95E3-41E2-9053-DB9F67819CAF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7E3AD-8E8A-4A01-99F8-CC2DEAF72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D0D1B-8C99-48B4-8B2B-5B24CEE51CCC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876B4-9F34-4E3D-9635-4630E6AC2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DACD-5703-4F2D-9EA6-EAAB1D8DEF15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FBCF6-122F-45DB-8B7B-07269EFC0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A8C52-BBA4-4164-8118-8B4AF32BE490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BD3C8-053C-462B-AFF4-7160644C1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87AA3-A665-479E-86AD-7811D5B452A4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9A4AC-79E3-4D07-9A9D-2ADC70A37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BA2BF-93B7-4A49-9756-D3635C1CD2BB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A1AE-D404-48C9-B0BF-C9479C720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290F4-139A-4DDC-86AE-4D901043EF73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309AD-0E21-48B7-B262-5D1244A11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9CEC3-AD8C-4988-8489-81DFC74E0DCF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6937C-5BE5-47E8-B019-33D35F084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D74E6-1003-41A7-82D6-D920EBD6F582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D77C-1BF0-4D0A-A352-F9EE93685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C8BF1-1C98-4917-9195-358CEE22DDD2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64342-0A11-4BC4-BAF3-FE7513DCB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592B3-0F64-48CB-A8B6-80DF52D153DE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B30A4-5C97-4E2C-B5A6-E04ADCDED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A016A-0ABB-49BD-8694-FAE60EA65545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866F6-1D15-44A0-A0ED-8ECECA996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0FEA6-310F-46AB-8E7B-78785A54BA13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52E18-EEE8-4BB9-8154-A3D9F0FBB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874A7-4F2E-40CA-8F4F-16D695CA0495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6A3A-7CBC-4C98-B00E-CFFBBB369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ABED6-9D70-4B97-BD91-BF559CE10F06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32CAE-9A38-465C-9F26-7F4A3F03F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00C18-84A4-42E2-BCDE-1ECB1EA66F92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9E371-728C-4A19-9C7D-61E358378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F880F-B2FB-4DF6-84CC-107FBA3D0283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1FD65-9BE3-4E3F-A504-88D6A307D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1BB9D-43E6-4DA6-8255-B0AE7FD39832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39E99-DA3A-4573-B593-23620D29A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C799F-96F6-4AD2-ABF9-9E9727DE21B6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CF088-955A-427B-B0D9-2C8F3C744B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49E83-D9C2-4029-B306-0B2DB858A70D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8489A-0E1A-4C83-A1F7-2D910E6CC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6690A-0CEC-41AB-9DA6-4CDC955719B8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F558E-4577-4DEC-B0F2-6E1C6FEC0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0F121-3D84-4B90-AB48-514DF8FAFDAA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4CC4F-C932-4B3D-98CF-3763D1299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0B255-83B6-41FF-8D40-1B568C8333BA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4EE58-56BB-4DE1-9EA6-2C0D86DF6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CF7FF-80E3-4CD0-96C9-86EFEBC9654F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CCE1-A434-40F8-BA62-D4FD0C71E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2D832-75F8-448F-A860-794038AED5D9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963E1-CFDF-4D03-866C-1C14F0BD6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65CD-039B-4E76-9CFB-AB9F284CD586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C546C-BA36-43D5-BE52-11780E4BB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99A08-4646-429D-90EB-8540548270E0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8BE41-4270-482D-BDD2-DB6F56396D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4B69E-35F4-475B-9F1F-7B1068251FC3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57E66-A221-41B1-9C12-4B45564FD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76E3E-01FB-4CEE-A446-4FB6B07287D6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90C50-CD69-4D8B-A645-0C20F5C22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FFA08-6A11-4BED-9342-53DA012F51F9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DEBB-E308-46A8-9121-97A8C11D8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262DD-980E-4B13-A267-9D4D3F61555A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E3050-2541-4D2A-919E-9072ACB53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A7E47-D683-42AE-9EA0-5D16EC644769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D51EF-B9B5-4E24-B70A-25986A89C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704-D25E-4B1E-A740-801939B2DE72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77B9D-4FC7-46E0-BA04-5FA7CAF70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2FBF5-0CFF-4AA2-8081-4826874EB8C0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D38B3-8024-4476-9AAD-820D2D202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CE6B8-885D-47B1-AFDA-2AAD0A1B5583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FCE83-84BC-4661-8E26-BD3398AAE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4943A-FEA3-4DFE-998D-E5993B6EDD56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E9693-75CC-479E-94AD-B390D2C55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6647E-34E3-45D5-894B-8B3C43CEBA14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8EF37-0541-46F7-9097-289FB684B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8238D-1573-40D3-8308-A53F39F55059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CB2E5-BE14-45BE-BE77-84DA0330A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CF976-04A5-489D-94EC-A821676128C9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16772-4F38-427F-8407-21F8BCF89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702E3-A8DB-47A9-B267-3F3442A6C35E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356E3-639F-4303-B397-B37E7CA9A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8C291-395A-472E-B56F-6FBA2F2A1A40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1C5A8-00F9-42FB-9F09-0CDC19295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0F585-6B2A-4517-8BBB-6C5656DDD4D2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80A3D-8526-465E-8664-1C61F7794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EB6E7-0F77-44AC-968E-F92F7A0244FB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76439-DB4D-498F-8FB8-791C3CD11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65BAC-2251-40E3-824B-9AD5BF4E5FF1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078A7-08A7-4EC0-9D0F-66EDB548A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351A3-670C-4850-BD26-4B440712D7E2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D48E0-3633-4958-822D-F210DEFE0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B16A8-F0C0-4CC0-B594-06D24AAE95D5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1068C-FAB6-452D-921A-C701C925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A1F586D9-3764-4382-ABA2-6CE073EB3B1F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414A16C-7760-4887-BB7F-C813E875B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7" r:id="rId1"/>
    <p:sldLayoutId id="2147484156" r:id="rId2"/>
    <p:sldLayoutId id="2147484155" r:id="rId3"/>
    <p:sldLayoutId id="2147484154" r:id="rId4"/>
    <p:sldLayoutId id="2147484153" r:id="rId5"/>
    <p:sldLayoutId id="2147484152" r:id="rId6"/>
    <p:sldLayoutId id="2147484151" r:id="rId7"/>
    <p:sldLayoutId id="2147484150" r:id="rId8"/>
    <p:sldLayoutId id="2147484149" r:id="rId9"/>
    <p:sldLayoutId id="2147484148" r:id="rId10"/>
    <p:sldLayoutId id="21474841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4589B478-523A-450E-AEBF-C40F27AA811E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2B3A1F2-1FBA-4DC0-AB3A-2E63062DD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8" r:id="rId1"/>
    <p:sldLayoutId id="2147484167" r:id="rId2"/>
    <p:sldLayoutId id="2147484166" r:id="rId3"/>
    <p:sldLayoutId id="2147484165" r:id="rId4"/>
    <p:sldLayoutId id="2147484164" r:id="rId5"/>
    <p:sldLayoutId id="2147484163" r:id="rId6"/>
    <p:sldLayoutId id="2147484162" r:id="rId7"/>
    <p:sldLayoutId id="2147484161" r:id="rId8"/>
    <p:sldLayoutId id="2147484160" r:id="rId9"/>
    <p:sldLayoutId id="2147484159" r:id="rId10"/>
    <p:sldLayoutId id="21474841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28B6DD7-7B84-491A-8D17-5609E2F04E09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A19C2A-5ED4-40A6-985D-DD627434D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9" r:id="rId1"/>
    <p:sldLayoutId id="2147484178" r:id="rId2"/>
    <p:sldLayoutId id="2147484177" r:id="rId3"/>
    <p:sldLayoutId id="2147484176" r:id="rId4"/>
    <p:sldLayoutId id="2147484175" r:id="rId5"/>
    <p:sldLayoutId id="2147484174" r:id="rId6"/>
    <p:sldLayoutId id="2147484173" r:id="rId7"/>
    <p:sldLayoutId id="2147484172" r:id="rId8"/>
    <p:sldLayoutId id="2147484171" r:id="rId9"/>
    <p:sldLayoutId id="2147484170" r:id="rId10"/>
    <p:sldLayoutId id="21474841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E5555B1-2335-48CC-8381-24C86B5463F9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E1E3BDE-55D0-42E9-B3C1-CB424F771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3" r:id="rId1"/>
    <p:sldLayoutId id="2147484222" r:id="rId2"/>
    <p:sldLayoutId id="2147484221" r:id="rId3"/>
    <p:sldLayoutId id="2147484220" r:id="rId4"/>
    <p:sldLayoutId id="2147484219" r:id="rId5"/>
    <p:sldLayoutId id="2147484218" r:id="rId6"/>
    <p:sldLayoutId id="2147484217" r:id="rId7"/>
    <p:sldLayoutId id="2147484216" r:id="rId8"/>
    <p:sldLayoutId id="2147484215" r:id="rId9"/>
    <p:sldLayoutId id="2147484214" r:id="rId10"/>
    <p:sldLayoutId id="21474842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412D34BB-BF34-4579-8443-50F42B4AB728}" type="datetimeFigureOut">
              <a:rPr lang="en-US"/>
              <a:pPr>
                <a:defRPr/>
              </a:pPr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2C04390A-DA6B-4ECF-93AB-B4AF08202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8" r:id="rId1"/>
    <p:sldLayoutId id="2147484277" r:id="rId2"/>
    <p:sldLayoutId id="2147484276" r:id="rId3"/>
    <p:sldLayoutId id="2147484275" r:id="rId4"/>
    <p:sldLayoutId id="2147484274" r:id="rId5"/>
    <p:sldLayoutId id="2147484273" r:id="rId6"/>
    <p:sldLayoutId id="2147484272" r:id="rId7"/>
    <p:sldLayoutId id="2147484271" r:id="rId8"/>
    <p:sldLayoutId id="2147484270" r:id="rId9"/>
    <p:sldLayoutId id="2147484269" r:id="rId10"/>
    <p:sldLayoutId id="21474842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3"/>
          <p:cNvSpPr txBox="1">
            <a:spLocks/>
          </p:cNvSpPr>
          <p:nvPr/>
        </p:nvSpPr>
        <p:spPr bwMode="auto">
          <a:xfrm>
            <a:off x="0" y="7620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5400" b="1">
                <a:solidFill>
                  <a:srgbClr val="FF0000"/>
                </a:solidFill>
                <a:latin typeface="Calibri" pitchFamily="34" charset="0"/>
              </a:rPr>
              <a:t>Federation / Federal</a:t>
            </a:r>
          </a:p>
        </p:txBody>
      </p:sp>
      <p:sp>
        <p:nvSpPr>
          <p:cNvPr id="16" name="Oval 15"/>
          <p:cNvSpPr/>
          <p:nvPr/>
        </p:nvSpPr>
        <p:spPr>
          <a:xfrm>
            <a:off x="76200" y="1524000"/>
            <a:ext cx="2286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100" b="1" dirty="0">
                <a:solidFill>
                  <a:prstClr val="white"/>
                </a:solidFill>
              </a:rPr>
              <a:t>Regional </a:t>
            </a:r>
            <a:r>
              <a:rPr lang="en-US" sz="2800" b="1" dirty="0">
                <a:solidFill>
                  <a:prstClr val="white"/>
                </a:solidFill>
              </a:rPr>
              <a:t>Authority</a:t>
            </a:r>
          </a:p>
        </p:txBody>
      </p:sp>
      <p:sp>
        <p:nvSpPr>
          <p:cNvPr id="19" name="Up-Down Arrow 18"/>
          <p:cNvSpPr/>
          <p:nvPr/>
        </p:nvSpPr>
        <p:spPr>
          <a:xfrm rot="17494931">
            <a:off x="2503488" y="2789238"/>
            <a:ext cx="696912" cy="1268412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429000" y="2743200"/>
            <a:ext cx="2286000" cy="22860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100" b="1" dirty="0">
                <a:solidFill>
                  <a:prstClr val="white"/>
                </a:solidFill>
              </a:rPr>
              <a:t>Central </a:t>
            </a:r>
            <a:r>
              <a:rPr lang="en-US" sz="2800" b="1" dirty="0">
                <a:solidFill>
                  <a:prstClr val="white"/>
                </a:solidFill>
              </a:rPr>
              <a:t>Authority</a:t>
            </a:r>
          </a:p>
        </p:txBody>
      </p:sp>
      <p:sp>
        <p:nvSpPr>
          <p:cNvPr id="21" name="Oval 20"/>
          <p:cNvSpPr/>
          <p:nvPr/>
        </p:nvSpPr>
        <p:spPr>
          <a:xfrm>
            <a:off x="76200" y="4495800"/>
            <a:ext cx="2286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100" b="1" dirty="0">
                <a:solidFill>
                  <a:prstClr val="white"/>
                </a:solidFill>
              </a:rPr>
              <a:t>Regional </a:t>
            </a:r>
            <a:r>
              <a:rPr lang="en-US" sz="2800" b="1" dirty="0">
                <a:solidFill>
                  <a:prstClr val="white"/>
                </a:solidFill>
              </a:rPr>
              <a:t>Authority</a:t>
            </a:r>
          </a:p>
        </p:txBody>
      </p:sp>
      <p:sp>
        <p:nvSpPr>
          <p:cNvPr id="22" name="Up-Down Arrow 21"/>
          <p:cNvSpPr/>
          <p:nvPr/>
        </p:nvSpPr>
        <p:spPr>
          <a:xfrm rot="14786619">
            <a:off x="2658268" y="4228307"/>
            <a:ext cx="696913" cy="1435100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1800" y="1524000"/>
            <a:ext cx="2286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100" b="1" dirty="0">
                <a:solidFill>
                  <a:prstClr val="white"/>
                </a:solidFill>
              </a:rPr>
              <a:t>Regional </a:t>
            </a:r>
            <a:r>
              <a:rPr lang="en-US" sz="2800" b="1" dirty="0">
                <a:solidFill>
                  <a:prstClr val="white"/>
                </a:solidFill>
              </a:rPr>
              <a:t>Authority</a:t>
            </a:r>
          </a:p>
        </p:txBody>
      </p:sp>
      <p:sp>
        <p:nvSpPr>
          <p:cNvPr id="24" name="Up-Down Arrow 23"/>
          <p:cNvSpPr/>
          <p:nvPr/>
        </p:nvSpPr>
        <p:spPr>
          <a:xfrm rot="14812689">
            <a:off x="5933282" y="2834481"/>
            <a:ext cx="698500" cy="1268413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781800" y="4495800"/>
            <a:ext cx="2286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100" b="1" dirty="0">
                <a:solidFill>
                  <a:prstClr val="white"/>
                </a:solidFill>
              </a:rPr>
              <a:t>Regional </a:t>
            </a:r>
            <a:r>
              <a:rPr lang="en-US" sz="2800" b="1" dirty="0">
                <a:solidFill>
                  <a:prstClr val="white"/>
                </a:solidFill>
              </a:rPr>
              <a:t>Authority</a:t>
            </a:r>
          </a:p>
        </p:txBody>
      </p:sp>
      <p:sp>
        <p:nvSpPr>
          <p:cNvPr id="26" name="Up-Down Arrow 25"/>
          <p:cNvSpPr/>
          <p:nvPr/>
        </p:nvSpPr>
        <p:spPr>
          <a:xfrm rot="7097298">
            <a:off x="5803107" y="4260056"/>
            <a:ext cx="698500" cy="1401763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286000" y="9906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/>
            <a:r>
              <a:rPr lang="en-US" sz="3200" b="1" dirty="0" smtClean="0">
                <a:latin typeface="Calibri" pitchFamily="34" charset="0"/>
              </a:rPr>
              <a:t>Power is divided between one central and several regional authorities.</a:t>
            </a:r>
            <a:endParaRPr lang="en-US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Arrow 13"/>
          <p:cNvSpPr/>
          <p:nvPr/>
        </p:nvSpPr>
        <p:spPr>
          <a:xfrm rot="11976266">
            <a:off x="1217975" y="2269489"/>
            <a:ext cx="1382712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9040573">
            <a:off x="1585635" y="4914448"/>
            <a:ext cx="1808745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155226">
            <a:off x="5702051" y="4924732"/>
            <a:ext cx="1788967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9898580">
            <a:off x="5938476" y="2914012"/>
            <a:ext cx="1542752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133600" y="2133600"/>
            <a:ext cx="4114800" cy="381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dirty="0">
                <a:solidFill>
                  <a:schemeClr val="bg1"/>
                </a:solidFill>
              </a:rPr>
              <a:t>Central </a:t>
            </a:r>
            <a:r>
              <a:rPr lang="en-US" sz="4400" b="1" dirty="0">
                <a:solidFill>
                  <a:schemeClr val="bg1"/>
                </a:solidFill>
              </a:rPr>
              <a:t>Authority</a:t>
            </a:r>
          </a:p>
        </p:txBody>
      </p:sp>
      <p:sp>
        <p:nvSpPr>
          <p:cNvPr id="22535" name="Content Placeholder 3"/>
          <p:cNvSpPr txBox="1">
            <a:spLocks/>
          </p:cNvSpPr>
          <p:nvPr/>
        </p:nvSpPr>
        <p:spPr bwMode="auto">
          <a:xfrm>
            <a:off x="2362200" y="0"/>
            <a:ext cx="2819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5400" b="1" dirty="0">
                <a:solidFill>
                  <a:srgbClr val="FF0000"/>
                </a:solidFill>
                <a:latin typeface="Calibri" pitchFamily="34" charset="0"/>
              </a:rPr>
              <a:t>Unitary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71600" y="762000"/>
            <a:ext cx="75438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3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Power is held by one central power:</a:t>
            </a:r>
          </a:p>
          <a:p>
            <a:pPr algn="ctr" eaLnBrk="0" hangingPunct="0"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Regions may have limited power given to them by the state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0" y="15240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</a:rPr>
              <a:t>Regional Authority</a:t>
            </a:r>
          </a:p>
        </p:txBody>
      </p:sp>
      <p:sp>
        <p:nvSpPr>
          <p:cNvPr id="15" name="Oval 14"/>
          <p:cNvSpPr/>
          <p:nvPr/>
        </p:nvSpPr>
        <p:spPr>
          <a:xfrm>
            <a:off x="609600" y="54864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</a:rPr>
              <a:t>Regional Authority</a:t>
            </a:r>
          </a:p>
        </p:txBody>
      </p:sp>
      <p:sp>
        <p:nvSpPr>
          <p:cNvPr id="17" name="Oval 16"/>
          <p:cNvSpPr/>
          <p:nvPr/>
        </p:nvSpPr>
        <p:spPr>
          <a:xfrm>
            <a:off x="7391400" y="22098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</a:rPr>
              <a:t>Regional Authority</a:t>
            </a:r>
          </a:p>
        </p:txBody>
      </p:sp>
      <p:sp>
        <p:nvSpPr>
          <p:cNvPr id="18" name="Oval 17"/>
          <p:cNvSpPr/>
          <p:nvPr/>
        </p:nvSpPr>
        <p:spPr>
          <a:xfrm>
            <a:off x="7315200" y="51816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</a:rPr>
              <a:t>Regional Authority</a:t>
            </a:r>
          </a:p>
        </p:txBody>
      </p:sp>
      <p:pic>
        <p:nvPicPr>
          <p:cNvPr id="19" name="Picture 2" descr="C:\Program Files\Microsoft Office XP\Media\CntCD1\ClipArt1\j007874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819400"/>
            <a:ext cx="2362200" cy="21729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Arrow 13"/>
          <p:cNvSpPr/>
          <p:nvPr/>
        </p:nvSpPr>
        <p:spPr>
          <a:xfrm rot="1000903">
            <a:off x="2736334" y="3917826"/>
            <a:ext cx="1382712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 rot="20138295">
            <a:off x="2213485" y="5917550"/>
            <a:ext cx="1382712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 rot="12268188">
            <a:off x="5566334" y="5916630"/>
            <a:ext cx="1382713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9537538">
            <a:off x="5187867" y="4082205"/>
            <a:ext cx="1219200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3505200" y="4572000"/>
            <a:ext cx="2209800" cy="19050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400" b="1" dirty="0">
                <a:solidFill>
                  <a:prstClr val="white"/>
                </a:solidFill>
              </a:rPr>
              <a:t>Central </a:t>
            </a:r>
            <a:r>
              <a:rPr lang="en-US" sz="2400" b="1" dirty="0">
                <a:solidFill>
                  <a:prstClr val="white"/>
                </a:solidFill>
              </a:rPr>
              <a:t>Authority</a:t>
            </a:r>
            <a:endParaRPr lang="en-US" sz="3400" b="1" dirty="0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324600" y="2133600"/>
            <a:ext cx="28194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400" b="1" dirty="0">
                <a:solidFill>
                  <a:prstClr val="white"/>
                </a:solidFill>
              </a:rPr>
              <a:t>Regional Authority</a:t>
            </a:r>
          </a:p>
        </p:txBody>
      </p:sp>
      <p:sp>
        <p:nvSpPr>
          <p:cNvPr id="15" name="Oval 14"/>
          <p:cNvSpPr/>
          <p:nvPr/>
        </p:nvSpPr>
        <p:spPr>
          <a:xfrm>
            <a:off x="6324600" y="4191000"/>
            <a:ext cx="28194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400" b="1" dirty="0">
                <a:solidFill>
                  <a:prstClr val="white"/>
                </a:solidFill>
              </a:rPr>
              <a:t>Regional Authority</a:t>
            </a:r>
          </a:p>
        </p:txBody>
      </p:sp>
      <p:sp>
        <p:nvSpPr>
          <p:cNvPr id="16" name="Oval 15"/>
          <p:cNvSpPr/>
          <p:nvPr/>
        </p:nvSpPr>
        <p:spPr>
          <a:xfrm>
            <a:off x="228600" y="1828800"/>
            <a:ext cx="28194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400" b="1" dirty="0">
                <a:solidFill>
                  <a:prstClr val="white"/>
                </a:solidFill>
              </a:rPr>
              <a:t>Regional Authority</a:t>
            </a:r>
          </a:p>
        </p:txBody>
      </p:sp>
      <p:sp>
        <p:nvSpPr>
          <p:cNvPr id="17" name="Oval 16"/>
          <p:cNvSpPr/>
          <p:nvPr/>
        </p:nvSpPr>
        <p:spPr>
          <a:xfrm>
            <a:off x="76200" y="4191000"/>
            <a:ext cx="28194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400" b="1" dirty="0">
                <a:solidFill>
                  <a:prstClr val="white"/>
                </a:solidFill>
              </a:rPr>
              <a:t>Regional Authority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228600" y="0"/>
            <a:ext cx="8382000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buFont typeface="Arial" charset="0"/>
              <a:buChar char="•"/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 </a:t>
            </a:r>
            <a:r>
              <a:rPr lang="en-US" sz="3600" b="1" dirty="0">
                <a:solidFill>
                  <a:srgbClr val="006600"/>
                </a:solidFill>
                <a:latin typeface="Calibri" pitchFamily="34" charset="0"/>
              </a:rPr>
              <a:t> Voluntary association of independent states that often only delegate a few powers to the central authority.</a:t>
            </a:r>
          </a:p>
          <a:p>
            <a:pPr eaLnBrk="0" hangingPunct="0">
              <a:buFont typeface="Arial" charset="0"/>
              <a:buChar char="•"/>
            </a:pPr>
            <a:r>
              <a:rPr lang="en-US" sz="3600" b="1" dirty="0" smtClean="0">
                <a:solidFill>
                  <a:srgbClr val="006600"/>
                </a:solidFill>
                <a:latin typeface="Calibri" pitchFamily="34" charset="0"/>
              </a:rPr>
              <a:t>Less </a:t>
            </a:r>
            <a:r>
              <a:rPr lang="en-US" sz="3600" b="1" dirty="0">
                <a:solidFill>
                  <a:srgbClr val="006600"/>
                </a:solidFill>
                <a:latin typeface="Calibri" pitchFamily="34" charset="0"/>
              </a:rPr>
              <a:t>binding than a federation.</a:t>
            </a:r>
          </a:p>
        </p:txBody>
      </p:sp>
      <p:sp>
        <p:nvSpPr>
          <p:cNvPr id="19" name="Content Placeholder 3"/>
          <p:cNvSpPr txBox="1">
            <a:spLocks/>
          </p:cNvSpPr>
          <p:nvPr/>
        </p:nvSpPr>
        <p:spPr bwMode="auto">
          <a:xfrm>
            <a:off x="3276600" y="3124200"/>
            <a:ext cx="3200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600" b="1" dirty="0" smtClean="0">
                <a:latin typeface="Calibri" pitchFamily="34" charset="0"/>
              </a:rPr>
              <a:t>Confederation</a:t>
            </a:r>
            <a:endParaRPr lang="en-US" sz="36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D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5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How Governments Determine Citizen Participation</a:t>
            </a:r>
          </a:p>
        </p:txBody>
      </p:sp>
      <p:sp>
        <p:nvSpPr>
          <p:cNvPr id="36867" name="Content Placeholder 3"/>
          <p:cNvSpPr>
            <a:spLocks noGrp="1"/>
          </p:cNvSpPr>
          <p:nvPr>
            <p:ph sz="half" idx="2"/>
          </p:nvPr>
        </p:nvSpPr>
        <p:spPr>
          <a:xfrm>
            <a:off x="6781800" y="5761038"/>
            <a:ext cx="2819400" cy="7921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3200" b="1" smtClean="0"/>
              <a:t>Democracy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5637213"/>
            <a:ext cx="8382000" cy="1587"/>
          </a:xfrm>
          <a:prstGeom prst="line">
            <a:avLst/>
          </a:prstGeom>
          <a:ln w="203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69" name="Content Placeholder 3"/>
          <p:cNvSpPr txBox="1">
            <a:spLocks/>
          </p:cNvSpPr>
          <p:nvPr/>
        </p:nvSpPr>
        <p:spPr bwMode="auto">
          <a:xfrm>
            <a:off x="3429000" y="5761038"/>
            <a:ext cx="23622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200" b="1">
                <a:solidFill>
                  <a:srgbClr val="000000"/>
                </a:solidFill>
                <a:latin typeface="Calibri" pitchFamily="34" charset="0"/>
              </a:rPr>
              <a:t>Oligarchic</a:t>
            </a:r>
          </a:p>
        </p:txBody>
      </p:sp>
      <p:sp>
        <p:nvSpPr>
          <p:cNvPr id="36870" name="Content Placeholder 3"/>
          <p:cNvSpPr txBox="1">
            <a:spLocks/>
          </p:cNvSpPr>
          <p:nvPr/>
        </p:nvSpPr>
        <p:spPr bwMode="auto">
          <a:xfrm>
            <a:off x="228600" y="5761038"/>
            <a:ext cx="22098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200" b="1">
                <a:solidFill>
                  <a:srgbClr val="000000"/>
                </a:solidFill>
                <a:latin typeface="Calibri" pitchFamily="34" charset="0"/>
              </a:rPr>
              <a:t>Autocratic</a:t>
            </a:r>
          </a:p>
        </p:txBody>
      </p:sp>
      <p:sp>
        <p:nvSpPr>
          <p:cNvPr id="10" name="Up Arrow 9"/>
          <p:cNvSpPr/>
          <p:nvPr/>
        </p:nvSpPr>
        <p:spPr>
          <a:xfrm>
            <a:off x="304800" y="1295400"/>
            <a:ext cx="1066800" cy="3581400"/>
          </a:xfrm>
          <a:prstGeom prst="upArrow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Up Arrow 10"/>
          <p:cNvSpPr/>
          <p:nvPr/>
        </p:nvSpPr>
        <p:spPr>
          <a:xfrm rot="10800000">
            <a:off x="1219200" y="2133600"/>
            <a:ext cx="1143000" cy="281940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73" name="TextBox 12"/>
          <p:cNvSpPr txBox="1">
            <a:spLocks noChangeArrowheads="1"/>
          </p:cNvSpPr>
          <p:nvPr/>
        </p:nvSpPr>
        <p:spPr bwMode="auto">
          <a:xfrm rot="-5400000">
            <a:off x="-600075" y="3209925"/>
            <a:ext cx="2781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Government Power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90525" y="3171825"/>
            <a:ext cx="27813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Citizen Participation</a:t>
            </a:r>
          </a:p>
        </p:txBody>
      </p:sp>
      <p:sp>
        <p:nvSpPr>
          <p:cNvPr id="15" name="Up Arrow 14"/>
          <p:cNvSpPr/>
          <p:nvPr/>
        </p:nvSpPr>
        <p:spPr>
          <a:xfrm>
            <a:off x="2971800" y="1752600"/>
            <a:ext cx="1143000" cy="3124200"/>
          </a:xfrm>
          <a:prstGeom prst="upArrow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Up Arrow 15"/>
          <p:cNvSpPr/>
          <p:nvPr/>
        </p:nvSpPr>
        <p:spPr>
          <a:xfrm rot="10800000">
            <a:off x="5105400" y="2133600"/>
            <a:ext cx="1143000" cy="281940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77" name="TextBox 16"/>
          <p:cNvSpPr txBox="1">
            <a:spLocks noChangeArrowheads="1"/>
          </p:cNvSpPr>
          <p:nvPr/>
        </p:nvSpPr>
        <p:spPr bwMode="auto">
          <a:xfrm rot="-5400000">
            <a:off x="2143125" y="3209925"/>
            <a:ext cx="2781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Government Power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4276726" y="3017837"/>
            <a:ext cx="27813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General Citizens’ Participation</a:t>
            </a:r>
          </a:p>
        </p:txBody>
      </p:sp>
      <p:sp>
        <p:nvSpPr>
          <p:cNvPr id="21" name="Up Arrow 20"/>
          <p:cNvSpPr/>
          <p:nvPr/>
        </p:nvSpPr>
        <p:spPr>
          <a:xfrm>
            <a:off x="6705600" y="1752600"/>
            <a:ext cx="1143000" cy="3124200"/>
          </a:xfrm>
          <a:prstGeom prst="upArrow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Up Arrow 21"/>
          <p:cNvSpPr/>
          <p:nvPr/>
        </p:nvSpPr>
        <p:spPr>
          <a:xfrm>
            <a:off x="7391400" y="1752600"/>
            <a:ext cx="1219200" cy="312420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81" name="TextBox 22"/>
          <p:cNvSpPr txBox="1">
            <a:spLocks noChangeArrowheads="1"/>
          </p:cNvSpPr>
          <p:nvPr/>
        </p:nvSpPr>
        <p:spPr bwMode="auto">
          <a:xfrm rot="-5400000">
            <a:off x="5876925" y="3286125"/>
            <a:ext cx="2781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Government Power</a:t>
            </a:r>
          </a:p>
        </p:txBody>
      </p:sp>
      <p:sp>
        <p:nvSpPr>
          <p:cNvPr id="24" name="TextBox 23"/>
          <p:cNvSpPr txBox="1"/>
          <p:nvPr/>
        </p:nvSpPr>
        <p:spPr>
          <a:xfrm rot="16200000">
            <a:off x="6562725" y="3248025"/>
            <a:ext cx="27813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Citizen Participation</a:t>
            </a:r>
          </a:p>
        </p:txBody>
      </p:sp>
      <p:sp>
        <p:nvSpPr>
          <p:cNvPr id="19" name="Up Arrow 18"/>
          <p:cNvSpPr/>
          <p:nvPr/>
        </p:nvSpPr>
        <p:spPr>
          <a:xfrm>
            <a:off x="4038600" y="1905000"/>
            <a:ext cx="1143000" cy="2971800"/>
          </a:xfrm>
          <a:prstGeom prst="upArrow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84" name="TextBox 16"/>
          <p:cNvSpPr txBox="1">
            <a:spLocks noChangeArrowheads="1"/>
          </p:cNvSpPr>
          <p:nvPr/>
        </p:nvSpPr>
        <p:spPr bwMode="auto">
          <a:xfrm rot="-5400000">
            <a:off x="3209926" y="3055937"/>
            <a:ext cx="278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Select Citizens’ Participation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9600" y="838200"/>
            <a:ext cx="1981200" cy="3698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High Participation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29400" y="838200"/>
            <a:ext cx="1981200" cy="3698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High Participation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4800" y="5040313"/>
            <a:ext cx="2590800" cy="369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Low or No Participation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76600" y="5029200"/>
            <a:ext cx="2590800" cy="3698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Low or No Participation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96000" y="5029200"/>
            <a:ext cx="2590800" cy="3698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Low or No Participation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3"/>
          <p:cNvSpPr txBox="1">
            <a:spLocks/>
          </p:cNvSpPr>
          <p:nvPr/>
        </p:nvSpPr>
        <p:spPr bwMode="auto">
          <a:xfrm>
            <a:off x="990600" y="0"/>
            <a:ext cx="533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5400" b="1" dirty="0">
                <a:solidFill>
                  <a:srgbClr val="FF0000"/>
                </a:solidFill>
                <a:latin typeface="Calibri" pitchFamily="34" charset="0"/>
              </a:rPr>
              <a:t>Autocratic</a:t>
            </a:r>
          </a:p>
        </p:txBody>
      </p:sp>
      <p:sp>
        <p:nvSpPr>
          <p:cNvPr id="37893" name="Title 1"/>
          <p:cNvSpPr txBox="1">
            <a:spLocks/>
          </p:cNvSpPr>
          <p:nvPr/>
        </p:nvSpPr>
        <p:spPr bwMode="auto">
          <a:xfrm>
            <a:off x="0" y="762000"/>
            <a:ext cx="4876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3200" b="1" dirty="0" smtClean="0">
                <a:solidFill>
                  <a:srgbClr val="006600"/>
                </a:solidFill>
                <a:latin typeface="Calibri" pitchFamily="34" charset="0"/>
              </a:rPr>
              <a:t>One person possesses unlimited power.</a:t>
            </a:r>
          </a:p>
          <a:p>
            <a:pPr algn="ctr" eaLnBrk="0" hangingPunct="0"/>
            <a:r>
              <a:rPr lang="en-US" sz="3200" b="1" dirty="0" smtClean="0">
                <a:solidFill>
                  <a:srgbClr val="006600"/>
                </a:solidFill>
                <a:latin typeface="Calibri" pitchFamily="34" charset="0"/>
              </a:rPr>
              <a:t>The citizen has limited, if any, role in government</a:t>
            </a:r>
            <a:r>
              <a:rPr lang="en-US" sz="3600" b="1" dirty="0" smtClean="0">
                <a:solidFill>
                  <a:srgbClr val="006600"/>
                </a:solidFill>
                <a:latin typeface="Calibri" pitchFamily="34" charset="0"/>
              </a:rPr>
              <a:t>.</a:t>
            </a:r>
            <a:endParaRPr lang="en-US" sz="3600" b="1" dirty="0">
              <a:solidFill>
                <a:srgbClr val="006600"/>
              </a:solidFill>
              <a:latin typeface="Calibri" pitchFamily="34" charset="0"/>
            </a:endParaRPr>
          </a:p>
        </p:txBody>
      </p:sp>
      <p:pic>
        <p:nvPicPr>
          <p:cNvPr id="1027" name="Picture 3" descr="C:\Users\Liz\AppData\Local\Microsoft\Windows\Temporary Internet Files\Content.IE5\R5XIV8CK\MC9004398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5208986"/>
            <a:ext cx="3384550" cy="1649014"/>
          </a:xfrm>
          <a:prstGeom prst="rect">
            <a:avLst/>
          </a:prstGeom>
          <a:noFill/>
        </p:spPr>
      </p:pic>
      <p:pic>
        <p:nvPicPr>
          <p:cNvPr id="1028" name="Picture 4" descr="C:\Users\Liz\AppData\Local\Microsoft\Windows\Temporary Internet Files\Content.IE5\SA6PDBSE\MC90044209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895600"/>
            <a:ext cx="2028258" cy="1574800"/>
          </a:xfrm>
          <a:prstGeom prst="rect">
            <a:avLst/>
          </a:prstGeom>
          <a:noFill/>
        </p:spPr>
      </p:pic>
      <p:pic>
        <p:nvPicPr>
          <p:cNvPr id="1029" name="Picture 5" descr="C:\Users\Liz\AppData\Local\Microsoft\Windows\Temporary Internet Files\Content.IE5\HPJE24RQ\MC90041068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21106" y="4343400"/>
            <a:ext cx="4470563" cy="2514600"/>
          </a:xfrm>
          <a:prstGeom prst="rect">
            <a:avLst/>
          </a:prstGeom>
          <a:noFill/>
        </p:spPr>
      </p:pic>
      <p:sp>
        <p:nvSpPr>
          <p:cNvPr id="11" name="Curved Right Arrow 10"/>
          <p:cNvSpPr/>
          <p:nvPr/>
        </p:nvSpPr>
        <p:spPr>
          <a:xfrm>
            <a:off x="3581400" y="2743200"/>
            <a:ext cx="2438400" cy="22860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ircular Arrow 12"/>
          <p:cNvSpPr/>
          <p:nvPr/>
        </p:nvSpPr>
        <p:spPr>
          <a:xfrm>
            <a:off x="6248400" y="2514600"/>
            <a:ext cx="2895600" cy="3886200"/>
          </a:xfrm>
          <a:prstGeom prst="circularArrow">
            <a:avLst>
              <a:gd name="adj1" fmla="val 12500"/>
              <a:gd name="adj2" fmla="val 2379191"/>
              <a:gd name="adj3" fmla="val 20457681"/>
              <a:gd name="adj4" fmla="val 10800000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4" name="Picture 2" descr="C:\Users\Liz\AppData\Local\Microsoft\Windows\Temporary Internet Files\Content.IE5\R5XIV8CK\MC90039091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0"/>
            <a:ext cx="3429000" cy="42022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Autocracy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C:\Users\Liz\AppData\Local\Microsoft\Windows\Temporary Internet Files\Content.IE5\SA6PDBSE\MC900442096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538022"/>
            <a:ext cx="3505199" cy="408477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191000" y="1524000"/>
            <a:ext cx="4953000" cy="4477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Calibri"/>
              </a:rPr>
              <a:t> The oldest form of government.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Calibri"/>
              </a:rPr>
              <a:t>  One of the most common forms of government.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Calibri"/>
              </a:rPr>
              <a:t>  Maintain power through inheritance or ruthless use of military and police power.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Calibri"/>
              </a:rPr>
              <a:t>Types: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Calibri"/>
                <a:sym typeface="Wingdings" pitchFamily="2" charset="2"/>
              </a:rPr>
              <a:t></a:t>
            </a:r>
            <a:r>
              <a:rPr lang="en-US" sz="2800" b="1" dirty="0" smtClean="0">
                <a:solidFill>
                  <a:srgbClr val="FF0000"/>
                </a:solidFill>
                <a:latin typeface="Calibri"/>
              </a:rPr>
              <a:t> Dictatorship</a:t>
            </a:r>
          </a:p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Calibri"/>
                <a:sym typeface="Wingdings" pitchFamily="2" charset="2"/>
              </a:rPr>
              <a:t></a:t>
            </a:r>
            <a:r>
              <a:rPr lang="en-US" sz="2800" b="1" dirty="0" smtClean="0">
                <a:solidFill>
                  <a:srgbClr val="FF0000"/>
                </a:solidFill>
                <a:latin typeface="Calibri"/>
              </a:rPr>
              <a:t>Monarchy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3"/>
          <p:cNvSpPr txBox="1">
            <a:spLocks/>
          </p:cNvSpPr>
          <p:nvPr/>
        </p:nvSpPr>
        <p:spPr bwMode="auto">
          <a:xfrm>
            <a:off x="-304800" y="533400"/>
            <a:ext cx="396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5400" b="1" dirty="0">
                <a:solidFill>
                  <a:srgbClr val="FF0000"/>
                </a:solidFill>
                <a:latin typeface="Calibri" pitchFamily="34" charset="0"/>
              </a:rPr>
              <a:t>Oligarchy</a:t>
            </a:r>
          </a:p>
        </p:txBody>
      </p:sp>
      <p:sp>
        <p:nvSpPr>
          <p:cNvPr id="43013" name="Title 1"/>
          <p:cNvSpPr txBox="1">
            <a:spLocks/>
          </p:cNvSpPr>
          <p:nvPr/>
        </p:nvSpPr>
        <p:spPr bwMode="auto">
          <a:xfrm>
            <a:off x="3124200" y="609600"/>
            <a:ext cx="6019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3200" b="1" dirty="0">
                <a:solidFill>
                  <a:srgbClr val="006600"/>
                </a:solidFill>
                <a:latin typeface="Calibri" pitchFamily="34" charset="0"/>
              </a:rPr>
              <a:t>Government by the few.</a:t>
            </a:r>
          </a:p>
          <a:p>
            <a:pPr algn="ctr" eaLnBrk="0" hangingPunct="0"/>
            <a:r>
              <a:rPr lang="en-US" sz="3200" b="1" dirty="0" smtClean="0">
                <a:solidFill>
                  <a:srgbClr val="006600"/>
                </a:solidFill>
                <a:latin typeface="Calibri" pitchFamily="34" charset="0"/>
              </a:rPr>
              <a:t>The </a:t>
            </a:r>
            <a:r>
              <a:rPr lang="en-US" sz="3200" b="1" dirty="0">
                <a:solidFill>
                  <a:srgbClr val="006600"/>
                </a:solidFill>
                <a:latin typeface="Calibri" pitchFamily="34" charset="0"/>
              </a:rPr>
              <a:t>citizen has a very limited role.</a:t>
            </a:r>
          </a:p>
          <a:p>
            <a:pPr algn="ctr" eaLnBrk="0" hangingPunct="0"/>
            <a:r>
              <a:rPr lang="en-US" sz="4400" b="1" dirty="0">
                <a:solidFill>
                  <a:srgbClr val="006600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3124200"/>
            <a:ext cx="6781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/>
              </a:rPr>
              <a:t>The group gets its power from military power, social power, wealth, religion or a combination.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/>
              </a:rPr>
              <a:t>  Political opposition is usually suppressed- sometimes violently.</a:t>
            </a:r>
          </a:p>
          <a:p>
            <a:pPr marL="457200" lvl="2"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006600"/>
                </a:solidFill>
                <a:latin typeface="Calibri"/>
              </a:rPr>
              <a:t>  Examples-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/>
              </a:rPr>
              <a:t>Communist countries such as China.</a:t>
            </a:r>
          </a:p>
          <a:p>
            <a:pPr marL="457200" lvl="2"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/>
              </a:rPr>
              <a:t>  Leaders in the party and armed forces control government.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Content Placeholder 3"/>
          <p:cNvSpPr txBox="1">
            <a:spLocks/>
          </p:cNvSpPr>
          <p:nvPr/>
        </p:nvSpPr>
        <p:spPr bwMode="auto">
          <a:xfrm>
            <a:off x="0" y="0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5400" b="1" dirty="0" smtClean="0">
                <a:latin typeface="Calibri" pitchFamily="34" charset="0"/>
              </a:rPr>
              <a:t>Democracy</a:t>
            </a:r>
            <a:endParaRPr lang="en-US" sz="5400" b="1" dirty="0">
              <a:latin typeface="Calibri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343400" y="1371600"/>
            <a:ext cx="4953000" cy="5486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Parliamentary:</a:t>
            </a:r>
          </a:p>
          <a:p>
            <a:pPr algn="ctr"/>
            <a:r>
              <a:rPr lang="en-US" sz="2400" b="1" dirty="0" smtClean="0"/>
              <a:t>People </a:t>
            </a:r>
            <a:r>
              <a:rPr lang="en-US" sz="2400" b="1" dirty="0" smtClean="0"/>
              <a:t>vote for the Political party they feel best represents their views. 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May have a Prime Minister elected </a:t>
            </a:r>
          </a:p>
          <a:p>
            <a:pPr algn="ctr"/>
            <a:r>
              <a:rPr lang="en-US" sz="2400" b="1" dirty="0" smtClean="0"/>
              <a:t>by the legislature. 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152400" y="1524000"/>
            <a:ext cx="4953000" cy="548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Presidential</a:t>
            </a:r>
            <a:r>
              <a:rPr lang="en-US" sz="2400" b="1" dirty="0" smtClean="0"/>
              <a:t>:</a:t>
            </a:r>
          </a:p>
          <a:p>
            <a:pPr algn="ctr"/>
            <a:r>
              <a:rPr lang="en-US" sz="2400" b="1" dirty="0" smtClean="0"/>
              <a:t>A system of government in which the president is constitutionally independent of the legislature.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The executive branch exists separately from the legislature (to which it is generally not accountable).</a:t>
            </a:r>
            <a:endParaRPr lang="en-US" sz="2400" dirty="0"/>
          </a:p>
        </p:txBody>
      </p:sp>
      <p:sp>
        <p:nvSpPr>
          <p:cNvPr id="7" name="Down Arrow 6"/>
          <p:cNvSpPr/>
          <p:nvPr/>
        </p:nvSpPr>
        <p:spPr>
          <a:xfrm>
            <a:off x="2362200" y="838200"/>
            <a:ext cx="1018032" cy="128320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486400" y="914400"/>
            <a:ext cx="1018032" cy="128320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ontent Placeholder 3"/>
          <p:cNvSpPr txBox="1">
            <a:spLocks/>
          </p:cNvSpPr>
          <p:nvPr/>
        </p:nvSpPr>
        <p:spPr bwMode="auto">
          <a:xfrm>
            <a:off x="0" y="76200"/>
            <a:ext cx="4038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en-US" sz="54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7893" name="Title 1"/>
          <p:cNvSpPr txBox="1">
            <a:spLocks/>
          </p:cNvSpPr>
          <p:nvPr/>
        </p:nvSpPr>
        <p:spPr bwMode="auto">
          <a:xfrm>
            <a:off x="0" y="2286000"/>
            <a:ext cx="3429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0" indent="-342900" algn="ctr" eaLnBrk="0" hangingPunct="0">
              <a:spcBef>
                <a:spcPct val="20000"/>
              </a:spcBef>
            </a:pPr>
            <a:endParaRPr lang="en-US" sz="3600" b="1" dirty="0">
              <a:solidFill>
                <a:srgbClr val="006600"/>
              </a:solidFill>
              <a:latin typeface="+mn-lt"/>
            </a:endParaRPr>
          </a:p>
        </p:txBody>
      </p:sp>
      <p:pic>
        <p:nvPicPr>
          <p:cNvPr id="3074" name="Picture 2" descr="C:\Users\Liz\AppData\Local\Microsoft\Windows\Temporary Internet Files\Content.IE5\HPJE24RQ\MC90039146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-304800"/>
            <a:ext cx="1822399" cy="167609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267200" y="2551837"/>
            <a:ext cx="259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6600"/>
                </a:solidFill>
              </a:rPr>
              <a:t>.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143000"/>
            <a:ext cx="2819400" cy="571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 eaLnBrk="0" hangingPunct="0">
              <a:spcBef>
                <a:spcPct val="2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Calibri" pitchFamily="34" charset="0"/>
              </a:rPr>
              <a:t>Monarchy:</a:t>
            </a:r>
          </a:p>
          <a:p>
            <a:pPr marL="342900" lvl="0" indent="-342900" algn="ctr" eaLnBrk="0" hangingPunct="0">
              <a:spcBef>
                <a:spcPct val="20000"/>
              </a:spcBef>
            </a:pPr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</a:rPr>
              <a:t>Saudi Arabia</a:t>
            </a:r>
          </a:p>
          <a:p>
            <a:pPr algn="ctr" eaLnBrk="0" hangingPunct="0"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King is the political leader by right of birth called hereditary monarchy.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67400" y="1143000"/>
            <a:ext cx="3276600" cy="5715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 eaLnBrk="0" hangingPunct="0">
              <a:spcBef>
                <a:spcPct val="20000"/>
              </a:spcBef>
            </a:pPr>
            <a:r>
              <a:rPr lang="en-US" sz="3600" b="1" dirty="0" smtClean="0">
                <a:solidFill>
                  <a:srgbClr val="FF0000"/>
                </a:solidFill>
              </a:rPr>
              <a:t>Theocracy:</a:t>
            </a:r>
          </a:p>
          <a:p>
            <a:pPr marL="342900" lvl="0" indent="-342900" algn="ctr" eaLnBrk="0" hangingPunct="0">
              <a:spcBef>
                <a:spcPct val="20000"/>
              </a:spcBef>
            </a:pPr>
            <a:r>
              <a:rPr lang="en-US" sz="2400" b="1" dirty="0" smtClean="0">
                <a:solidFill>
                  <a:schemeClr val="bg1"/>
                </a:solidFill>
              </a:rPr>
              <a:t>Iran</a:t>
            </a:r>
          </a:p>
          <a:p>
            <a:pPr marL="342900" lvl="0" indent="-342900" algn="ctr" eaLnBrk="0" hangingPunct="0">
              <a:spcBef>
                <a:spcPct val="20000"/>
              </a:spcBef>
            </a:pPr>
            <a:r>
              <a:rPr lang="en-US" sz="2400" b="1" dirty="0" smtClean="0">
                <a:solidFill>
                  <a:srgbClr val="006600"/>
                </a:solidFill>
              </a:rPr>
              <a:t>Government in which a Deity (God) is recognized as the ruler. Usually has “representative” who speaks for God and acts as King.</a:t>
            </a:r>
            <a:endParaRPr lang="en-US" sz="2400" b="1" dirty="0">
              <a:solidFill>
                <a:srgbClr val="0066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43200" y="1143000"/>
            <a:ext cx="3276600" cy="5715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 eaLnBrk="0" hangingPunct="0">
              <a:spcBef>
                <a:spcPct val="2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Calibri" pitchFamily="34" charset="0"/>
              </a:rPr>
              <a:t>Parliamentary Democracy</a:t>
            </a:r>
            <a:r>
              <a:rPr lang="en-US" sz="3600" b="1" dirty="0" smtClean="0">
                <a:solidFill>
                  <a:srgbClr val="FF0000"/>
                </a:solidFill>
                <a:latin typeface="Calibri" pitchFamily="34" charset="0"/>
              </a:rPr>
              <a:t>:</a:t>
            </a:r>
          </a:p>
          <a:p>
            <a:pPr marL="342900" lvl="0" indent="-342900" algn="ctr" eaLnBrk="0" hangingPunct="0">
              <a:spcBef>
                <a:spcPct val="20000"/>
              </a:spcBef>
            </a:pPr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</a:rPr>
              <a:t>Israel</a:t>
            </a:r>
          </a:p>
          <a:p>
            <a:pPr marL="342900" lvl="0" indent="-342900" algn="ctr" eaLnBrk="0" hangingPunct="0">
              <a:spcBef>
                <a:spcPct val="20000"/>
              </a:spcBef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</a:rPr>
              <a:t>People elect a political party which is represented in the Knesset (legislative branch) and the Prime minister is the leader </a:t>
            </a:r>
          </a:p>
        </p:txBody>
      </p:sp>
      <p:pic>
        <p:nvPicPr>
          <p:cNvPr id="3076" name="Picture 4" descr="C:\Users\Liz\AppData\Local\Microsoft\Windows\Temporary Internet Files\Content.IE5\HPJE24RQ\MC90005664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0"/>
            <a:ext cx="1768450" cy="1783994"/>
          </a:xfrm>
          <a:prstGeom prst="rect">
            <a:avLst/>
          </a:prstGeom>
          <a:noFill/>
        </p:spPr>
      </p:pic>
      <p:pic>
        <p:nvPicPr>
          <p:cNvPr id="3077" name="Picture 5" descr="C:\Users\Liz\AppData\Local\Microsoft\Windows\Temporary Internet Files\Content.IE5\R5XIV8CK\MC90043663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152400"/>
            <a:ext cx="819150" cy="1825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1965</TotalTime>
  <Words>415</Words>
  <Application>Microsoft Office PowerPoint</Application>
  <PresentationFormat>On-screen Show (4:3)</PresentationFormat>
  <Paragraphs>81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29_Office Theme</vt:lpstr>
      <vt:lpstr>16_Office Theme</vt:lpstr>
      <vt:lpstr>30_Office Theme</vt:lpstr>
      <vt:lpstr>34_Office Theme</vt:lpstr>
      <vt:lpstr>36_Office Theme</vt:lpstr>
      <vt:lpstr>Slide 1</vt:lpstr>
      <vt:lpstr>Slide 2</vt:lpstr>
      <vt:lpstr>Slide 3</vt:lpstr>
      <vt:lpstr>How Governments Determine Citizen Participation</vt:lpstr>
      <vt:lpstr>Slide 5</vt:lpstr>
      <vt:lpstr>Autocracy</vt:lpstr>
      <vt:lpstr>Slide 7</vt:lpstr>
      <vt:lpstr>Slide 8</vt:lpstr>
      <vt:lpstr>Slide 9</vt:lpstr>
    </vt:vector>
  </TitlesOfParts>
  <Company>Georgia Department of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GaDOE</dc:creator>
  <cp:lastModifiedBy>knappe</cp:lastModifiedBy>
  <cp:revision>122</cp:revision>
  <dcterms:created xsi:type="dcterms:W3CDTF">2008-10-31T03:56:11Z</dcterms:created>
  <dcterms:modified xsi:type="dcterms:W3CDTF">2011-12-06T16:26:51Z</dcterms:modified>
</cp:coreProperties>
</file>