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2" r:id="rId4"/>
    <p:sldId id="273" r:id="rId5"/>
    <p:sldId id="278" r:id="rId6"/>
    <p:sldId id="275" r:id="rId7"/>
    <p:sldId id="277" r:id="rId8"/>
    <p:sldId id="263" r:id="rId9"/>
    <p:sldId id="274" r:id="rId10"/>
    <p:sldId id="279" r:id="rId11"/>
    <p:sldId id="264" r:id="rId12"/>
    <p:sldId id="270"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2"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0863AB-17C8-431C-A368-CEC474E3BF58}" type="datetimeFigureOut">
              <a:rPr lang="en-US"/>
              <a:pPr>
                <a:defRPr/>
              </a:pPr>
              <a:t>10/19/2012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5A5CC5-C8A6-4DF0-852D-B13D8DE9DB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3475AD-1BF9-4041-BDD0-730B1270B944}" type="datetimeFigureOut">
              <a:rPr lang="en-US"/>
              <a:pPr>
                <a:defRPr/>
              </a:pPr>
              <a:t>10/19/2012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F326E1-3797-4114-9D63-E6D6F5E5F4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E6E3F2-7CDD-46D6-A426-D5BC67BC42EE}" type="datetimeFigureOut">
              <a:rPr lang="en-US"/>
              <a:pPr>
                <a:defRPr/>
              </a:pPr>
              <a:t>10/19/2012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CB34B9-351E-4CCC-8401-7299BF0E2D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0135E3-007C-4C36-8323-3DCE11492A79}" type="datetimeFigureOut">
              <a:rPr lang="en-US"/>
              <a:pPr>
                <a:defRPr/>
              </a:pPr>
              <a:t>10/19/2012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A5ECD0-FFF9-4D0A-AFAD-6AD63D8AC7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82925C-6CC8-4CB0-B527-C667057AC56B}" type="datetimeFigureOut">
              <a:rPr lang="en-US"/>
              <a:pPr>
                <a:defRPr/>
              </a:pPr>
              <a:t>10/19/2012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77B8C2-4012-4C8F-8105-A9EC6DE2DB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9C24A9-646E-4FC7-915B-F831AB0BB3CE}" type="datetimeFigureOut">
              <a:rPr lang="en-US"/>
              <a:pPr>
                <a:defRPr/>
              </a:pPr>
              <a:t>10/19/2012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221212-7154-4BC7-82FE-272172585E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9AA1E5-C5A0-4C48-8C08-A5931D977B06}" type="datetimeFigureOut">
              <a:rPr lang="en-US"/>
              <a:pPr>
                <a:defRPr/>
              </a:pPr>
              <a:t>10/19/2012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44295D-BA39-4577-B1D1-274A6906F4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621ACA-401A-42FE-BD49-C3B4F87600E8}" type="datetimeFigureOut">
              <a:rPr lang="en-US"/>
              <a:pPr>
                <a:defRPr/>
              </a:pPr>
              <a:t>10/19/2012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A44EA3-8B2F-4E47-9F85-3AE54955EC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34FCFB-7D40-4CDE-BF6E-98F13BA762D5}" type="datetimeFigureOut">
              <a:rPr lang="en-US"/>
              <a:pPr>
                <a:defRPr/>
              </a:pPr>
              <a:t>10/19/2012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704C05-3244-4697-8F9B-F9B6A96DDA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C18D4-46EE-421E-B04F-2B8CCC841113}" type="datetimeFigureOut">
              <a:rPr lang="en-US"/>
              <a:pPr>
                <a:defRPr/>
              </a:pPr>
              <a:t>10/19/2012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B232ED-47C8-472E-8259-F564DCAC934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BEFEC3-24BD-4AF2-AEB1-F3A0C01D9CEF}" type="datetimeFigureOut">
              <a:rPr lang="en-US"/>
              <a:pPr>
                <a:defRPr/>
              </a:pPr>
              <a:t>10/19/2012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49611C-C068-4C8C-B276-C0DFB7866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1B44EBD-CF87-4976-87F2-DB353AC0CE6A}" type="datetimeFigureOut">
              <a:rPr lang="en-US"/>
              <a:pPr>
                <a:defRPr/>
              </a:pPr>
              <a:t>10/19/2012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A328541-83F6-4AB4-80E7-F3E3860E0F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audio" Target="file:///C:\Program%20Files\Microsoft%20Office%20XP\Media\CntCD1\Sounds\CHNUKA01.mid"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C:\Program%20Files\Microsoft%20Office%20XP\Media\CntCD1\Sounds\DEDICA01.mid" TargetMode="Externa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28600"/>
            <a:ext cx="7696200" cy="6400800"/>
          </a:xfrm>
        </p:spPr>
        <p:txBody>
          <a:bodyPr rtlCol="0">
            <a:normAutofit fontScale="70000" lnSpcReduction="20000"/>
          </a:bodyPr>
          <a:lstStyle/>
          <a:p>
            <a:r>
              <a:rPr lang="en-US" sz="5100" b="1" dirty="0" smtClean="0">
                <a:solidFill>
                  <a:srgbClr val="FFC000"/>
                </a:solidFill>
              </a:rPr>
              <a:t>Historical Understandings </a:t>
            </a:r>
            <a:r>
              <a:rPr lang="en-US" sz="5100" b="1" dirty="0" smtClean="0">
                <a:solidFill>
                  <a:srgbClr val="FFC000"/>
                </a:solidFill>
                <a:sym typeface="Wingdings" pitchFamily="2" charset="2"/>
              </a:rPr>
              <a:t></a:t>
            </a:r>
            <a:r>
              <a:rPr lang="en-US" sz="5100" b="1" dirty="0" smtClean="0">
                <a:solidFill>
                  <a:srgbClr val="FFC000"/>
                </a:solidFill>
              </a:rPr>
              <a:t>SS7H2</a:t>
            </a:r>
          </a:p>
          <a:p>
            <a:endParaRPr lang="en-US" sz="5100" b="1" dirty="0" smtClean="0"/>
          </a:p>
          <a:p>
            <a:pPr marL="742950" indent="-742950">
              <a:buAutoNum type="alphaLcPeriod"/>
            </a:pPr>
            <a:r>
              <a:rPr lang="en-US" sz="4400" dirty="0" smtClean="0"/>
              <a:t>Explain how </a:t>
            </a:r>
            <a:r>
              <a:rPr lang="en-US" sz="4400" b="1" dirty="0" smtClean="0">
                <a:solidFill>
                  <a:srgbClr val="FF0000"/>
                </a:solidFill>
              </a:rPr>
              <a:t>European partitioning </a:t>
            </a:r>
            <a:r>
              <a:rPr lang="en-US" sz="4400" dirty="0" smtClean="0"/>
              <a:t>in the </a:t>
            </a:r>
            <a:r>
              <a:rPr lang="en-US" sz="4400" b="1" dirty="0" smtClean="0">
                <a:solidFill>
                  <a:srgbClr val="FF0000"/>
                </a:solidFill>
              </a:rPr>
              <a:t>Middle East </a:t>
            </a:r>
            <a:r>
              <a:rPr lang="en-US" sz="4400" dirty="0" smtClean="0"/>
              <a:t>after the breakup of the </a:t>
            </a:r>
            <a:r>
              <a:rPr lang="en-US" sz="4400" b="1" dirty="0" smtClean="0">
                <a:solidFill>
                  <a:srgbClr val="FF0000"/>
                </a:solidFill>
              </a:rPr>
              <a:t>Ottoman Empire </a:t>
            </a:r>
            <a:r>
              <a:rPr lang="en-US" sz="4400" dirty="0" smtClean="0"/>
              <a:t>led to regional conflict.</a:t>
            </a:r>
            <a:endParaRPr lang="en-US" sz="800" dirty="0" smtClean="0"/>
          </a:p>
          <a:p>
            <a:pPr marL="742950" indent="-742950"/>
            <a:r>
              <a:rPr lang="en-US" sz="4400" dirty="0" smtClean="0"/>
              <a:t> </a:t>
            </a:r>
          </a:p>
          <a:p>
            <a:r>
              <a:rPr lang="en-US" sz="4400" dirty="0" smtClean="0"/>
              <a:t>b. Explain the historical reasons for the establishment of the modern </a:t>
            </a:r>
            <a:r>
              <a:rPr lang="en-US" sz="4400" b="1" dirty="0" smtClean="0">
                <a:solidFill>
                  <a:schemeClr val="accent6">
                    <a:lumMod val="40000"/>
                    <a:lumOff val="60000"/>
                  </a:schemeClr>
                </a:solidFill>
              </a:rPr>
              <a:t>State of Israel</a:t>
            </a:r>
            <a:r>
              <a:rPr lang="en-US" sz="4400" dirty="0" smtClean="0">
                <a:solidFill>
                  <a:schemeClr val="accent6">
                    <a:lumMod val="40000"/>
                    <a:lumOff val="60000"/>
                  </a:schemeClr>
                </a:solidFill>
              </a:rPr>
              <a:t> </a:t>
            </a:r>
            <a:r>
              <a:rPr lang="en-US" sz="4400" dirty="0" smtClean="0"/>
              <a:t>in </a:t>
            </a:r>
            <a:r>
              <a:rPr lang="en-US" sz="4400" b="1" dirty="0" smtClean="0">
                <a:solidFill>
                  <a:schemeClr val="accent6">
                    <a:lumMod val="40000"/>
                    <a:lumOff val="60000"/>
                  </a:schemeClr>
                </a:solidFill>
              </a:rPr>
              <a:t>1948</a:t>
            </a:r>
            <a:r>
              <a:rPr lang="en-US" sz="4400" dirty="0" smtClean="0"/>
              <a:t>; include the Jewish religious connection to the land, the </a:t>
            </a:r>
            <a:r>
              <a:rPr lang="en-US" sz="4400" b="1" dirty="0" smtClean="0">
                <a:solidFill>
                  <a:schemeClr val="accent6">
                    <a:lumMod val="40000"/>
                    <a:lumOff val="60000"/>
                  </a:schemeClr>
                </a:solidFill>
              </a:rPr>
              <a:t>Holocaust</a:t>
            </a:r>
            <a:r>
              <a:rPr lang="en-US" sz="4400" b="1" dirty="0" smtClean="0"/>
              <a:t>, </a:t>
            </a:r>
            <a:r>
              <a:rPr lang="en-US" sz="4400" b="1" dirty="0" smtClean="0">
                <a:solidFill>
                  <a:schemeClr val="accent6">
                    <a:lumMod val="40000"/>
                    <a:lumOff val="60000"/>
                  </a:schemeClr>
                </a:solidFill>
              </a:rPr>
              <a:t>anti-Semitism</a:t>
            </a:r>
            <a:r>
              <a:rPr lang="en-US" sz="4400" dirty="0" smtClean="0"/>
              <a:t>, and </a:t>
            </a:r>
            <a:r>
              <a:rPr lang="en-US" sz="4400" b="1" dirty="0" smtClean="0">
                <a:solidFill>
                  <a:schemeClr val="accent6">
                    <a:lumMod val="40000"/>
                    <a:lumOff val="60000"/>
                  </a:schemeClr>
                </a:solidFill>
              </a:rPr>
              <a:t>Zionism</a:t>
            </a:r>
            <a:r>
              <a:rPr lang="en-US" sz="4400" dirty="0" smtClean="0"/>
              <a:t> in Europe. </a:t>
            </a:r>
          </a:p>
          <a:p>
            <a:endParaRPr lang="en-US" sz="4400" dirty="0" smtClean="0"/>
          </a:p>
          <a:p>
            <a:r>
              <a:rPr lang="en-US" sz="4400" dirty="0" smtClean="0"/>
              <a:t>c. Describe how </a:t>
            </a:r>
            <a:r>
              <a:rPr lang="en-US" sz="4400" b="1" dirty="0" smtClean="0">
                <a:solidFill>
                  <a:srgbClr val="92D050"/>
                </a:solidFill>
              </a:rPr>
              <a:t>land</a:t>
            </a:r>
            <a:r>
              <a:rPr lang="en-US" sz="4400" dirty="0" smtClean="0">
                <a:solidFill>
                  <a:srgbClr val="92D050"/>
                </a:solidFill>
              </a:rPr>
              <a:t> </a:t>
            </a:r>
            <a:r>
              <a:rPr lang="en-US" sz="4400" dirty="0" smtClean="0"/>
              <a:t>and </a:t>
            </a:r>
            <a:r>
              <a:rPr lang="en-US" sz="4400" b="1" dirty="0" smtClean="0">
                <a:solidFill>
                  <a:srgbClr val="92D050"/>
                </a:solidFill>
              </a:rPr>
              <a:t>religion</a:t>
            </a:r>
            <a:r>
              <a:rPr lang="en-US" sz="4400" dirty="0" smtClean="0"/>
              <a:t> are reasons for </a:t>
            </a:r>
            <a:r>
              <a:rPr lang="en-US" sz="4400" b="1" dirty="0" smtClean="0">
                <a:solidFill>
                  <a:srgbClr val="92D050"/>
                </a:solidFill>
              </a:rPr>
              <a:t>continuing conflicts </a:t>
            </a:r>
            <a:r>
              <a:rPr lang="en-US" sz="4400" dirty="0" smtClean="0"/>
              <a:t>in the Middle East. </a:t>
            </a:r>
          </a:p>
          <a:p>
            <a:pPr fontAlgn="auto">
              <a:spcAft>
                <a:spcPts val="0"/>
              </a:spcAft>
              <a:buFont typeface="Arial" pitchFamily="34" charset="0"/>
              <a:buNone/>
              <a:defRPr/>
            </a:pPr>
            <a:endParaRPr lang="en-US" sz="4300" b="1"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5105400" cy="1143000"/>
          </a:xfrm>
        </p:spPr>
        <p:txBody>
          <a:bodyPr/>
          <a:lstStyle/>
          <a:p>
            <a:r>
              <a:rPr lang="en-US" dirty="0" smtClean="0"/>
              <a:t>Palestine or Israel?</a:t>
            </a:r>
            <a:endParaRPr lang="en-US" dirty="0"/>
          </a:p>
        </p:txBody>
      </p:sp>
      <p:sp>
        <p:nvSpPr>
          <p:cNvPr id="3" name="Content Placeholder 2"/>
          <p:cNvSpPr>
            <a:spLocks noGrp="1"/>
          </p:cNvSpPr>
          <p:nvPr>
            <p:ph idx="1"/>
          </p:nvPr>
        </p:nvSpPr>
        <p:spPr>
          <a:xfrm>
            <a:off x="0" y="2819400"/>
            <a:ext cx="9144000" cy="4906963"/>
          </a:xfrm>
        </p:spPr>
        <p:txBody>
          <a:bodyPr/>
          <a:lstStyle/>
          <a:p>
            <a:r>
              <a:rPr lang="en-US" sz="2400" dirty="0" smtClean="0"/>
              <a:t>There were already people, called Palestinians, living in Israel. </a:t>
            </a:r>
          </a:p>
          <a:p>
            <a:r>
              <a:rPr lang="en-US" sz="2400" b="1" dirty="0" smtClean="0"/>
              <a:t>Most Palestinians were Arabs and Sunni Muslims</a:t>
            </a:r>
            <a:r>
              <a:rPr lang="en-US" sz="2400" dirty="0" smtClean="0"/>
              <a:t>, but some were Jews and Christians.</a:t>
            </a:r>
          </a:p>
          <a:p>
            <a:r>
              <a:rPr lang="en-US" sz="2400" dirty="0" smtClean="0"/>
              <a:t>Most Palestinians did not want to give up their homes and most Arab countries supported the Palestinians.</a:t>
            </a:r>
          </a:p>
          <a:p>
            <a:r>
              <a:rPr lang="en-US" sz="2400" dirty="0" smtClean="0"/>
              <a:t>Israel was established, but many wars between Arabs and the Israel still exist, including acts of terrorism.</a:t>
            </a:r>
          </a:p>
          <a:p>
            <a:r>
              <a:rPr lang="en-US" sz="2400" b="1" dirty="0" smtClean="0"/>
              <a:t>Deaths have occurred on both sides and both sides feel that they deserve to have the land.</a:t>
            </a:r>
          </a:p>
          <a:p>
            <a:endParaRPr lang="en-US" sz="2400" dirty="0"/>
          </a:p>
        </p:txBody>
      </p:sp>
      <p:pic>
        <p:nvPicPr>
          <p:cNvPr id="1026" name="Picture 2" descr="http://kswpgoodfriends.files.wordpress.com/2009/07/house-divided.jpg"/>
          <p:cNvPicPr>
            <a:picLocks noChangeAspect="1" noChangeArrowheads="1"/>
          </p:cNvPicPr>
          <p:nvPr/>
        </p:nvPicPr>
        <p:blipFill>
          <a:blip r:embed="rId2" cstate="print"/>
          <a:srcRect/>
          <a:stretch>
            <a:fillRect/>
          </a:stretch>
        </p:blipFill>
        <p:spPr bwMode="auto">
          <a:xfrm>
            <a:off x="3200400" y="1066800"/>
            <a:ext cx="2933700" cy="1524000"/>
          </a:xfrm>
          <a:prstGeom prst="rect">
            <a:avLst/>
          </a:prstGeom>
          <a:noFill/>
        </p:spPr>
      </p:pic>
      <p:pic>
        <p:nvPicPr>
          <p:cNvPr id="4" name="Picture 2" descr="C:\Program Files\Microsoft Office XP\Media\CntCD1\Animated\j0336709.gif"/>
          <p:cNvPicPr>
            <a:picLocks noChangeAspect="1" noChangeArrowheads="1" noCrop="1"/>
          </p:cNvPicPr>
          <p:nvPr/>
        </p:nvPicPr>
        <p:blipFill>
          <a:blip r:embed="rId3" cstate="print"/>
          <a:srcRect/>
          <a:stretch>
            <a:fillRect/>
          </a:stretch>
        </p:blipFill>
        <p:spPr bwMode="auto">
          <a:xfrm>
            <a:off x="533400" y="1676400"/>
            <a:ext cx="600075" cy="533400"/>
          </a:xfrm>
          <a:prstGeom prst="rect">
            <a:avLst/>
          </a:prstGeom>
          <a:noFill/>
        </p:spPr>
      </p:pic>
      <p:pic>
        <p:nvPicPr>
          <p:cNvPr id="1028" name="Picture 4" descr="http://upload.wikimedia.org/wikipedia/commons/thumb/d/d4/Flag_of_Israel.svg/660px-Flag_of_Israel.svg.png"/>
          <p:cNvPicPr>
            <a:picLocks noChangeAspect="1" noChangeArrowheads="1"/>
          </p:cNvPicPr>
          <p:nvPr/>
        </p:nvPicPr>
        <p:blipFill>
          <a:blip r:embed="rId4" cstate="print"/>
          <a:srcRect/>
          <a:stretch>
            <a:fillRect/>
          </a:stretch>
        </p:blipFill>
        <p:spPr bwMode="auto">
          <a:xfrm>
            <a:off x="7391400" y="152400"/>
            <a:ext cx="1257300" cy="914400"/>
          </a:xfrm>
          <a:prstGeom prst="rect">
            <a:avLst/>
          </a:prstGeom>
          <a:noFill/>
        </p:spPr>
      </p:pic>
      <p:pic>
        <p:nvPicPr>
          <p:cNvPr id="1032" name="Picture 8" descr="http://flagartist.com/flags_of_the_world/P/palestine_flag-555px.png"/>
          <p:cNvPicPr>
            <a:picLocks noChangeAspect="1" noChangeArrowheads="1"/>
          </p:cNvPicPr>
          <p:nvPr/>
        </p:nvPicPr>
        <p:blipFill>
          <a:blip r:embed="rId5" cstate="print"/>
          <a:srcRect/>
          <a:stretch>
            <a:fillRect/>
          </a:stretch>
        </p:blipFill>
        <p:spPr bwMode="auto">
          <a:xfrm>
            <a:off x="838200" y="-381000"/>
            <a:ext cx="1493541" cy="1932185"/>
          </a:xfrm>
          <a:prstGeom prst="rect">
            <a:avLst/>
          </a:prstGeom>
          <a:noFill/>
        </p:spPr>
      </p:pic>
      <p:pic>
        <p:nvPicPr>
          <p:cNvPr id="1035" name="Picture 11" descr="http://3.bp.blogspot.com/-x4J77Xtkr6w/TcKicYsrGNI/AAAAAAAAEbE/ixFPfzusQW0/s1600/smackdown_tug_of_war-e1280514048904.jpg"/>
          <p:cNvPicPr>
            <a:picLocks noChangeAspect="1" noChangeArrowheads="1"/>
          </p:cNvPicPr>
          <p:nvPr/>
        </p:nvPicPr>
        <p:blipFill>
          <a:blip r:embed="rId6" cstate="print"/>
          <a:srcRect/>
          <a:stretch>
            <a:fillRect/>
          </a:stretch>
        </p:blipFill>
        <p:spPr bwMode="auto">
          <a:xfrm>
            <a:off x="1524000" y="1219200"/>
            <a:ext cx="1452642" cy="1447800"/>
          </a:xfrm>
          <a:prstGeom prst="rect">
            <a:avLst/>
          </a:prstGeom>
          <a:noFill/>
        </p:spPr>
      </p:pic>
      <p:pic>
        <p:nvPicPr>
          <p:cNvPr id="11" name="Picture 11" descr="http://3.bp.blogspot.com/-x4J77Xtkr6w/TcKicYsrGNI/AAAAAAAAEbE/ixFPfzusQW0/s1600/smackdown_tug_of_war-e1280514048904.jpg"/>
          <p:cNvPicPr>
            <a:picLocks noChangeAspect="1" noChangeArrowheads="1"/>
          </p:cNvPicPr>
          <p:nvPr/>
        </p:nvPicPr>
        <p:blipFill>
          <a:blip r:embed="rId6" cstate="print"/>
          <a:srcRect/>
          <a:stretch>
            <a:fillRect/>
          </a:stretch>
        </p:blipFill>
        <p:spPr bwMode="auto">
          <a:xfrm>
            <a:off x="6324600" y="1219200"/>
            <a:ext cx="1452642" cy="1447800"/>
          </a:xfrm>
          <a:prstGeom prst="rect">
            <a:avLst/>
          </a:prstGeom>
          <a:noFill/>
        </p:spPr>
      </p:pic>
      <p:pic>
        <p:nvPicPr>
          <p:cNvPr id="12" name="Picture 2" descr="C:\Program Files\Microsoft Office XP\Media\CntCD1\Animated\j0336709.gif"/>
          <p:cNvPicPr>
            <a:picLocks noChangeAspect="1" noChangeArrowheads="1" noCrop="1"/>
          </p:cNvPicPr>
          <p:nvPr/>
        </p:nvPicPr>
        <p:blipFill>
          <a:blip r:embed="rId3" cstate="print"/>
          <a:srcRect/>
          <a:stretch>
            <a:fillRect/>
          </a:stretch>
        </p:blipFill>
        <p:spPr bwMode="auto">
          <a:xfrm>
            <a:off x="8077200" y="1600200"/>
            <a:ext cx="600075" cy="533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8194" name="Picture 2" descr="http://www.nfuu.org/A3%20IsraelMap48.jpg"/>
          <p:cNvPicPr>
            <a:picLocks noChangeAspect="1" noChangeArrowheads="1"/>
          </p:cNvPicPr>
          <p:nvPr/>
        </p:nvPicPr>
        <p:blipFill>
          <a:blip r:embed="rId2" cstate="print"/>
          <a:srcRect/>
          <a:stretch>
            <a:fillRect/>
          </a:stretch>
        </p:blipFill>
        <p:spPr bwMode="auto">
          <a:xfrm>
            <a:off x="2362200" y="0"/>
            <a:ext cx="3009900" cy="4419600"/>
          </a:xfrm>
          <a:prstGeom prst="rect">
            <a:avLst/>
          </a:prstGeom>
          <a:noFill/>
        </p:spPr>
      </p:pic>
      <p:pic>
        <p:nvPicPr>
          <p:cNvPr id="8196" name="Picture 4" descr="http://4.bp.blogspot.com/-diF4AP45DK4/TdmGIMLg8YI/AAAAAAAAAQ0/96kK3dCXzvs/s1600/separation_barrier_israel_west_bank.gif"/>
          <p:cNvPicPr>
            <a:picLocks noChangeAspect="1" noChangeArrowheads="1"/>
          </p:cNvPicPr>
          <p:nvPr/>
        </p:nvPicPr>
        <p:blipFill>
          <a:blip r:embed="rId3" cstate="print"/>
          <a:srcRect/>
          <a:stretch>
            <a:fillRect/>
          </a:stretch>
        </p:blipFill>
        <p:spPr bwMode="auto">
          <a:xfrm>
            <a:off x="5105401" y="0"/>
            <a:ext cx="4038600" cy="5133975"/>
          </a:xfrm>
          <a:prstGeom prst="rect">
            <a:avLst/>
          </a:prstGeom>
          <a:noFill/>
        </p:spPr>
      </p:pic>
      <p:pic>
        <p:nvPicPr>
          <p:cNvPr id="8" name="Picture 2" descr="http://desertpeace.files.wordpress.com/2010/04/un_partition_plan_palestine.png"/>
          <p:cNvPicPr>
            <a:picLocks noChangeAspect="1" noChangeArrowheads="1"/>
          </p:cNvPicPr>
          <p:nvPr/>
        </p:nvPicPr>
        <p:blipFill>
          <a:blip r:embed="rId4" cstate="print"/>
          <a:srcRect/>
          <a:stretch>
            <a:fillRect/>
          </a:stretch>
        </p:blipFill>
        <p:spPr bwMode="auto">
          <a:xfrm>
            <a:off x="0" y="-152400"/>
            <a:ext cx="2667000" cy="4714875"/>
          </a:xfrm>
          <a:prstGeom prst="rect">
            <a:avLst/>
          </a:prstGeom>
          <a:noFill/>
        </p:spPr>
      </p:pic>
      <p:sp>
        <p:nvSpPr>
          <p:cNvPr id="10" name="TextBox 9"/>
          <p:cNvSpPr txBox="1"/>
          <p:nvPr/>
        </p:nvSpPr>
        <p:spPr>
          <a:xfrm>
            <a:off x="228600" y="4800600"/>
            <a:ext cx="8915400" cy="1938992"/>
          </a:xfrm>
          <a:prstGeom prst="rect">
            <a:avLst/>
          </a:prstGeom>
          <a:solidFill>
            <a:schemeClr val="tx2">
              <a:lumMod val="75000"/>
            </a:schemeClr>
          </a:solidFill>
        </p:spPr>
        <p:txBody>
          <a:bodyPr wrap="square" rtlCol="0">
            <a:spAutoFit/>
          </a:bodyPr>
          <a:lstStyle/>
          <a:p>
            <a:r>
              <a:rPr lang="en-US" sz="2000" b="1" dirty="0" smtClean="0">
                <a:solidFill>
                  <a:schemeClr val="bg1"/>
                </a:solidFill>
              </a:rPr>
              <a:t>Since the creation of the </a:t>
            </a:r>
            <a:r>
              <a:rPr lang="en-US" sz="2000" b="1" dirty="0" smtClean="0">
                <a:solidFill>
                  <a:schemeClr val="tx2">
                    <a:lumMod val="40000"/>
                    <a:lumOff val="60000"/>
                  </a:schemeClr>
                </a:solidFill>
              </a:rPr>
              <a:t>State of Israel</a:t>
            </a:r>
            <a:r>
              <a:rPr lang="en-US" sz="2000" b="1" dirty="0" smtClean="0">
                <a:solidFill>
                  <a:schemeClr val="bg1"/>
                </a:solidFill>
              </a:rPr>
              <a:t>, Palestine has lost 78% of the land promised to them by the </a:t>
            </a:r>
            <a:r>
              <a:rPr lang="en-US" sz="2000" b="1" dirty="0" smtClean="0">
                <a:solidFill>
                  <a:schemeClr val="tx2">
                    <a:lumMod val="40000"/>
                    <a:lumOff val="60000"/>
                  </a:schemeClr>
                </a:solidFill>
              </a:rPr>
              <a:t>UN security consul</a:t>
            </a:r>
            <a:r>
              <a:rPr lang="en-US" sz="2000" b="1" dirty="0" smtClean="0">
                <a:solidFill>
                  <a:schemeClr val="bg1"/>
                </a:solidFill>
              </a:rPr>
              <a:t>. Since its creation the Israeli army and Palestine have been fighting. Some Palestinians have used Terrorist organizations, like Hamas, to help fight Israel. Hostility on both sides is not likely to be resolved anytime in the near future </a:t>
            </a:r>
            <a:r>
              <a:rPr lang="en-US" sz="2000" b="1" dirty="0" smtClean="0">
                <a:solidFill>
                  <a:schemeClr val="tx2">
                    <a:lumMod val="40000"/>
                    <a:lumOff val="60000"/>
                  </a:schemeClr>
                </a:solidFill>
              </a:rPr>
              <a:t>and all peace negotiations have failed.</a:t>
            </a:r>
            <a:endParaRPr lang="en-US" sz="2000" b="1" dirty="0">
              <a:solidFill>
                <a:schemeClr val="tx2">
                  <a:lumMod val="40000"/>
                  <a:lumOff val="60000"/>
                </a:schemeClr>
              </a:solidFill>
            </a:endParaRPr>
          </a:p>
        </p:txBody>
      </p:sp>
      <p:pic>
        <p:nvPicPr>
          <p:cNvPr id="3074" name="Picture 2" descr="http://www.opinion-maker.org/wp-content/uploads/2011/06/israel-palestine_map.jpg"/>
          <p:cNvPicPr>
            <a:picLocks noChangeAspect="1" noChangeArrowheads="1"/>
          </p:cNvPicPr>
          <p:nvPr/>
        </p:nvPicPr>
        <p:blipFill>
          <a:blip r:embed="rId5" cstate="print"/>
          <a:srcRect/>
          <a:stretch>
            <a:fillRect/>
          </a:stretch>
        </p:blipFill>
        <p:spPr bwMode="auto">
          <a:xfrm>
            <a:off x="0" y="-228600"/>
            <a:ext cx="9144000" cy="5029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Oval 1"/>
          <p:cNvSpPr/>
          <p:nvPr/>
        </p:nvSpPr>
        <p:spPr>
          <a:xfrm>
            <a:off x="0" y="0"/>
            <a:ext cx="2819400" cy="2667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Diaspora</a:t>
            </a:r>
            <a:endParaRPr lang="en-US" sz="2800" b="1" dirty="0"/>
          </a:p>
        </p:txBody>
      </p:sp>
      <p:sp>
        <p:nvSpPr>
          <p:cNvPr id="3" name="Rectangle 2"/>
          <p:cNvSpPr/>
          <p:nvPr/>
        </p:nvSpPr>
        <p:spPr>
          <a:xfrm>
            <a:off x="0" y="4800600"/>
            <a:ext cx="2743200" cy="2057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Jews leave Israel and move to other places in Northern Africa, Europe and The Middle East</a:t>
            </a:r>
            <a:endParaRPr lang="en-US" sz="2400" dirty="0">
              <a:solidFill>
                <a:schemeClr val="tx1"/>
              </a:solidFill>
            </a:endParaRPr>
          </a:p>
        </p:txBody>
      </p:sp>
      <p:sp>
        <p:nvSpPr>
          <p:cNvPr id="5" name="Rectangle 4"/>
          <p:cNvSpPr/>
          <p:nvPr/>
        </p:nvSpPr>
        <p:spPr>
          <a:xfrm>
            <a:off x="3581400" y="1295400"/>
            <a:ext cx="3048000" cy="2057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Holocaust </a:t>
            </a:r>
            <a:r>
              <a:rPr lang="en-US" sz="2400" dirty="0" smtClean="0">
                <a:solidFill>
                  <a:schemeClr val="bg1"/>
                </a:solidFill>
              </a:rPr>
              <a:t>kills </a:t>
            </a:r>
          </a:p>
          <a:p>
            <a:pPr algn="ctr"/>
            <a:r>
              <a:rPr lang="en-US" sz="2400" dirty="0" smtClean="0">
                <a:solidFill>
                  <a:schemeClr val="bg1"/>
                </a:solidFill>
              </a:rPr>
              <a:t>6 million Jews in Europe and 11 million people total</a:t>
            </a:r>
            <a:endParaRPr lang="en-US" sz="2400" dirty="0">
              <a:solidFill>
                <a:schemeClr val="bg1"/>
              </a:solidFill>
            </a:endParaRPr>
          </a:p>
        </p:txBody>
      </p:sp>
      <p:sp>
        <p:nvSpPr>
          <p:cNvPr id="6" name="Rectangle 5"/>
          <p:cNvSpPr/>
          <p:nvPr/>
        </p:nvSpPr>
        <p:spPr>
          <a:xfrm>
            <a:off x="6400800" y="0"/>
            <a:ext cx="2743200" cy="2057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Creation of the </a:t>
            </a:r>
            <a:r>
              <a:rPr lang="en-US" sz="2800" b="1" dirty="0" smtClean="0"/>
              <a:t>State of Israel</a:t>
            </a:r>
            <a:endParaRPr lang="en-US" sz="2800" b="1" dirty="0"/>
          </a:p>
        </p:txBody>
      </p:sp>
      <p:sp>
        <p:nvSpPr>
          <p:cNvPr id="8" name="Oval 7"/>
          <p:cNvSpPr/>
          <p:nvPr/>
        </p:nvSpPr>
        <p:spPr>
          <a:xfrm>
            <a:off x="4114800" y="3352800"/>
            <a:ext cx="5638800" cy="3962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Continual fighting </a:t>
            </a:r>
            <a:r>
              <a:rPr lang="en-US" sz="2800" dirty="0" smtClean="0">
                <a:solidFill>
                  <a:srgbClr val="C00000"/>
                </a:solidFill>
              </a:rPr>
              <a:t>between</a:t>
            </a:r>
            <a:r>
              <a:rPr lang="en-US" sz="2800" b="1" dirty="0" smtClean="0">
                <a:solidFill>
                  <a:srgbClr val="C00000"/>
                </a:solidFill>
              </a:rPr>
              <a:t> Jews </a:t>
            </a:r>
            <a:r>
              <a:rPr lang="en-US" sz="2800" dirty="0" smtClean="0">
                <a:solidFill>
                  <a:srgbClr val="C00000"/>
                </a:solidFill>
              </a:rPr>
              <a:t>and </a:t>
            </a:r>
            <a:r>
              <a:rPr lang="en-US" sz="2800" b="1" dirty="0" smtClean="0">
                <a:solidFill>
                  <a:srgbClr val="C00000"/>
                </a:solidFill>
              </a:rPr>
              <a:t>Palestinians </a:t>
            </a:r>
            <a:r>
              <a:rPr lang="en-US" sz="2800" dirty="0" smtClean="0">
                <a:solidFill>
                  <a:srgbClr val="C00000"/>
                </a:solidFill>
              </a:rPr>
              <a:t>over who has</a:t>
            </a:r>
            <a:r>
              <a:rPr lang="en-US" sz="2800" b="1" dirty="0" smtClean="0">
                <a:solidFill>
                  <a:srgbClr val="C00000"/>
                </a:solidFill>
              </a:rPr>
              <a:t> the right to the land</a:t>
            </a:r>
            <a:endParaRPr lang="en-US" sz="2800" b="1" dirty="0">
              <a:solidFill>
                <a:srgbClr val="C00000"/>
              </a:solidFill>
            </a:endParaRPr>
          </a:p>
        </p:txBody>
      </p:sp>
      <p:sp>
        <p:nvSpPr>
          <p:cNvPr id="9" name="Down Arrow 8"/>
          <p:cNvSpPr/>
          <p:nvPr/>
        </p:nvSpPr>
        <p:spPr>
          <a:xfrm>
            <a:off x="304800" y="2590800"/>
            <a:ext cx="762000" cy="2209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ight Arrow 9"/>
          <p:cNvSpPr/>
          <p:nvPr/>
        </p:nvSpPr>
        <p:spPr>
          <a:xfrm>
            <a:off x="1524000" y="4419600"/>
            <a:ext cx="6096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a:off x="3048000" y="2895600"/>
            <a:ext cx="6096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ight Arrow 11"/>
          <p:cNvSpPr/>
          <p:nvPr/>
        </p:nvSpPr>
        <p:spPr>
          <a:xfrm>
            <a:off x="5715000" y="990600"/>
            <a:ext cx="60960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Down Arrow 12"/>
          <p:cNvSpPr/>
          <p:nvPr/>
        </p:nvSpPr>
        <p:spPr>
          <a:xfrm>
            <a:off x="7315200" y="2057400"/>
            <a:ext cx="762000" cy="2209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2209800" y="3352800"/>
            <a:ext cx="2819400" cy="1600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Europeans discriminate against Jews called </a:t>
            </a:r>
          </a:p>
          <a:p>
            <a:pPr algn="ctr"/>
            <a:r>
              <a:rPr lang="en-US" sz="2400" b="1" dirty="0" smtClean="0">
                <a:solidFill>
                  <a:schemeClr val="tx1"/>
                </a:solidFill>
              </a:rPr>
              <a:t>Anti-Semitism</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txBox="1">
            <a:spLocks noGrp="1"/>
          </p:cNvSpPr>
          <p:nvPr>
            <p:ph idx="1"/>
          </p:nvPr>
        </p:nvSpPr>
        <p:spPr>
          <a:xfrm>
            <a:off x="0" y="0"/>
            <a:ext cx="2667000" cy="4154984"/>
          </a:xfrm>
          <a:prstGeom prst="rect">
            <a:avLst/>
          </a:prstGeom>
          <a:solidFill>
            <a:srgbClr val="FFFF00"/>
          </a:solidFill>
          <a:ln>
            <a:solidFill>
              <a:srgbClr val="FFFF99"/>
            </a:solidFill>
          </a:ln>
        </p:spPr>
        <p:txBody>
          <a:bodyPr wrap="square" rtlCol="0">
            <a:spAutoFit/>
          </a:bodyPr>
          <a:lstStyle/>
          <a:p>
            <a:r>
              <a:rPr lang="en-US" sz="2400" dirty="0" smtClean="0"/>
              <a:t>The Diaspora is when Jews were kicked out of Israel by the Romans and forced to live elsewhere. The Roman Arch of Titus shows historian when this happened.</a:t>
            </a:r>
            <a:endParaRPr lang="en-US" sz="2400" dirty="0"/>
          </a:p>
        </p:txBody>
      </p:sp>
      <p:pic>
        <p:nvPicPr>
          <p:cNvPr id="1026" name="Picture 2" descr="http://zionism-israel.com/arch_titus.jpg"/>
          <p:cNvPicPr>
            <a:picLocks noChangeAspect="1" noChangeArrowheads="1"/>
          </p:cNvPicPr>
          <p:nvPr/>
        </p:nvPicPr>
        <p:blipFill>
          <a:blip r:embed="rId2" cstate="print"/>
          <a:srcRect/>
          <a:stretch>
            <a:fillRect/>
          </a:stretch>
        </p:blipFill>
        <p:spPr bwMode="auto">
          <a:xfrm>
            <a:off x="2656193" y="0"/>
            <a:ext cx="6487807" cy="3505200"/>
          </a:xfrm>
          <a:prstGeom prst="rect">
            <a:avLst/>
          </a:prstGeom>
          <a:noFill/>
        </p:spPr>
      </p:pic>
      <p:sp>
        <p:nvSpPr>
          <p:cNvPr id="6" name="Rectangle 5"/>
          <p:cNvSpPr/>
          <p:nvPr/>
        </p:nvSpPr>
        <p:spPr>
          <a:xfrm>
            <a:off x="0" y="4114800"/>
            <a:ext cx="31242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Many Jews moved to live in Northern Africa, other parts of the Middle </a:t>
            </a:r>
            <a:r>
              <a:rPr lang="en-US" sz="2400" b="1" dirty="0" smtClean="0">
                <a:solidFill>
                  <a:schemeClr val="tx1"/>
                </a:solidFill>
              </a:rPr>
              <a:t>East, and </a:t>
            </a:r>
            <a:r>
              <a:rPr lang="en-US" sz="2400" b="1" dirty="0" smtClean="0">
                <a:solidFill>
                  <a:schemeClr val="tx1"/>
                </a:solidFill>
              </a:rPr>
              <a:t>Europe.  </a:t>
            </a:r>
            <a:endParaRPr lang="en-US" sz="2400" b="1" dirty="0">
              <a:solidFill>
                <a:schemeClr val="tx1"/>
              </a:solidFill>
            </a:endParaRPr>
          </a:p>
        </p:txBody>
      </p:sp>
      <p:pic>
        <p:nvPicPr>
          <p:cNvPr id="1027" name="Picture 3" descr="map17[1]"/>
          <p:cNvPicPr>
            <a:picLocks noChangeAspect="1" noChangeArrowheads="1"/>
          </p:cNvPicPr>
          <p:nvPr/>
        </p:nvPicPr>
        <p:blipFill>
          <a:blip r:embed="rId3" cstate="print"/>
          <a:srcRect/>
          <a:stretch>
            <a:fillRect/>
          </a:stretch>
        </p:blipFill>
        <p:spPr bwMode="auto">
          <a:xfrm>
            <a:off x="3048000" y="2764431"/>
            <a:ext cx="6096000" cy="4093569"/>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ldreligions.psu.edu/images/artimages/maps/jewish%20diaspora.gif"/>
          <p:cNvPicPr>
            <a:picLocks noChangeAspect="1" noChangeArrowheads="1"/>
          </p:cNvPicPr>
          <p:nvPr/>
        </p:nvPicPr>
        <p:blipFill>
          <a:blip r:embed="rId3" cstate="print"/>
          <a:srcRect/>
          <a:stretch>
            <a:fillRect/>
          </a:stretch>
        </p:blipFill>
        <p:spPr bwMode="auto">
          <a:xfrm>
            <a:off x="0" y="-789777"/>
            <a:ext cx="9144000" cy="7647777"/>
          </a:xfrm>
          <a:prstGeom prst="rect">
            <a:avLst/>
          </a:prstGeom>
          <a:noFill/>
        </p:spPr>
      </p:pic>
      <p:pic>
        <p:nvPicPr>
          <p:cNvPr id="4" name="CHNUKA01.mid">
            <a:hlinkClick r:id="" action="ppaction://media"/>
          </p:cNvPr>
          <p:cNvPicPr>
            <a:picLocks noRot="1" noChangeAspect="1"/>
          </p:cNvPicPr>
          <p:nvPr>
            <a:audioFile r:link="rId1"/>
          </p:nvPr>
        </p:nvPicPr>
        <p:blipFill>
          <a:blip r:embed="rId4" cstate="print"/>
          <a:stretch>
            <a:fillRect/>
          </a:stretch>
        </p:blipFill>
        <p:spPr>
          <a:xfrm>
            <a:off x="533400" y="304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23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http://ww2today.com/wp-content/uploads/2010/11/Poster-for-Eternal-Jew-Ewiger-Jude.jpg"/>
          <p:cNvPicPr>
            <a:picLocks noChangeAspect="1" noChangeArrowheads="1"/>
          </p:cNvPicPr>
          <p:nvPr/>
        </p:nvPicPr>
        <p:blipFill>
          <a:blip r:embed="rId2" cstate="print"/>
          <a:srcRect/>
          <a:stretch>
            <a:fillRect/>
          </a:stretch>
        </p:blipFill>
        <p:spPr bwMode="auto">
          <a:xfrm>
            <a:off x="5799258" y="0"/>
            <a:ext cx="3344742" cy="4495800"/>
          </a:xfrm>
          <a:prstGeom prst="rect">
            <a:avLst/>
          </a:prstGeom>
          <a:noFill/>
        </p:spPr>
      </p:pic>
      <p:pic>
        <p:nvPicPr>
          <p:cNvPr id="23556" name="Picture 4" descr="http://www.pbs.org/itvs/fromswastikatojimcrow/photos/ph_story4.jpg"/>
          <p:cNvPicPr>
            <a:picLocks noChangeAspect="1" noChangeArrowheads="1"/>
          </p:cNvPicPr>
          <p:nvPr/>
        </p:nvPicPr>
        <p:blipFill>
          <a:blip r:embed="rId3" cstate="print"/>
          <a:srcRect/>
          <a:stretch>
            <a:fillRect/>
          </a:stretch>
        </p:blipFill>
        <p:spPr bwMode="auto">
          <a:xfrm>
            <a:off x="0" y="4648200"/>
            <a:ext cx="2514600" cy="2209800"/>
          </a:xfrm>
          <a:prstGeom prst="rect">
            <a:avLst/>
          </a:prstGeom>
          <a:noFill/>
        </p:spPr>
      </p:pic>
      <p:sp>
        <p:nvSpPr>
          <p:cNvPr id="7" name="TextBox 6"/>
          <p:cNvSpPr txBox="1"/>
          <p:nvPr/>
        </p:nvSpPr>
        <p:spPr>
          <a:xfrm>
            <a:off x="0" y="0"/>
            <a:ext cx="5943600" cy="2677656"/>
          </a:xfrm>
          <a:prstGeom prst="rect">
            <a:avLst/>
          </a:prstGeom>
          <a:noFill/>
        </p:spPr>
        <p:txBody>
          <a:bodyPr wrap="square" rtlCol="0">
            <a:spAutoFit/>
          </a:bodyPr>
          <a:lstStyle/>
          <a:p>
            <a:r>
              <a:rPr lang="en-US" sz="2800" dirty="0" smtClean="0">
                <a:solidFill>
                  <a:srgbClr val="FF0000"/>
                </a:solidFill>
              </a:rPr>
              <a:t>For centuries Jews faced Prosecution and discrimination in Europe called </a:t>
            </a:r>
            <a:r>
              <a:rPr lang="en-US" sz="2800" b="1" dirty="0" smtClean="0">
                <a:solidFill>
                  <a:schemeClr val="bg1"/>
                </a:solidFill>
              </a:rPr>
              <a:t>Anti-Semitism.</a:t>
            </a:r>
          </a:p>
          <a:p>
            <a:r>
              <a:rPr lang="en-US" sz="2800" dirty="0" smtClean="0">
                <a:solidFill>
                  <a:srgbClr val="FF0000"/>
                </a:solidFill>
              </a:rPr>
              <a:t>Anti-Semitism is the hatred of Jews simply because they practice Judaism.</a:t>
            </a:r>
            <a:endParaRPr lang="en-US" sz="2800" dirty="0">
              <a:solidFill>
                <a:srgbClr val="FF0000"/>
              </a:solidFill>
            </a:endParaRPr>
          </a:p>
        </p:txBody>
      </p:sp>
      <p:pic>
        <p:nvPicPr>
          <p:cNvPr id="5124" name="Picture 4" descr="http://t2.gstatic.com/images?q=tbn:ANd9GcR6ojtwtAGmmzke23wrnHwx6r-a6Zp-iWgUErp4WXQzffvAzz6B3UEC52A8"/>
          <p:cNvPicPr>
            <a:picLocks noChangeAspect="1" noChangeArrowheads="1"/>
          </p:cNvPicPr>
          <p:nvPr/>
        </p:nvPicPr>
        <p:blipFill>
          <a:blip r:embed="rId4" cstate="print"/>
          <a:srcRect/>
          <a:stretch>
            <a:fillRect/>
          </a:stretch>
        </p:blipFill>
        <p:spPr bwMode="auto">
          <a:xfrm>
            <a:off x="0" y="2590800"/>
            <a:ext cx="2895600" cy="2524126"/>
          </a:xfrm>
          <a:prstGeom prst="rect">
            <a:avLst/>
          </a:prstGeom>
          <a:noFill/>
        </p:spPr>
      </p:pic>
      <p:pic>
        <p:nvPicPr>
          <p:cNvPr id="5126" name="Picture 6" descr="http://www.chgs.umn.edu/histories/otherness/images/nazileaflet.jpg"/>
          <p:cNvPicPr>
            <a:picLocks noChangeAspect="1" noChangeArrowheads="1"/>
          </p:cNvPicPr>
          <p:nvPr/>
        </p:nvPicPr>
        <p:blipFill>
          <a:blip r:embed="rId5" cstate="print"/>
          <a:srcRect/>
          <a:stretch>
            <a:fillRect/>
          </a:stretch>
        </p:blipFill>
        <p:spPr bwMode="auto">
          <a:xfrm>
            <a:off x="2438400" y="4158923"/>
            <a:ext cx="3476625" cy="2699077"/>
          </a:xfrm>
          <a:prstGeom prst="rect">
            <a:avLst/>
          </a:prstGeom>
          <a:noFill/>
        </p:spPr>
      </p:pic>
      <p:sp>
        <p:nvSpPr>
          <p:cNvPr id="8" name="TextBox 7"/>
          <p:cNvSpPr txBox="1"/>
          <p:nvPr/>
        </p:nvSpPr>
        <p:spPr>
          <a:xfrm>
            <a:off x="6248400" y="4800600"/>
            <a:ext cx="2590800" cy="1200329"/>
          </a:xfrm>
          <a:prstGeom prst="rect">
            <a:avLst/>
          </a:prstGeom>
          <a:noFill/>
        </p:spPr>
        <p:txBody>
          <a:bodyPr wrap="square" rtlCol="0">
            <a:spAutoFit/>
          </a:bodyPr>
          <a:lstStyle/>
          <a:p>
            <a:r>
              <a:rPr lang="en-US" dirty="0" smtClean="0">
                <a:solidFill>
                  <a:srgbClr val="FF0000"/>
                </a:solidFill>
              </a:rPr>
              <a:t>These are actual images from Europe and America showing Anti-Semitism</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5943600" cy="1143000"/>
          </a:xfrm>
        </p:spPr>
        <p:txBody>
          <a:bodyPr/>
          <a:lstStyle/>
          <a:p>
            <a:r>
              <a:rPr lang="en-US" dirty="0" smtClean="0"/>
              <a:t>Discrimination</a:t>
            </a:r>
            <a:endParaRPr lang="en-US" dirty="0"/>
          </a:p>
        </p:txBody>
      </p:sp>
      <p:sp>
        <p:nvSpPr>
          <p:cNvPr id="3" name="Content Placeholder 2"/>
          <p:cNvSpPr>
            <a:spLocks noGrp="1"/>
          </p:cNvSpPr>
          <p:nvPr>
            <p:ph idx="1"/>
          </p:nvPr>
        </p:nvSpPr>
        <p:spPr>
          <a:xfrm>
            <a:off x="0" y="914401"/>
            <a:ext cx="5029200" cy="3048000"/>
          </a:xfrm>
        </p:spPr>
        <p:txBody>
          <a:bodyPr/>
          <a:lstStyle/>
          <a:p>
            <a:r>
              <a:rPr lang="en-US" sz="2400" dirty="0" smtClean="0"/>
              <a:t>There have been several times when Jews faced discrimination. One example is in 1492 when the Spanish kicked the Jews out of Spain.</a:t>
            </a:r>
          </a:p>
          <a:p>
            <a:r>
              <a:rPr lang="en-US" sz="2400" dirty="0" smtClean="0"/>
              <a:t>Things began to get worse when Nationalism, or unifying a region based on language and other factors, became influential in Europe during the late 1800s.</a:t>
            </a:r>
          </a:p>
          <a:p>
            <a:r>
              <a:rPr lang="en-US" sz="2400" dirty="0" smtClean="0"/>
              <a:t>One type of discrimination Jews faced was called </a:t>
            </a:r>
            <a:r>
              <a:rPr lang="en-US" sz="2400" b="1" dirty="0" smtClean="0"/>
              <a:t>Pogroms </a:t>
            </a:r>
            <a:r>
              <a:rPr lang="en-US" sz="2400" dirty="0" smtClean="0"/>
              <a:t>which were anti-Jewish mob attacks starting in 1881 in Russia, which spread throughout Europe. </a:t>
            </a:r>
            <a:endParaRPr lang="en-US" sz="2400" b="1" dirty="0" smtClean="0"/>
          </a:p>
          <a:p>
            <a:endParaRPr lang="en-US" dirty="0"/>
          </a:p>
        </p:txBody>
      </p:sp>
      <p:pic>
        <p:nvPicPr>
          <p:cNvPr id="4" name="Picture 2" descr="http://latimesblogs.latimes.com/.a/6a00d8341c630a53ef0115713c33a8970c-450wi"/>
          <p:cNvPicPr>
            <a:picLocks noChangeAspect="1" noChangeArrowheads="1"/>
          </p:cNvPicPr>
          <p:nvPr/>
        </p:nvPicPr>
        <p:blipFill>
          <a:blip r:embed="rId2" cstate="print"/>
          <a:srcRect/>
          <a:stretch>
            <a:fillRect/>
          </a:stretch>
        </p:blipFill>
        <p:spPr bwMode="auto">
          <a:xfrm>
            <a:off x="4876800" y="685800"/>
            <a:ext cx="4267200" cy="5791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 name="TextBox 8"/>
          <p:cNvSpPr txBox="1"/>
          <p:nvPr/>
        </p:nvSpPr>
        <p:spPr>
          <a:xfrm>
            <a:off x="228600" y="685800"/>
            <a:ext cx="3352800" cy="5262979"/>
          </a:xfrm>
          <a:prstGeom prst="rect">
            <a:avLst/>
          </a:prstGeom>
          <a:noFill/>
        </p:spPr>
        <p:txBody>
          <a:bodyPr wrap="square" rtlCol="0">
            <a:spAutoFit/>
          </a:bodyPr>
          <a:lstStyle/>
          <a:p>
            <a:r>
              <a:rPr lang="en-US" sz="2800" dirty="0" smtClean="0"/>
              <a:t>Another example of this discrimination was the </a:t>
            </a:r>
            <a:r>
              <a:rPr lang="en-US" sz="2800" b="1" dirty="0" smtClean="0">
                <a:solidFill>
                  <a:srgbClr val="0070C0"/>
                </a:solidFill>
              </a:rPr>
              <a:t>Dreyfus Affair </a:t>
            </a:r>
            <a:r>
              <a:rPr lang="en-US" sz="2800" dirty="0" smtClean="0"/>
              <a:t>in France in the 1890s. The Dreyfus Affair was where a Jewish man, Alfred Dreyfus was arrested as a German Spy, because he was Jewish. </a:t>
            </a:r>
          </a:p>
        </p:txBody>
      </p:sp>
      <p:pic>
        <p:nvPicPr>
          <p:cNvPr id="20482" name="Picture 2" descr="http://www.brandeis.edu/jewishfilm/Catalogue/images/dreyfus_1.jpg"/>
          <p:cNvPicPr>
            <a:picLocks noChangeAspect="1" noChangeArrowheads="1"/>
          </p:cNvPicPr>
          <p:nvPr/>
        </p:nvPicPr>
        <p:blipFill>
          <a:blip r:embed="rId2" cstate="print"/>
          <a:srcRect/>
          <a:stretch>
            <a:fillRect/>
          </a:stretch>
        </p:blipFill>
        <p:spPr bwMode="auto">
          <a:xfrm>
            <a:off x="3886200" y="304800"/>
            <a:ext cx="4457700" cy="3899154"/>
          </a:xfrm>
          <a:prstGeom prst="rect">
            <a:avLst/>
          </a:prstGeom>
          <a:noFill/>
        </p:spPr>
      </p:pic>
      <p:sp>
        <p:nvSpPr>
          <p:cNvPr id="10" name="Rectangle 9"/>
          <p:cNvSpPr/>
          <p:nvPr/>
        </p:nvSpPr>
        <p:spPr>
          <a:xfrm>
            <a:off x="3657600" y="4267200"/>
            <a:ext cx="4572000" cy="2246769"/>
          </a:xfrm>
          <a:prstGeom prst="rect">
            <a:avLst/>
          </a:prstGeom>
        </p:spPr>
        <p:txBody>
          <a:bodyPr>
            <a:spAutoFit/>
          </a:bodyPr>
          <a:lstStyle/>
          <a:p>
            <a:r>
              <a:rPr lang="en-US" sz="2800" dirty="0" smtClean="0"/>
              <a:t>Riots chanting, “Death to the Jews” broke out Paris, France and reflected </a:t>
            </a:r>
            <a:r>
              <a:rPr lang="en-US" sz="2800" dirty="0" smtClean="0">
                <a:solidFill>
                  <a:srgbClr val="0070C0"/>
                </a:solidFill>
              </a:rPr>
              <a:t>European Anti-Jewish feelings. </a:t>
            </a:r>
            <a:endParaRPr lang="en-US" sz="2800" b="1"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3124200" cy="1096962"/>
          </a:xfrm>
        </p:spPr>
        <p:txBody>
          <a:bodyPr/>
          <a:lstStyle/>
          <a:p>
            <a:r>
              <a:rPr lang="en-US" b="1" dirty="0" smtClean="0"/>
              <a:t>Zionism</a:t>
            </a:r>
            <a:endParaRPr lang="en-US" b="1" dirty="0"/>
          </a:p>
        </p:txBody>
      </p:sp>
      <p:sp>
        <p:nvSpPr>
          <p:cNvPr id="3" name="Content Placeholder 2"/>
          <p:cNvSpPr>
            <a:spLocks noGrp="1"/>
          </p:cNvSpPr>
          <p:nvPr>
            <p:ph idx="1"/>
          </p:nvPr>
        </p:nvSpPr>
        <p:spPr>
          <a:xfrm>
            <a:off x="457200" y="1600200"/>
            <a:ext cx="8229600" cy="3535363"/>
          </a:xfrm>
        </p:spPr>
        <p:txBody>
          <a:bodyPr/>
          <a:lstStyle/>
          <a:p>
            <a:r>
              <a:rPr lang="en-US" sz="2800" dirty="0" smtClean="0"/>
              <a:t>Starting in the 1800s many Jews began to demand a “return to the Promised Land” or </a:t>
            </a:r>
            <a:r>
              <a:rPr lang="en-US" sz="2800" b="1" dirty="0" smtClean="0"/>
              <a:t>Israel</a:t>
            </a:r>
            <a:r>
              <a:rPr lang="en-US" sz="2800" dirty="0" smtClean="0"/>
              <a:t>. </a:t>
            </a:r>
            <a:endParaRPr lang="en-US" sz="2800" dirty="0" smtClean="0"/>
          </a:p>
          <a:p>
            <a:r>
              <a:rPr lang="en-US" sz="2800" dirty="0" smtClean="0"/>
              <a:t>People </a:t>
            </a:r>
            <a:r>
              <a:rPr lang="en-US" sz="2800" dirty="0" smtClean="0"/>
              <a:t>no longer felt safe in their homes and wanted their own land to practice Judaism.</a:t>
            </a:r>
          </a:p>
          <a:p>
            <a:r>
              <a:rPr lang="en-US" sz="2800" dirty="0" smtClean="0"/>
              <a:t>The movement is called </a:t>
            </a:r>
            <a:r>
              <a:rPr lang="en-US" sz="2800" b="1" dirty="0" smtClean="0"/>
              <a:t>Zionism </a:t>
            </a:r>
            <a:r>
              <a:rPr lang="en-US" sz="2800" dirty="0" smtClean="0"/>
              <a:t>when Jews desire to return to Israel.</a:t>
            </a:r>
            <a:endParaRPr lang="en-US" sz="2800" b="1" dirty="0" smtClean="0"/>
          </a:p>
          <a:p>
            <a:r>
              <a:rPr lang="en-US" sz="2800" dirty="0" smtClean="0"/>
              <a:t>Jews believe God promised them Israel during the Exodus story.</a:t>
            </a:r>
          </a:p>
          <a:p>
            <a:r>
              <a:rPr lang="en-US" sz="2800" dirty="0" smtClean="0"/>
              <a:t>After </a:t>
            </a:r>
            <a:r>
              <a:rPr lang="en-US" sz="2800" dirty="0" smtClean="0"/>
              <a:t>the </a:t>
            </a:r>
            <a:r>
              <a:rPr lang="en-US" sz="2800" b="1" dirty="0" smtClean="0"/>
              <a:t>Holocaust </a:t>
            </a:r>
            <a:r>
              <a:rPr lang="en-US" sz="2800" dirty="0" smtClean="0"/>
              <a:t>more Jews </a:t>
            </a:r>
            <a:r>
              <a:rPr lang="en-US" sz="2800" dirty="0" smtClean="0"/>
              <a:t>and non Jews start to  </a:t>
            </a:r>
            <a:r>
              <a:rPr lang="en-US" sz="2800" dirty="0" smtClean="0"/>
              <a:t>believed in </a:t>
            </a:r>
            <a:r>
              <a:rPr lang="en-US" sz="2800" dirty="0" smtClean="0"/>
              <a:t>Zionism, or a creation of a Jewish Nation.</a:t>
            </a:r>
            <a:endParaRPr lang="en-US" dirty="0"/>
          </a:p>
        </p:txBody>
      </p:sp>
      <p:pic>
        <p:nvPicPr>
          <p:cNvPr id="22534" name="Picture 6" descr="http://ts4.mm.bing.net/th?id=H.4815251785908247&amp;pid=1.9"/>
          <p:cNvPicPr>
            <a:picLocks noChangeAspect="1" noChangeArrowheads="1"/>
          </p:cNvPicPr>
          <p:nvPr/>
        </p:nvPicPr>
        <p:blipFill>
          <a:blip r:embed="rId2" cstate="print"/>
          <a:srcRect/>
          <a:stretch>
            <a:fillRect/>
          </a:stretch>
        </p:blipFill>
        <p:spPr bwMode="auto">
          <a:xfrm>
            <a:off x="6096000" y="-152400"/>
            <a:ext cx="2819400" cy="1867853"/>
          </a:xfrm>
          <a:prstGeom prst="rect">
            <a:avLst/>
          </a:prstGeom>
          <a:noFill/>
        </p:spPr>
      </p:pic>
      <p:pic>
        <p:nvPicPr>
          <p:cNvPr id="22535" name="Picture 7" descr="C:\Program Files\Microsoft Office XP\Media\CntCD1\ClipArt5\j0287413.wmf"/>
          <p:cNvPicPr>
            <a:picLocks noChangeAspect="1" noChangeArrowheads="1"/>
          </p:cNvPicPr>
          <p:nvPr/>
        </p:nvPicPr>
        <p:blipFill>
          <a:blip r:embed="rId3" cstate="print"/>
          <a:srcRect/>
          <a:stretch>
            <a:fillRect/>
          </a:stretch>
        </p:blipFill>
        <p:spPr bwMode="auto">
          <a:xfrm>
            <a:off x="381000" y="0"/>
            <a:ext cx="2053628" cy="16401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0" y="0"/>
            <a:ext cx="3590925" cy="984885"/>
          </a:xfrm>
          <a:prstGeom prst="rect">
            <a:avLst/>
          </a:prstGeom>
          <a:noFill/>
          <a:ln w="9525">
            <a:noFill/>
            <a:miter lim="800000"/>
            <a:headEnd/>
            <a:tailEnd/>
          </a:ln>
        </p:spPr>
        <p:txBody>
          <a:bodyPr wrap="square">
            <a:spAutoFit/>
          </a:bodyPr>
          <a:lstStyle/>
          <a:p>
            <a:r>
              <a:rPr lang="en-US" sz="4000" b="1" dirty="0" smtClean="0">
                <a:solidFill>
                  <a:schemeClr val="bg1"/>
                </a:solidFill>
                <a:latin typeface="Calibri" pitchFamily="34" charset="0"/>
              </a:rPr>
              <a:t>Holocaust</a:t>
            </a:r>
            <a:endParaRPr lang="en-US" sz="4000" b="1" dirty="0">
              <a:solidFill>
                <a:schemeClr val="bg1"/>
              </a:solidFill>
              <a:latin typeface="Calibri" pitchFamily="34" charset="0"/>
            </a:endParaRPr>
          </a:p>
          <a:p>
            <a:endParaRPr lang="en-US" dirty="0">
              <a:latin typeface="Calibri" pitchFamily="34" charset="0"/>
            </a:endParaRPr>
          </a:p>
        </p:txBody>
      </p:sp>
      <p:sp>
        <p:nvSpPr>
          <p:cNvPr id="5127" name="TextBox 14"/>
          <p:cNvSpPr txBox="1">
            <a:spLocks noChangeArrowheads="1"/>
          </p:cNvSpPr>
          <p:nvPr/>
        </p:nvSpPr>
        <p:spPr bwMode="auto">
          <a:xfrm>
            <a:off x="2362200" y="0"/>
            <a:ext cx="6781800" cy="2677656"/>
          </a:xfrm>
          <a:prstGeom prst="rect">
            <a:avLst/>
          </a:prstGeom>
          <a:noFill/>
          <a:ln w="9525">
            <a:noFill/>
            <a:miter lim="800000"/>
            <a:headEnd/>
            <a:tailEnd/>
          </a:ln>
        </p:spPr>
        <p:txBody>
          <a:bodyPr wrap="square">
            <a:spAutoFit/>
          </a:bodyPr>
          <a:lstStyle/>
          <a:p>
            <a:pPr>
              <a:buFont typeface="Arial" pitchFamily="34" charset="0"/>
              <a:buChar char="•"/>
            </a:pPr>
            <a:r>
              <a:rPr lang="en-US" sz="2800" dirty="0" smtClean="0">
                <a:solidFill>
                  <a:schemeClr val="bg1"/>
                </a:solidFill>
                <a:latin typeface="Calibri" pitchFamily="34" charset="0"/>
              </a:rPr>
              <a:t>1939-1944</a:t>
            </a:r>
          </a:p>
          <a:p>
            <a:pPr>
              <a:buFont typeface="Arial" pitchFamily="34" charset="0"/>
              <a:buChar char="•"/>
            </a:pPr>
            <a:r>
              <a:rPr lang="en-US" sz="2800" dirty="0" smtClean="0">
                <a:solidFill>
                  <a:schemeClr val="bg1"/>
                </a:solidFill>
                <a:latin typeface="Calibri" pitchFamily="34" charset="0"/>
              </a:rPr>
              <a:t>Mass killing of people in Europe by the Nazis</a:t>
            </a:r>
          </a:p>
          <a:p>
            <a:pPr>
              <a:buFont typeface="Arial" pitchFamily="34" charset="0"/>
              <a:buChar char="•"/>
            </a:pPr>
            <a:r>
              <a:rPr lang="en-US" sz="2800" dirty="0" smtClean="0">
                <a:solidFill>
                  <a:schemeClr val="bg1"/>
                </a:solidFill>
                <a:latin typeface="Calibri" pitchFamily="34" charset="0"/>
              </a:rPr>
              <a:t>11 million people killed</a:t>
            </a:r>
            <a:r>
              <a:rPr lang="en-US" sz="2800" smtClean="0">
                <a:solidFill>
                  <a:schemeClr val="bg1"/>
                </a:solidFill>
                <a:latin typeface="Calibri" pitchFamily="34" charset="0"/>
              </a:rPr>
              <a:t>, 6 </a:t>
            </a:r>
            <a:r>
              <a:rPr lang="en-US" sz="2800" dirty="0" smtClean="0">
                <a:solidFill>
                  <a:schemeClr val="bg1"/>
                </a:solidFill>
                <a:latin typeface="Calibri" pitchFamily="34" charset="0"/>
              </a:rPr>
              <a:t>million of which were Jewish</a:t>
            </a:r>
            <a:endParaRPr lang="en-US" sz="2800" dirty="0">
              <a:solidFill>
                <a:schemeClr val="bg1"/>
              </a:solidFill>
              <a:latin typeface="Calibri" pitchFamily="34" charset="0"/>
            </a:endParaRPr>
          </a:p>
          <a:p>
            <a:endParaRPr lang="en-US" sz="2800" dirty="0">
              <a:latin typeface="Calibri" pitchFamily="34" charset="0"/>
            </a:endParaRPr>
          </a:p>
          <a:p>
            <a:endParaRPr lang="en-US" sz="2800" dirty="0">
              <a:latin typeface="Calibri" pitchFamily="34" charset="0"/>
            </a:endParaRPr>
          </a:p>
        </p:txBody>
      </p:sp>
      <p:pic>
        <p:nvPicPr>
          <p:cNvPr id="8194" name="Picture 2" descr="http://upload.wikimedia.org/wikipedia/commons/thumb/f/f7/Nazi_swastika_clean.svg/220px-Nazi_swastika_clean.svg.png"/>
          <p:cNvPicPr>
            <a:picLocks noChangeAspect="1" noChangeArrowheads="1"/>
          </p:cNvPicPr>
          <p:nvPr/>
        </p:nvPicPr>
        <p:blipFill>
          <a:blip r:embed="rId2" cstate="print"/>
          <a:srcRect/>
          <a:stretch>
            <a:fillRect/>
          </a:stretch>
        </p:blipFill>
        <p:spPr bwMode="auto">
          <a:xfrm>
            <a:off x="762000" y="533400"/>
            <a:ext cx="1562100" cy="1562101"/>
          </a:xfrm>
          <a:prstGeom prst="rect">
            <a:avLst/>
          </a:prstGeom>
          <a:solidFill>
            <a:srgbClr val="FF0000"/>
          </a:solidFill>
        </p:spPr>
      </p:pic>
      <p:pic>
        <p:nvPicPr>
          <p:cNvPr id="8196" name="Picture 4" descr="http://filipspagnoli.files.wordpress.com/2008/10/holocaust-number-of-deaths-statistics.png"/>
          <p:cNvPicPr>
            <a:picLocks noChangeAspect="1" noChangeArrowheads="1"/>
          </p:cNvPicPr>
          <p:nvPr/>
        </p:nvPicPr>
        <p:blipFill>
          <a:blip r:embed="rId3" cstate="print"/>
          <a:srcRect/>
          <a:stretch>
            <a:fillRect/>
          </a:stretch>
        </p:blipFill>
        <p:spPr bwMode="auto">
          <a:xfrm>
            <a:off x="0" y="1905000"/>
            <a:ext cx="9144000" cy="495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TextBox 5"/>
          <p:cNvSpPr txBox="1"/>
          <p:nvPr/>
        </p:nvSpPr>
        <p:spPr>
          <a:xfrm>
            <a:off x="1143000" y="0"/>
            <a:ext cx="2348720" cy="769441"/>
          </a:xfrm>
          <a:prstGeom prst="rect">
            <a:avLst/>
          </a:prstGeom>
          <a:noFill/>
        </p:spPr>
        <p:txBody>
          <a:bodyPr wrap="none" rtlCol="0">
            <a:spAutoFit/>
          </a:bodyPr>
          <a:lstStyle/>
          <a:p>
            <a:r>
              <a:rPr lang="en-US" sz="4400" b="1" dirty="0" smtClean="0">
                <a:solidFill>
                  <a:schemeClr val="bg1"/>
                </a:solidFill>
              </a:rPr>
              <a:t>Zionism</a:t>
            </a:r>
            <a:endParaRPr lang="en-US" sz="4400" b="1" dirty="0">
              <a:solidFill>
                <a:schemeClr val="bg1"/>
              </a:solidFill>
            </a:endParaRPr>
          </a:p>
        </p:txBody>
      </p:sp>
      <p:sp>
        <p:nvSpPr>
          <p:cNvPr id="8" name="TextBox 7"/>
          <p:cNvSpPr txBox="1"/>
          <p:nvPr/>
        </p:nvSpPr>
        <p:spPr>
          <a:xfrm>
            <a:off x="228600" y="685800"/>
            <a:ext cx="4267200" cy="3108543"/>
          </a:xfrm>
          <a:prstGeom prst="rect">
            <a:avLst/>
          </a:prstGeom>
          <a:noFill/>
        </p:spPr>
        <p:txBody>
          <a:bodyPr wrap="square" rtlCol="0">
            <a:spAutoFit/>
          </a:bodyPr>
          <a:lstStyle/>
          <a:p>
            <a:pPr>
              <a:buFont typeface="Arial" pitchFamily="34" charset="0"/>
              <a:buChar char="•"/>
            </a:pPr>
            <a:r>
              <a:rPr lang="en-US" sz="2800" dirty="0" smtClean="0"/>
              <a:t>After the Holocaust the even more Jews supported Zionism.</a:t>
            </a:r>
          </a:p>
          <a:p>
            <a:pPr>
              <a:buFont typeface="Arial" pitchFamily="34" charset="0"/>
              <a:buChar char="•"/>
            </a:pPr>
            <a:r>
              <a:rPr lang="en-US" sz="2800" dirty="0" smtClean="0"/>
              <a:t>Europeans and Americans also felt like Jews deserved a homeland.</a:t>
            </a:r>
            <a:endParaRPr lang="en-US" sz="2800" dirty="0"/>
          </a:p>
        </p:txBody>
      </p:sp>
      <p:pic>
        <p:nvPicPr>
          <p:cNvPr id="9" name="DEDICA01.mid">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10" name="DEDICA01.mid">
            <a:hlinkClick r:id="" action="ppaction://media"/>
          </p:cNvPr>
          <p:cNvPicPr>
            <a:picLocks noRot="1" noChangeAspect="1"/>
          </p:cNvPicPr>
          <p:nvPr>
            <a:audioFile r:link="rId1"/>
          </p:nvPr>
        </p:nvPicPr>
        <p:blipFill>
          <a:blip r:embed="rId3" cstate="print"/>
          <a:stretch>
            <a:fillRect/>
          </a:stretch>
        </p:blipFill>
        <p:spPr>
          <a:xfrm>
            <a:off x="457200" y="228600"/>
            <a:ext cx="304800" cy="304800"/>
          </a:xfrm>
          <a:prstGeom prst="rect">
            <a:avLst/>
          </a:prstGeom>
        </p:spPr>
      </p:pic>
      <p:pic>
        <p:nvPicPr>
          <p:cNvPr id="1026" name="Picture 2" descr="https://encrypted-tbn1.google.com/images?q=tbn:ANd9GcRwcb7vRS7MQcYUP0pDNc6nx6XM5DeKWxW-6aeEgB0hgH9wQ1Ef7A"/>
          <p:cNvPicPr>
            <a:picLocks noChangeAspect="1" noChangeArrowheads="1"/>
          </p:cNvPicPr>
          <p:nvPr/>
        </p:nvPicPr>
        <p:blipFill>
          <a:blip r:embed="rId4" cstate="print"/>
          <a:srcRect/>
          <a:stretch>
            <a:fillRect/>
          </a:stretch>
        </p:blipFill>
        <p:spPr bwMode="auto">
          <a:xfrm>
            <a:off x="304800" y="4267200"/>
            <a:ext cx="3989867" cy="2286000"/>
          </a:xfrm>
          <a:prstGeom prst="rect">
            <a:avLst/>
          </a:prstGeom>
          <a:noFill/>
        </p:spPr>
      </p:pic>
      <p:pic>
        <p:nvPicPr>
          <p:cNvPr id="1028" name="Picture 4" descr="http://www.richardsilverstein.com/tikun_olam/wp-content/uploads/stlouispassengers.jpg"/>
          <p:cNvPicPr>
            <a:picLocks noChangeAspect="1" noChangeArrowheads="1"/>
          </p:cNvPicPr>
          <p:nvPr/>
        </p:nvPicPr>
        <p:blipFill>
          <a:blip r:embed="rId5" cstate="print"/>
          <a:srcRect/>
          <a:stretch>
            <a:fillRect/>
          </a:stretch>
        </p:blipFill>
        <p:spPr bwMode="auto">
          <a:xfrm>
            <a:off x="4343400" y="0"/>
            <a:ext cx="4800600" cy="4038600"/>
          </a:xfrm>
          <a:prstGeom prst="rect">
            <a:avLst/>
          </a:prstGeom>
          <a:noFill/>
        </p:spPr>
      </p:pic>
      <p:sp>
        <p:nvSpPr>
          <p:cNvPr id="11" name="TextBox 10"/>
          <p:cNvSpPr txBox="1"/>
          <p:nvPr/>
        </p:nvSpPr>
        <p:spPr>
          <a:xfrm>
            <a:off x="5029200" y="4191000"/>
            <a:ext cx="3886200" cy="2246769"/>
          </a:xfrm>
          <a:prstGeom prst="rect">
            <a:avLst/>
          </a:prstGeom>
          <a:noFill/>
        </p:spPr>
        <p:txBody>
          <a:bodyPr wrap="square" rtlCol="0">
            <a:spAutoFit/>
          </a:bodyPr>
          <a:lstStyle/>
          <a:p>
            <a:r>
              <a:rPr lang="en-US" sz="2800" dirty="0" smtClean="0"/>
              <a:t>In </a:t>
            </a:r>
            <a:r>
              <a:rPr lang="en-US" sz="2800" b="1" dirty="0" smtClean="0"/>
              <a:t>1948 the United Nations</a:t>
            </a:r>
            <a:r>
              <a:rPr lang="en-US" sz="2800" dirty="0" smtClean="0"/>
              <a:t>, the </a:t>
            </a:r>
            <a:r>
              <a:rPr lang="en-US" sz="2800" dirty="0" smtClean="0"/>
              <a:t>UN, </a:t>
            </a:r>
            <a:r>
              <a:rPr lang="en-US" sz="2800" dirty="0" smtClean="0"/>
              <a:t>gave Jews </a:t>
            </a:r>
            <a:r>
              <a:rPr lang="en-US" sz="2800" dirty="0" smtClean="0"/>
              <a:t>land to create </a:t>
            </a:r>
            <a:r>
              <a:rPr lang="en-US" sz="2800" dirty="0" smtClean="0"/>
              <a:t>the </a:t>
            </a:r>
            <a:r>
              <a:rPr lang="en-US" sz="2800" b="1" dirty="0" smtClean="0"/>
              <a:t>Modern Day State of </a:t>
            </a:r>
            <a:r>
              <a:rPr lang="en-US" sz="2800" b="1" dirty="0" smtClean="0"/>
              <a:t>Israel </a:t>
            </a:r>
            <a:r>
              <a:rPr lang="en-US" sz="2800" dirty="0" smtClean="0"/>
              <a:t>in Palestine.</a:t>
            </a:r>
            <a:endParaRPr lang="en-US" sz="2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247"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247"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668</Words>
  <Application>Microsoft Office PowerPoint</Application>
  <PresentationFormat>On-screen Show (4:3)</PresentationFormat>
  <Paragraphs>47</Paragraphs>
  <Slides>12</Slides>
  <Notes>0</Notes>
  <HiddenSlides>0</HiddenSlides>
  <MMClips>3</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Discrimination</vt:lpstr>
      <vt:lpstr>Slide 6</vt:lpstr>
      <vt:lpstr>Zionism</vt:lpstr>
      <vt:lpstr>Slide 8</vt:lpstr>
      <vt:lpstr>Slide 9</vt:lpstr>
      <vt:lpstr>Palestine or Israel?</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dc:creator>
  <cp:lastModifiedBy>knappe</cp:lastModifiedBy>
  <cp:revision>161</cp:revision>
  <dcterms:created xsi:type="dcterms:W3CDTF">2011-10-04T18:49:52Z</dcterms:created>
  <dcterms:modified xsi:type="dcterms:W3CDTF">2012-10-19T13:57:03Z</dcterms:modified>
</cp:coreProperties>
</file>