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6" r:id="rId4"/>
    <p:sldId id="282" r:id="rId5"/>
    <p:sldId id="289" r:id="rId6"/>
    <p:sldId id="290" r:id="rId7"/>
    <p:sldId id="286" r:id="rId8"/>
    <p:sldId id="264" r:id="rId9"/>
    <p:sldId id="269" r:id="rId10"/>
    <p:sldId id="291" r:id="rId11"/>
    <p:sldId id="292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63AB-17C8-431C-A368-CEC474E3BF58}" type="datetimeFigureOut">
              <a:rPr lang="en-US"/>
              <a:pPr>
                <a:defRPr/>
              </a:pPr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5CC5-C8A6-4DF0-852D-B13D8DE9D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475AD-1BF9-4041-BDD0-730B1270B944}" type="datetimeFigureOut">
              <a:rPr lang="en-US"/>
              <a:pPr>
                <a:defRPr/>
              </a:pPr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26E1-3797-4114-9D63-E6D6F5E5F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6E3F2-7CDD-46D6-A426-D5BC67BC42EE}" type="datetimeFigureOut">
              <a:rPr lang="en-US"/>
              <a:pPr>
                <a:defRPr/>
              </a:pPr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B34B9-351E-4CCC-8401-7299BF0E2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35E3-007C-4C36-8323-3DCE11492A79}" type="datetimeFigureOut">
              <a:rPr lang="en-US"/>
              <a:pPr>
                <a:defRPr/>
              </a:pPr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5ECD0-FFF9-4D0A-AFAD-6AD63D8AC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925C-6CC8-4CB0-B527-C667057AC56B}" type="datetimeFigureOut">
              <a:rPr lang="en-US"/>
              <a:pPr>
                <a:defRPr/>
              </a:pPr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7B8C2-4012-4C8F-8105-A9EC6DE2D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24A9-646E-4FC7-915B-F831AB0BB3CE}" type="datetimeFigureOut">
              <a:rPr lang="en-US"/>
              <a:pPr>
                <a:defRPr/>
              </a:pPr>
              <a:t>10/15/2012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1212-7154-4BC7-82FE-272172585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A1E5-C5A0-4C48-8C08-A5931D977B06}" type="datetimeFigureOut">
              <a:rPr lang="en-US"/>
              <a:pPr>
                <a:defRPr/>
              </a:pPr>
              <a:t>10/15/2012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4295D-BA39-4577-B1D1-274A6906F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1ACA-401A-42FE-BD49-C3B4F87600E8}" type="datetimeFigureOut">
              <a:rPr lang="en-US"/>
              <a:pPr>
                <a:defRPr/>
              </a:pPr>
              <a:t>10/15/2012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4EA3-8B2F-4E47-9F85-3AE54955E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FCFB-7D40-4CDE-BF6E-98F13BA762D5}" type="datetimeFigureOut">
              <a:rPr lang="en-US"/>
              <a:pPr>
                <a:defRPr/>
              </a:pPr>
              <a:t>10/15/2012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4C05-3244-4697-8F9B-F9B6A96DD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18D4-46EE-421E-B04F-2B8CCC841113}" type="datetimeFigureOut">
              <a:rPr lang="en-US"/>
              <a:pPr>
                <a:defRPr/>
              </a:pPr>
              <a:t>10/15/2012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232ED-47C8-472E-8259-F564DCAC9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FEC3-24BD-4AF2-AEB1-F3A0C01D9CEF}" type="datetimeFigureOut">
              <a:rPr lang="en-US"/>
              <a:pPr>
                <a:defRPr/>
              </a:pPr>
              <a:t>10/15/2012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611C-C068-4C8C-B276-C0DFB7866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B44EBD-CF87-4976-87F2-DB353AC0CE6A}" type="datetimeFigureOut">
              <a:rPr lang="en-US"/>
              <a:pPr>
                <a:defRPr/>
              </a:pPr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328541-83F6-4AB4-80E7-F3E3860E0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7696200" cy="6400800"/>
          </a:xfrm>
        </p:spPr>
        <p:txBody>
          <a:bodyPr rtlCol="0">
            <a:normAutofit fontScale="70000" lnSpcReduction="20000"/>
          </a:bodyPr>
          <a:lstStyle/>
          <a:p>
            <a:r>
              <a:rPr lang="en-US" sz="5100" b="1" dirty="0" smtClean="0">
                <a:solidFill>
                  <a:srgbClr val="FFC000"/>
                </a:solidFill>
              </a:rPr>
              <a:t>Historical Understandings </a:t>
            </a:r>
            <a:r>
              <a:rPr lang="en-US" sz="5100" b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r>
              <a:rPr lang="en-US" sz="5100" b="1" dirty="0" smtClean="0">
                <a:solidFill>
                  <a:srgbClr val="FFC000"/>
                </a:solidFill>
              </a:rPr>
              <a:t>SS7H2</a:t>
            </a:r>
          </a:p>
          <a:p>
            <a:endParaRPr lang="en-US" sz="5100" b="1" dirty="0" smtClean="0"/>
          </a:p>
          <a:p>
            <a:pPr marL="742950" indent="-742950">
              <a:buAutoNum type="alphaLcPeriod"/>
            </a:pPr>
            <a:r>
              <a:rPr lang="en-US" sz="4400" dirty="0" smtClean="0"/>
              <a:t>Explain how </a:t>
            </a:r>
            <a:r>
              <a:rPr lang="en-US" sz="4400" b="1" dirty="0" smtClean="0">
                <a:solidFill>
                  <a:srgbClr val="FF0000"/>
                </a:solidFill>
              </a:rPr>
              <a:t>European partitioning </a:t>
            </a:r>
            <a:r>
              <a:rPr lang="en-US" sz="4400" dirty="0" smtClean="0"/>
              <a:t>in the </a:t>
            </a:r>
            <a:r>
              <a:rPr lang="en-US" sz="4400" b="1" dirty="0" smtClean="0">
                <a:solidFill>
                  <a:srgbClr val="FF0000"/>
                </a:solidFill>
              </a:rPr>
              <a:t>Middle East </a:t>
            </a:r>
            <a:r>
              <a:rPr lang="en-US" sz="4400" dirty="0" smtClean="0"/>
              <a:t>after the breakup of the </a:t>
            </a:r>
            <a:r>
              <a:rPr lang="en-US" sz="4400" b="1" dirty="0" smtClean="0">
                <a:solidFill>
                  <a:srgbClr val="FF0000"/>
                </a:solidFill>
              </a:rPr>
              <a:t>Ottoman Empire </a:t>
            </a:r>
            <a:r>
              <a:rPr lang="en-US" sz="4400" dirty="0" smtClean="0"/>
              <a:t>led to regional conflict.</a:t>
            </a:r>
            <a:endParaRPr lang="en-US" sz="800" dirty="0" smtClean="0"/>
          </a:p>
          <a:p>
            <a:pPr marL="742950" indent="-742950"/>
            <a:r>
              <a:rPr lang="en-US" sz="4400" dirty="0" smtClean="0"/>
              <a:t> </a:t>
            </a:r>
          </a:p>
          <a:p>
            <a:r>
              <a:rPr lang="en-US" sz="4400" dirty="0" smtClean="0"/>
              <a:t>b. Explain the historical reasons for the establishment of the modern </a:t>
            </a:r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State of Israel</a:t>
            </a:r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dirty="0" smtClean="0"/>
              <a:t>in </a:t>
            </a:r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1948</a:t>
            </a:r>
            <a:r>
              <a:rPr lang="en-US" sz="4400" dirty="0" smtClean="0"/>
              <a:t>; include the Jewish religious connection to the land, the </a:t>
            </a:r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Holocaust</a:t>
            </a:r>
            <a:r>
              <a:rPr lang="en-US" sz="4400" b="1" dirty="0" smtClean="0"/>
              <a:t>, </a:t>
            </a:r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anti-Semitism</a:t>
            </a:r>
            <a:r>
              <a:rPr lang="en-US" sz="4400" dirty="0" smtClean="0"/>
              <a:t>, and </a:t>
            </a:r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Zionism</a:t>
            </a:r>
            <a:r>
              <a:rPr lang="en-US" sz="4400" dirty="0" smtClean="0"/>
              <a:t> in Europe. </a:t>
            </a:r>
          </a:p>
          <a:p>
            <a:endParaRPr lang="en-US" sz="4400" dirty="0" smtClean="0"/>
          </a:p>
          <a:p>
            <a:r>
              <a:rPr lang="en-US" sz="4400" dirty="0" smtClean="0"/>
              <a:t>c. Describe how </a:t>
            </a:r>
            <a:r>
              <a:rPr lang="en-US" sz="4400" b="1" dirty="0" smtClean="0">
                <a:solidFill>
                  <a:srgbClr val="92D050"/>
                </a:solidFill>
              </a:rPr>
              <a:t>land</a:t>
            </a:r>
            <a:r>
              <a:rPr lang="en-US" sz="4400" dirty="0" smtClean="0">
                <a:solidFill>
                  <a:srgbClr val="92D050"/>
                </a:solidFill>
              </a:rPr>
              <a:t> </a:t>
            </a:r>
            <a:r>
              <a:rPr lang="en-US" sz="4400" dirty="0" smtClean="0"/>
              <a:t>and </a:t>
            </a:r>
            <a:r>
              <a:rPr lang="en-US" sz="4400" b="1" dirty="0" smtClean="0">
                <a:solidFill>
                  <a:srgbClr val="92D050"/>
                </a:solidFill>
              </a:rPr>
              <a:t>religion</a:t>
            </a:r>
            <a:r>
              <a:rPr lang="en-US" sz="4400" dirty="0" smtClean="0"/>
              <a:t> are reasons for </a:t>
            </a:r>
            <a:r>
              <a:rPr lang="en-US" sz="4400" b="1" dirty="0" smtClean="0">
                <a:solidFill>
                  <a:srgbClr val="92D050"/>
                </a:solidFill>
              </a:rPr>
              <a:t>continuing conflicts </a:t>
            </a:r>
            <a:r>
              <a:rPr lang="en-US" sz="4400" dirty="0" smtClean="0"/>
              <a:t>in the Middle East.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3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mentalfloss.com/blogs/wp-content/uploads/2012/08/balkans-1861-ethn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72001" cy="3810000"/>
          </a:xfrm>
          <a:prstGeom prst="rect">
            <a:avLst/>
          </a:prstGeom>
          <a:noFill/>
        </p:spPr>
      </p:pic>
      <p:pic>
        <p:nvPicPr>
          <p:cNvPr id="38916" name="Picture 4" descr="http://1.bp.blogspot.com/_hMKYdgxNuxk/TKYQtDiMcpI/AAAAAAAAB6M/hQd2Y1VAF_0/s1600/genocide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638742"/>
          </a:xfrm>
          <a:prstGeom prst="rect">
            <a:avLst/>
          </a:prstGeom>
          <a:noFill/>
        </p:spPr>
      </p:pic>
      <p:pic>
        <p:nvPicPr>
          <p:cNvPr id="38918" name="Picture 6" descr="http://balkansnet.org/balket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733800"/>
            <a:ext cx="9144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Divisions of the Ottoman Empire were not done well.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+mn-lt"/>
              </a:rPr>
              <a:t>Circassian's</a:t>
            </a:r>
            <a:r>
              <a:rPr lang="en-US" sz="2000" dirty="0" smtClean="0">
                <a:latin typeface="+mn-lt"/>
              </a:rPr>
              <a:t>, Russian Muslims, fled Russia to live in the Ottoman Empire.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The Balkans split apart and people were forced to move for religious  and ethnic reasons.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The Armenia Genocide forced Armenia Christians to move to Armenia. 1 million Armenians died during the forced migration.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Greek Orthodox living Turkey and Turkish Muslims living in Greece were forced to move in the hundreds of thousands. Thousands died.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Large number of Jews were moving to Palestine to escape religious conflicts in Europe. The desire to return to the Jewish Promised Land is called Zionism.</a:t>
            </a:r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Ethnic And Religious Conflict as a result of the Ottoman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5943600"/>
          </a:xfrm>
        </p:spPr>
        <p:txBody>
          <a:bodyPr/>
          <a:lstStyle/>
          <a:p>
            <a:r>
              <a:rPr lang="en-US" dirty="0" smtClean="0"/>
              <a:t>Armenian Genocide</a:t>
            </a:r>
          </a:p>
          <a:p>
            <a:r>
              <a:rPr lang="en-US" dirty="0" smtClean="0"/>
              <a:t>Mass Migrations of Muslims and Orthodox Christians from Turkey to Greece and Greece to Turkey.</a:t>
            </a:r>
          </a:p>
          <a:p>
            <a:r>
              <a:rPr lang="en-US" dirty="0" smtClean="0"/>
              <a:t>Violent repression of the Kurdish ethnic groups.</a:t>
            </a:r>
          </a:p>
          <a:p>
            <a:r>
              <a:rPr lang="en-US" dirty="0" smtClean="0"/>
              <a:t>Sectarian conflict in Iraq.</a:t>
            </a:r>
          </a:p>
          <a:p>
            <a:r>
              <a:rPr lang="en-US" dirty="0" smtClean="0"/>
              <a:t>Jewish-Arab tension in Palestine, which is amplified with the creation of Israel.</a:t>
            </a:r>
          </a:p>
          <a:p>
            <a:r>
              <a:rPr lang="en-US" dirty="0" smtClean="0"/>
              <a:t>Religious divisions of Syria and Lebanon.</a:t>
            </a:r>
          </a:p>
          <a:p>
            <a:r>
              <a:rPr lang="en-US" dirty="0" smtClean="0"/>
              <a:t>Conflicts in the this area continue today.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2819400" cy="2667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Ottoman Empire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4953000"/>
            <a:ext cx="2743200" cy="1447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Becomes Turkey and Other Nations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133600" y="3352800"/>
            <a:ext cx="2819400" cy="16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Europeans decide new countries boundaries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657600" y="1371600"/>
            <a:ext cx="3048000" cy="1981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Many Ethnic  and Religious groups did not like the new countries boundaries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0"/>
            <a:ext cx="2743200" cy="2057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There has been nearly continuous religious or ethnic conflict in this region since WWI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4114800" y="3352800"/>
            <a:ext cx="5638800" cy="396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Becomes: Turkey, Greece, Iraq, Palestine, Syria, Lebanon, Armenia, and more</a:t>
            </a:r>
            <a:endParaRPr lang="en-US" sz="2800" b="1" dirty="0"/>
          </a:p>
        </p:txBody>
      </p:sp>
      <p:sp>
        <p:nvSpPr>
          <p:cNvPr id="9" name="Down Arrow 8"/>
          <p:cNvSpPr/>
          <p:nvPr/>
        </p:nvSpPr>
        <p:spPr>
          <a:xfrm>
            <a:off x="304800" y="2590800"/>
            <a:ext cx="762000" cy="2209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752600" y="4495800"/>
            <a:ext cx="6096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48000" y="2895600"/>
            <a:ext cx="6096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15000" y="990600"/>
            <a:ext cx="6096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15200" y="2057400"/>
            <a:ext cx="762000" cy="2209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0" y="0"/>
            <a:ext cx="35909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Ottoman Empire</a:t>
            </a:r>
            <a:endParaRPr lang="en-US" sz="4000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5127" name="TextBox 14"/>
          <p:cNvSpPr txBox="1">
            <a:spLocks noChangeArrowheads="1"/>
          </p:cNvSpPr>
          <p:nvPr/>
        </p:nvSpPr>
        <p:spPr bwMode="auto">
          <a:xfrm>
            <a:off x="2362200" y="0"/>
            <a:ext cx="6781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Huge Muslim Empire headed in Istanbul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In power from 1299-1914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Tolerant of “People of the Book” </a:t>
            </a: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</p:txBody>
      </p:sp>
      <p:pic>
        <p:nvPicPr>
          <p:cNvPr id="5131" name="Picture 11" descr="http://www.countryofturkey.com/all_about/img/ottoman-empire-15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3384"/>
            <a:ext cx="9144000" cy="542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9718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660066"/>
                </a:solidFill>
              </a:rPr>
              <a:t>In 1300, a group of Muslim Warriors, called Turks, captured most of what is now </a:t>
            </a:r>
            <a:r>
              <a:rPr lang="en-US" sz="2800" dirty="0" smtClean="0">
                <a:solidFill>
                  <a:srgbClr val="660066"/>
                </a:solidFill>
              </a:rPr>
              <a:t>Turkey. This becomes the Ottoman Empire.</a:t>
            </a:r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The Ottoman Empire took their ancestors name, the </a:t>
            </a:r>
            <a:r>
              <a:rPr lang="en-US" sz="2800" dirty="0" err="1" smtClean="0">
                <a:solidFill>
                  <a:srgbClr val="FF0000"/>
                </a:solidFill>
              </a:rPr>
              <a:t>Osmans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3366FF"/>
                </a:solidFill>
              </a:rPr>
              <a:t>In 1453, the Ottomans took over an Christian city named Constantinople </a:t>
            </a:r>
            <a:r>
              <a:rPr lang="en-US" sz="2800" dirty="0" smtClean="0">
                <a:solidFill>
                  <a:srgbClr val="3366FF"/>
                </a:solidFill>
              </a:rPr>
              <a:t>. </a:t>
            </a:r>
            <a:endParaRPr lang="en-US" sz="2800" dirty="0" smtClean="0">
              <a:solidFill>
                <a:srgbClr val="3366FF"/>
              </a:solidFill>
            </a:endParaRPr>
          </a:p>
          <a:p>
            <a:r>
              <a:rPr lang="en-US" sz="2800" dirty="0" smtClean="0">
                <a:solidFill>
                  <a:srgbClr val="FF4B6D"/>
                </a:solidFill>
              </a:rPr>
              <a:t>Constantinople  </a:t>
            </a:r>
            <a:r>
              <a:rPr lang="en-US" sz="2800" dirty="0" smtClean="0">
                <a:solidFill>
                  <a:srgbClr val="FF4B6D"/>
                </a:solidFill>
              </a:rPr>
              <a:t>later got renamed to Istanbul</a:t>
            </a:r>
            <a:r>
              <a:rPr lang="en-US" sz="2800" dirty="0" smtClean="0">
                <a:solidFill>
                  <a:srgbClr val="FF4B6D"/>
                </a:solidFill>
              </a:rPr>
              <a:t>. </a:t>
            </a:r>
            <a:endParaRPr lang="en-US" sz="2800" dirty="0">
              <a:solidFill>
                <a:srgbClr val="FF4B6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43" y="3810000"/>
            <a:ext cx="3928623" cy="2895599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3048000" y="3124200"/>
            <a:ext cx="3188925" cy="90838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352800"/>
            <a:ext cx="78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TO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2242" y="4038600"/>
            <a:ext cx="4251758" cy="2590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81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315200" cy="6858000"/>
          </a:xfrm>
        </p:spPr>
        <p:txBody>
          <a:bodyPr>
            <a:normAutofit fontScale="92500" lnSpcReduction="20000"/>
          </a:bodyPr>
          <a:lstStyle/>
          <a:p>
            <a:endParaRPr lang="en-US" sz="2800" dirty="0" smtClean="0">
              <a:solidFill>
                <a:srgbClr val="3B37DA"/>
              </a:solidFill>
            </a:endParaRPr>
          </a:p>
          <a:p>
            <a:r>
              <a:rPr lang="en-US" sz="2800" dirty="0" smtClean="0">
                <a:solidFill>
                  <a:srgbClr val="FF6600"/>
                </a:solidFill>
              </a:rPr>
              <a:t>Istanbul in 1453 laid the foundation of the Empire,  which was the major power in southeastern and Eastern Mediterranean. </a:t>
            </a:r>
          </a:p>
          <a:p>
            <a:r>
              <a:rPr lang="en-US" sz="2800" dirty="0" smtClean="0">
                <a:solidFill>
                  <a:srgbClr val="58FF1E"/>
                </a:solidFill>
              </a:rPr>
              <a:t>In the 15</a:t>
            </a:r>
            <a:r>
              <a:rPr lang="en-US" sz="2800" baseline="30000" dirty="0" smtClean="0">
                <a:solidFill>
                  <a:srgbClr val="58FF1E"/>
                </a:solidFill>
              </a:rPr>
              <a:t>th</a:t>
            </a:r>
            <a:r>
              <a:rPr lang="en-US" sz="2800" dirty="0" smtClean="0">
                <a:solidFill>
                  <a:srgbClr val="58FF1E"/>
                </a:solidFill>
              </a:rPr>
              <a:t> and 16</a:t>
            </a:r>
            <a:r>
              <a:rPr lang="en-US" sz="2800" baseline="30000" dirty="0" smtClean="0">
                <a:solidFill>
                  <a:srgbClr val="58FF1E"/>
                </a:solidFill>
              </a:rPr>
              <a:t>th</a:t>
            </a:r>
            <a:r>
              <a:rPr lang="en-US" sz="2800" dirty="0" smtClean="0">
                <a:solidFill>
                  <a:srgbClr val="58FF1E"/>
                </a:solidFill>
              </a:rPr>
              <a:t> century, the Ottoman Empire entered a long period of conquest and expansion.</a:t>
            </a:r>
          </a:p>
          <a:p>
            <a:r>
              <a:rPr lang="en-US" sz="2800" dirty="0" smtClean="0"/>
              <a:t>This long period of time was lead by Emperor Suleiman, who almost conquered Western Europe. He was defeated in the Battle of Vienna in 1683.</a:t>
            </a:r>
          </a:p>
          <a:p>
            <a:r>
              <a:rPr lang="en-US" sz="2800" dirty="0" smtClean="0">
                <a:solidFill>
                  <a:srgbClr val="3B37DA"/>
                </a:solidFill>
              </a:rPr>
              <a:t>All </a:t>
            </a:r>
            <a:r>
              <a:rPr lang="en-US" sz="2800" dirty="0" smtClean="0">
                <a:solidFill>
                  <a:srgbClr val="3B37DA"/>
                </a:solidFill>
              </a:rPr>
              <a:t>three major </a:t>
            </a:r>
            <a:r>
              <a:rPr lang="en-US" sz="2800" dirty="0" smtClean="0">
                <a:solidFill>
                  <a:srgbClr val="3B37DA"/>
                </a:solidFill>
              </a:rPr>
              <a:t>Abrahamic religions Judaism</a:t>
            </a:r>
            <a:r>
              <a:rPr lang="en-US" sz="2800" dirty="0" smtClean="0">
                <a:solidFill>
                  <a:srgbClr val="3B37DA"/>
                </a:solidFill>
              </a:rPr>
              <a:t>, Christianity, and Islam lived in this Empire</a:t>
            </a:r>
            <a:r>
              <a:rPr lang="en-US" sz="2800" dirty="0" smtClean="0">
                <a:solidFill>
                  <a:srgbClr val="3B37DA"/>
                </a:solidFill>
              </a:rPr>
              <a:t>. Jews and Christians paid higher taxes, because Muslims paid 10% of their income </a:t>
            </a:r>
            <a:r>
              <a:rPr lang="en-US" sz="2800" dirty="0" smtClean="0">
                <a:solidFill>
                  <a:srgbClr val="3B37DA"/>
                </a:solidFill>
              </a:rPr>
              <a:t>as Alms, as required by the 5 pillars. </a:t>
            </a:r>
          </a:p>
          <a:p>
            <a:r>
              <a:rPr lang="en-US" sz="2800" dirty="0" smtClean="0">
                <a:solidFill>
                  <a:srgbClr val="FF0066"/>
                </a:solidFill>
              </a:rPr>
              <a:t>For most of its history, about 400 years, the Ethnic and religious groups lived in harmony which only small scale conflicts.</a:t>
            </a:r>
            <a:endParaRPr lang="en-US" sz="2800" dirty="0">
              <a:solidFill>
                <a:srgbClr val="FF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81000"/>
            <a:ext cx="1863294" cy="1235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724400"/>
            <a:ext cx="1902363" cy="1261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2706" y="2209800"/>
            <a:ext cx="1711294" cy="1860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9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B37DA"/>
                </a:solidFill>
              </a:rPr>
              <a:t>All three major </a:t>
            </a:r>
            <a:r>
              <a:rPr lang="en-US" sz="2800" dirty="0" smtClean="0">
                <a:solidFill>
                  <a:srgbClr val="3B37DA"/>
                </a:solidFill>
              </a:rPr>
              <a:t>Abrahamic religions Judaism</a:t>
            </a:r>
            <a:r>
              <a:rPr lang="en-US" sz="2800" dirty="0" smtClean="0">
                <a:solidFill>
                  <a:srgbClr val="3B37DA"/>
                </a:solidFill>
              </a:rPr>
              <a:t>, Christianity, and Islam lived in this Empire</a:t>
            </a:r>
            <a:r>
              <a:rPr lang="en-US" sz="2800" dirty="0" smtClean="0">
                <a:solidFill>
                  <a:srgbClr val="3B37DA"/>
                </a:solidFill>
              </a:rPr>
              <a:t>. Jews and Christians paid higher taxes, because Muslims paid 10% of their income </a:t>
            </a:r>
            <a:r>
              <a:rPr lang="en-US" sz="2800" dirty="0" smtClean="0">
                <a:solidFill>
                  <a:srgbClr val="3B37DA"/>
                </a:solidFill>
              </a:rPr>
              <a:t>as Alms, as required by the 5 pillars. </a:t>
            </a:r>
            <a:endParaRPr lang="en-US" sz="2800" dirty="0">
              <a:solidFill>
                <a:srgbClr val="3B37D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752600"/>
            <a:ext cx="1863294" cy="1235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1637" y="5181600"/>
            <a:ext cx="1902363" cy="1261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2706" y="3048000"/>
            <a:ext cx="1711294" cy="1860102"/>
          </a:xfrm>
          <a:prstGeom prst="rect">
            <a:avLst/>
          </a:prstGeom>
        </p:spPr>
      </p:pic>
      <p:pic>
        <p:nvPicPr>
          <p:cNvPr id="13314" name="Picture 2" descr="http://www.kusadasi.tv/wp-content/uploads/ottoman-empi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39989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9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9372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4820" name="Picture 4" descr="http://www.roebuckclasses.com/maps/histmap/ad1325batutapolojour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080500" cy="6695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00B0F0"/>
                </a:solidFill>
              </a:rPr>
              <a:t>As Western Powers invested in longer sea travel and sailors began circumnavigating Africa the Ottoman Empire began to decline as a trade center. Explores like Columbus wanted to find other ways to Asia partially to bypass the Ottoman Empire and the taxes they had to pay.</a:t>
            </a:r>
          </a:p>
          <a:p>
            <a:r>
              <a:rPr lang="en-US" sz="3000" dirty="0" smtClean="0">
                <a:solidFill>
                  <a:srgbClr val="008000"/>
                </a:solidFill>
              </a:rPr>
              <a:t>The </a:t>
            </a:r>
            <a:r>
              <a:rPr lang="en-US" sz="3000" dirty="0" smtClean="0">
                <a:solidFill>
                  <a:srgbClr val="008000"/>
                </a:solidFill>
              </a:rPr>
              <a:t>beginning of </a:t>
            </a:r>
            <a:r>
              <a:rPr lang="en-US" sz="3000" dirty="0" smtClean="0">
                <a:solidFill>
                  <a:srgbClr val="008000"/>
                </a:solidFill>
              </a:rPr>
              <a:t>WWI created </a:t>
            </a:r>
            <a:r>
              <a:rPr lang="en-US" sz="3000" dirty="0" smtClean="0">
                <a:solidFill>
                  <a:srgbClr val="008000"/>
                </a:solidFill>
              </a:rPr>
              <a:t>some problems for the Ottoman Empire.  </a:t>
            </a:r>
            <a:r>
              <a:rPr lang="en-US" sz="3000" dirty="0" smtClean="0">
                <a:solidFill>
                  <a:srgbClr val="008000"/>
                </a:solidFill>
              </a:rPr>
              <a:t>The Ottoman Empire fought on the losing side of WWI.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0066"/>
                </a:solidFill>
              </a:rPr>
              <a:t>European Politicians partitioned the Ottoman Empire and many countries, like Turkey, Syria, Palestine (now Israel), and Lebanon were formed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smtClean="0">
                <a:solidFill>
                  <a:srgbClr val="FF0066"/>
                </a:solidFill>
              </a:rPr>
              <a:t>called </a:t>
            </a:r>
            <a:r>
              <a:rPr lang="en-US" sz="2800" dirty="0" err="1" smtClean="0">
                <a:solidFill>
                  <a:srgbClr val="FF0066"/>
                </a:solidFill>
              </a:rPr>
              <a:t>Sanremo</a:t>
            </a:r>
            <a:r>
              <a:rPr lang="en-US" sz="2800" dirty="0" smtClean="0">
                <a:solidFill>
                  <a:srgbClr val="FF0066"/>
                </a:solidFill>
              </a:rPr>
              <a:t> Agreement</a:t>
            </a:r>
            <a:r>
              <a:rPr lang="en-US" sz="2800" dirty="0" smtClean="0">
                <a:solidFill>
                  <a:srgbClr val="FF0066"/>
                </a:solidFill>
              </a:rPr>
              <a:t>.</a:t>
            </a:r>
            <a:r>
              <a:rPr lang="en-US" sz="2800" dirty="0" smtClean="0">
                <a:solidFill>
                  <a:srgbClr val="FF0066"/>
                </a:solidFill>
              </a:rPr>
              <a:t> The Ottomans lasted until about  1914 or 1922 depending on which end date you use.</a:t>
            </a:r>
            <a:endParaRPr lang="en-US" sz="2800" dirty="0" smtClean="0">
              <a:solidFill>
                <a:srgbClr val="FF0066"/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European division created religious tension, by favoring some groups over others.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rgbClr val="E86EFF"/>
                </a:solidFill>
              </a:rPr>
              <a:t>These countries are part of what is now modern day Middle East and Southwest Asia.</a:t>
            </a:r>
          </a:p>
          <a:p>
            <a:endParaRPr lang="en-US" sz="2800" dirty="0" smtClean="0">
              <a:solidFill>
                <a:srgbClr val="46FF43"/>
              </a:solidFill>
            </a:endParaRPr>
          </a:p>
          <a:p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38400" y="0"/>
            <a:ext cx="31950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Decline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7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0" y="5867400"/>
            <a:ext cx="838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European Empires before WWI (1914-1919)</a:t>
            </a:r>
            <a:endParaRPr lang="en-US" sz="3200" b="1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</p:txBody>
      </p:sp>
      <p:pic>
        <p:nvPicPr>
          <p:cNvPr id="4" name="Picture 7" descr="after napoleons defe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tionalarchives.gov.uk/pathways/firstworldwar/maps/map_images/Europe19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5257800" y="381000"/>
            <a:ext cx="3886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Ottoman Empire</a:t>
            </a:r>
            <a:r>
              <a:rPr lang="en-US" dirty="0" smtClean="0"/>
              <a:t> Breaks up and becomes </a:t>
            </a:r>
            <a:r>
              <a:rPr lang="en-US" b="1" dirty="0" smtClean="0">
                <a:solidFill>
                  <a:schemeClr val="tx1"/>
                </a:solidFill>
              </a:rPr>
              <a:t>Turkey</a:t>
            </a:r>
            <a:r>
              <a:rPr lang="en-US" dirty="0" smtClean="0"/>
              <a:t> and other smaller Nations during </a:t>
            </a:r>
            <a:r>
              <a:rPr lang="en-US" b="1" dirty="0" smtClean="0">
                <a:solidFill>
                  <a:schemeClr val="tx1"/>
                </a:solidFill>
              </a:rPr>
              <a:t>WWI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338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Ottoman Empire </a:t>
            </a:r>
            <a:r>
              <a:rPr lang="en-US" dirty="0" smtClean="0"/>
              <a:t>fought on the </a:t>
            </a:r>
            <a:r>
              <a:rPr lang="en-US" dirty="0" smtClean="0">
                <a:solidFill>
                  <a:srgbClr val="FF0000"/>
                </a:solidFill>
              </a:rPr>
              <a:t>wrong side in WWI </a:t>
            </a:r>
            <a:r>
              <a:rPr lang="en-US" dirty="0" smtClean="0"/>
              <a:t>and lost the war, because of this </a:t>
            </a:r>
            <a:r>
              <a:rPr lang="en-US" dirty="0" smtClean="0">
                <a:solidFill>
                  <a:srgbClr val="FF0000"/>
                </a:solidFill>
              </a:rPr>
              <a:t>European Nations </a:t>
            </a:r>
            <a:r>
              <a:rPr lang="en-US" dirty="0" smtClean="0"/>
              <a:t>decided the </a:t>
            </a:r>
            <a:r>
              <a:rPr lang="en-US" dirty="0" smtClean="0">
                <a:solidFill>
                  <a:srgbClr val="FF0000"/>
                </a:solidFill>
              </a:rPr>
              <a:t>new boundaries </a:t>
            </a:r>
            <a:r>
              <a:rPr lang="en-US" dirty="0" smtClean="0"/>
              <a:t>of the former Ottoman territories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765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Ethnic And Religious Conflict as a result of the Ottoman Partitioning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</dc:creator>
  <cp:lastModifiedBy>knappe</cp:lastModifiedBy>
  <cp:revision>104</cp:revision>
  <dcterms:created xsi:type="dcterms:W3CDTF">2011-10-04T18:49:52Z</dcterms:created>
  <dcterms:modified xsi:type="dcterms:W3CDTF">2012-10-15T22:18:23Z</dcterms:modified>
</cp:coreProperties>
</file>