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67" r:id="rId5"/>
    <p:sldId id="259" r:id="rId6"/>
    <p:sldId id="260" r:id="rId7"/>
    <p:sldId id="261" r:id="rId8"/>
    <p:sldId id="262" r:id="rId9"/>
    <p:sldId id="265" r:id="rId10"/>
    <p:sldId id="263" r:id="rId11"/>
    <p:sldId id="266" r:id="rId12"/>
    <p:sldId id="264"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1672F22E-D18C-4334-8DA7-5F60A7120311}" type="datetimeFigureOut">
              <a:rPr lang="en-US" smtClean="0"/>
              <a:t>9/14/2012</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F29379B1-064A-48A5-A316-7354F1F655E0}"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119E32ED-0F70-4E50-BFB2-2828321F5E56}" type="datetimeFigureOut">
              <a:rPr lang="en-US" smtClean="0"/>
              <a:pPr/>
              <a:t>9/14/2012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3C10D77D-1C77-44EC-BD16-A5CFF0CBD8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day one</a:t>
            </a:r>
            <a:endParaRPr lang="en-US" dirty="0"/>
          </a:p>
        </p:txBody>
      </p:sp>
      <p:sp>
        <p:nvSpPr>
          <p:cNvPr id="4" name="Slide Number Placeholder 3"/>
          <p:cNvSpPr>
            <a:spLocks noGrp="1"/>
          </p:cNvSpPr>
          <p:nvPr>
            <p:ph type="sldNum" sz="quarter" idx="10"/>
          </p:nvPr>
        </p:nvSpPr>
        <p:spPr/>
        <p:txBody>
          <a:bodyPr/>
          <a:lstStyle/>
          <a:p>
            <a:fld id="{DA0BEE2B-8E04-4DB8-8CFE-FCE17892A120}"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Day two</a:t>
            </a:r>
            <a:endParaRPr lang="en-US" dirty="0"/>
          </a:p>
        </p:txBody>
      </p:sp>
      <p:sp>
        <p:nvSpPr>
          <p:cNvPr id="4" name="Slide Number Placeholder 3"/>
          <p:cNvSpPr>
            <a:spLocks noGrp="1"/>
          </p:cNvSpPr>
          <p:nvPr>
            <p:ph type="sldNum" sz="quarter" idx="10"/>
          </p:nvPr>
        </p:nvSpPr>
        <p:spPr/>
        <p:txBody>
          <a:bodyPr/>
          <a:lstStyle/>
          <a:p>
            <a:fld id="{DA0BEE2B-8E04-4DB8-8CFE-FCE17892A120}"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Tuesday</a:t>
            </a:r>
            <a:endParaRPr lang="en-US" dirty="0"/>
          </a:p>
        </p:txBody>
      </p:sp>
      <p:sp>
        <p:nvSpPr>
          <p:cNvPr id="4" name="Slide Number Placeholder 3"/>
          <p:cNvSpPr>
            <a:spLocks noGrp="1"/>
          </p:cNvSpPr>
          <p:nvPr>
            <p:ph type="sldNum" sz="quarter" idx="10"/>
          </p:nvPr>
        </p:nvSpPr>
        <p:spPr/>
        <p:txBody>
          <a:bodyPr/>
          <a:lstStyle/>
          <a:p>
            <a:fld id="{DA0BEE2B-8E04-4DB8-8CFE-FCE17892A12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DF7A6C-62AC-4935-A23A-08F755907F74}"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F7A6C-62AC-4935-A23A-08F755907F74}"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F7A6C-62AC-4935-A23A-08F755907F74}"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F7A6C-62AC-4935-A23A-08F755907F74}"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F7A6C-62AC-4935-A23A-08F755907F74}"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DF7A6C-62AC-4935-A23A-08F755907F74}"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DF7A6C-62AC-4935-A23A-08F755907F74}" type="datetimeFigureOut">
              <a:rPr lang="en-US" smtClean="0"/>
              <a:pPr/>
              <a:t>9/14/2012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DF7A6C-62AC-4935-A23A-08F755907F74}" type="datetimeFigureOut">
              <a:rPr lang="en-US" smtClean="0"/>
              <a:pPr/>
              <a:t>9/14/2012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F7A6C-62AC-4935-A23A-08F755907F74}" type="datetimeFigureOut">
              <a:rPr lang="en-US" smtClean="0"/>
              <a:pPr/>
              <a:t>9/14/2012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F7A6C-62AC-4935-A23A-08F755907F74}"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F7A6C-62AC-4935-A23A-08F755907F74}"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C29DD-7083-4B28-A3FA-16BFA4FA9D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F7A6C-62AC-4935-A23A-08F755907F74}" type="datetimeFigureOut">
              <a:rPr lang="en-US" smtClean="0"/>
              <a:pPr/>
              <a:t>9/14/2012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C29DD-7083-4B28-A3FA-16BFA4FA9D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pandora.cii.wwu.edu/vajda/ling201/images/sumerian_cuneiform.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hyperlink" Target="//upload.wikimedia.org/wikipedia/commons/1/1e/Lascaux_painting.jpg"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wm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0"/>
            <a:ext cx="5638800" cy="1470025"/>
          </a:xfrm>
        </p:spPr>
        <p:txBody>
          <a:bodyPr/>
          <a:lstStyle/>
          <a:p>
            <a:r>
              <a:rPr lang="en-US" b="1" dirty="0" smtClean="0"/>
              <a:t>River Civilizations </a:t>
            </a:r>
            <a:endParaRPr lang="en-US" b="1" dirty="0"/>
          </a:p>
        </p:txBody>
      </p:sp>
      <p:sp>
        <p:nvSpPr>
          <p:cNvPr id="3" name="Subtitle 2"/>
          <p:cNvSpPr>
            <a:spLocks noGrp="1"/>
          </p:cNvSpPr>
          <p:nvPr>
            <p:ph type="subTitle" idx="1"/>
          </p:nvPr>
        </p:nvSpPr>
        <p:spPr>
          <a:xfrm>
            <a:off x="457200" y="1600200"/>
            <a:ext cx="8229600" cy="4953000"/>
          </a:xfrm>
        </p:spPr>
        <p:txBody>
          <a:bodyPr>
            <a:normAutofit fontScale="92500" lnSpcReduction="20000"/>
          </a:bodyPr>
          <a:lstStyle/>
          <a:p>
            <a:r>
              <a:rPr lang="en-US" dirty="0" smtClean="0">
                <a:solidFill>
                  <a:schemeClr val="tx1"/>
                </a:solidFill>
              </a:rPr>
              <a:t>SS7G7 The student will explain the impact of location, climate, physical characteristics, Distribution of natural resources and population distribution on Southwest Asia (Middle East). </a:t>
            </a:r>
            <a:endParaRPr lang="en-US" dirty="0" smtClean="0">
              <a:solidFill>
                <a:schemeClr val="tx1"/>
              </a:solidFill>
            </a:endParaRPr>
          </a:p>
          <a:p>
            <a:r>
              <a:rPr lang="en-US" dirty="0" smtClean="0">
                <a:solidFill>
                  <a:schemeClr val="tx1"/>
                </a:solidFill>
              </a:rPr>
              <a:t>SS7G8 </a:t>
            </a:r>
            <a:r>
              <a:rPr lang="en-US" dirty="0" smtClean="0">
                <a:solidFill>
                  <a:schemeClr val="tx1"/>
                </a:solidFill>
              </a:rPr>
              <a:t>The student will describe the diverse cultures of the people who live in Southwest Asia (Middle East). </a:t>
            </a:r>
            <a:endParaRPr lang="en-US" dirty="0" smtClean="0">
              <a:solidFill>
                <a:schemeClr val="tx1"/>
              </a:solidFill>
            </a:endParaRPr>
          </a:p>
          <a:p>
            <a:r>
              <a:rPr lang="en-US" dirty="0" smtClean="0">
                <a:solidFill>
                  <a:schemeClr val="tx1"/>
                </a:solidFill>
              </a:rPr>
              <a:t>SS7CG4 The student will compare and contrast various forms of government. </a:t>
            </a:r>
            <a:endParaRPr lang="en-US" dirty="0" smtClean="0">
              <a:solidFill>
                <a:schemeClr val="tx1"/>
              </a:solidFill>
            </a:endParaRPr>
          </a:p>
          <a:p>
            <a:r>
              <a:rPr lang="en-US" dirty="0" smtClean="0">
                <a:solidFill>
                  <a:schemeClr val="tx1"/>
                </a:solidFill>
              </a:rPr>
              <a:t>SS7H2 The student will analyze continuity and change in Southwest Asia (Middle East) leading to the 21st century.</a:t>
            </a:r>
            <a:r>
              <a:rPr lang="en-US" b="1" dirty="0" smtClean="0">
                <a:solidFill>
                  <a:schemeClr val="tx1"/>
                </a:solidFill>
              </a:rPr>
              <a:t> </a:t>
            </a:r>
            <a:endParaRPr lang="en-US" dirty="0" smtClean="0">
              <a:solidFill>
                <a:schemeClr val="tx1"/>
              </a:solidFill>
            </a:endParaRPr>
          </a:p>
          <a:p>
            <a:endParaRPr lang="en-US" dirty="0"/>
          </a:p>
        </p:txBody>
      </p:sp>
      <p:pic>
        <p:nvPicPr>
          <p:cNvPr id="1026" name="Picture 2" descr="C:\Program Files\Microsoft Office XP\Media\CntCD1\ClipArt1\j0157711.wmf"/>
          <p:cNvPicPr>
            <a:picLocks noChangeAspect="1" noChangeArrowheads="1"/>
          </p:cNvPicPr>
          <p:nvPr/>
        </p:nvPicPr>
        <p:blipFill>
          <a:blip r:embed="rId2" cstate="print"/>
          <a:srcRect/>
          <a:stretch>
            <a:fillRect/>
          </a:stretch>
        </p:blipFill>
        <p:spPr bwMode="auto">
          <a:xfrm>
            <a:off x="7325258" y="0"/>
            <a:ext cx="1818742" cy="1474013"/>
          </a:xfrm>
          <a:prstGeom prst="rect">
            <a:avLst/>
          </a:prstGeom>
          <a:noFill/>
        </p:spPr>
      </p:pic>
      <p:pic>
        <p:nvPicPr>
          <p:cNvPr id="1027" name="Picture 3" descr="C:\Program Files\Microsoft Office XP\Media\CntCD1\ClipArt1\j0157717.wmf"/>
          <p:cNvPicPr>
            <a:picLocks noChangeAspect="1" noChangeArrowheads="1"/>
          </p:cNvPicPr>
          <p:nvPr/>
        </p:nvPicPr>
        <p:blipFill>
          <a:blip r:embed="rId3" cstate="print"/>
          <a:srcRect/>
          <a:stretch>
            <a:fillRect/>
          </a:stretch>
        </p:blipFill>
        <p:spPr bwMode="auto">
          <a:xfrm>
            <a:off x="0" y="0"/>
            <a:ext cx="3060518" cy="1600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andora.cii.wwu.edu/vajda/ling201/images/sumerian_cuneiform.jpg">
            <a:hlinkClick r:id="rId2" tgtFrame="_blank"/>
          </p:cNvPr>
          <p:cNvPicPr/>
          <p:nvPr/>
        </p:nvPicPr>
        <p:blipFill>
          <a:blip r:embed="rId3" cstate="print"/>
          <a:srcRect/>
          <a:stretch>
            <a:fillRect/>
          </a:stretch>
        </p:blipFill>
        <p:spPr bwMode="auto">
          <a:xfrm>
            <a:off x="1" y="0"/>
            <a:ext cx="3505200" cy="6858000"/>
          </a:xfrm>
          <a:prstGeom prst="rect">
            <a:avLst/>
          </a:prstGeom>
          <a:noFill/>
          <a:ln w="9525">
            <a:noFill/>
            <a:miter lim="800000"/>
            <a:headEnd/>
            <a:tailEnd/>
          </a:ln>
        </p:spPr>
      </p:pic>
      <p:sp>
        <p:nvSpPr>
          <p:cNvPr id="10" name="Rectangle 14"/>
          <p:cNvSpPr>
            <a:spLocks noChangeArrowheads="1"/>
          </p:cNvSpPr>
          <p:nvPr/>
        </p:nvSpPr>
        <p:spPr bwMode="auto">
          <a:xfrm>
            <a:off x="3581400" y="3201985"/>
            <a:ext cx="5029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n-US" sz="2400" b="1" dirty="0" smtClean="0"/>
              <a:t>Cuneiform: </a:t>
            </a:r>
            <a:r>
              <a:rPr lang="en-US" sz="2400" dirty="0" smtClean="0"/>
              <a:t>The first written language. It was invented by the people of Mesopotamia and used symbols to express ideas</a:t>
            </a:r>
            <a:r>
              <a:rPr lang="en-US" sz="2400" dirty="0" smtClean="0"/>
              <a:t>.</a:t>
            </a:r>
          </a:p>
          <a:p>
            <a:pPr fontAlgn="base">
              <a:spcBef>
                <a:spcPct val="0"/>
              </a:spcBef>
              <a:spcAft>
                <a:spcPct val="0"/>
              </a:spcAft>
            </a:pPr>
            <a:endParaRPr lang="en-US" sz="2400" dirty="0" smtClean="0"/>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Hammurabi and Code of Laws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first written laws were made in Mesopotamia in Cuneiform. </a:t>
            </a:r>
            <a:endParaRPr kumimoji="0" lang="en-US" sz="2400" b="0" i="0" u="none" strike="noStrike" cap="none" normalizeH="0" baseline="0" dirty="0" smtClean="0">
              <a:ln>
                <a:noFill/>
              </a:ln>
              <a:solidFill>
                <a:schemeClr val="tx1"/>
              </a:solidFill>
              <a:effectLst/>
              <a:latin typeface="Arial" pitchFamily="34" charset="0"/>
            </a:endParaRPr>
          </a:p>
        </p:txBody>
      </p:sp>
      <p:sp>
        <p:nvSpPr>
          <p:cNvPr id="13" name="Rectangle 12"/>
          <p:cNvSpPr/>
          <p:nvPr/>
        </p:nvSpPr>
        <p:spPr>
          <a:xfrm>
            <a:off x="3581400" y="152400"/>
            <a:ext cx="5562600" cy="2677656"/>
          </a:xfrm>
          <a:prstGeom prst="rect">
            <a:avLst/>
          </a:prstGeom>
        </p:spPr>
        <p:txBody>
          <a:bodyPr wrap="square">
            <a:spAutoFit/>
          </a:bodyPr>
          <a:lstStyle/>
          <a:p>
            <a:pPr lvl="0" fontAlgn="base">
              <a:spcBef>
                <a:spcPct val="0"/>
              </a:spcBef>
              <a:spcAft>
                <a:spcPct val="0"/>
              </a:spcAft>
            </a:pPr>
            <a:r>
              <a:rPr lang="en-US" sz="2400" b="1" dirty="0" smtClean="0">
                <a:latin typeface="Calibri" pitchFamily="34" charset="0"/>
                <a:ea typeface="Calibri" pitchFamily="34" charset="0"/>
                <a:cs typeface="Times New Roman" pitchFamily="18" charset="0"/>
              </a:rPr>
              <a:t>Mesopotamia</a:t>
            </a:r>
            <a:r>
              <a:rPr lang="en-US" sz="2400" dirty="0" smtClean="0">
                <a:latin typeface="Calibri" pitchFamily="34" charset="0"/>
                <a:ea typeface="Calibri" pitchFamily="34" charset="0"/>
                <a:cs typeface="Times New Roman" pitchFamily="18" charset="0"/>
              </a:rPr>
              <a:t>: One of the first places in the world where early humans settled and made civilizations. It is the area in between the Tigris and Euphrates River, in what is now Iraq. The first form or writing, </a:t>
            </a:r>
            <a:r>
              <a:rPr lang="en-US" sz="2400" b="1" dirty="0" smtClean="0">
                <a:latin typeface="Calibri" pitchFamily="34" charset="0"/>
                <a:ea typeface="Calibri" pitchFamily="34" charset="0"/>
                <a:cs typeface="Times New Roman" pitchFamily="18" charset="0"/>
              </a:rPr>
              <a:t>Cuneiform</a:t>
            </a:r>
            <a:r>
              <a:rPr lang="en-US" sz="2400" dirty="0" smtClean="0">
                <a:latin typeface="Calibri" pitchFamily="34" charset="0"/>
                <a:ea typeface="Calibri" pitchFamily="34" charset="0"/>
                <a:cs typeface="Times New Roman" pitchFamily="18" charset="0"/>
              </a:rPr>
              <a:t> was invented here to codify law, called </a:t>
            </a:r>
            <a:r>
              <a:rPr lang="en-US" sz="2400" b="1" dirty="0" smtClean="0">
                <a:latin typeface="Calibri" pitchFamily="34" charset="0"/>
                <a:ea typeface="Calibri" pitchFamily="34" charset="0"/>
                <a:cs typeface="Times New Roman" pitchFamily="18" charset="0"/>
              </a:rPr>
              <a:t>Hammurabi’s Code</a:t>
            </a:r>
            <a:r>
              <a:rPr lang="en-US" sz="2400" dirty="0" smtClean="0">
                <a:latin typeface="Calibri" pitchFamily="34" charset="0"/>
                <a:ea typeface="Calibri" pitchFamily="34" charset="0"/>
                <a:cs typeface="Times New Roman" pitchFamily="18" charset="0"/>
              </a:rPr>
              <a:t>.</a:t>
            </a:r>
            <a:endParaRPr lang="en-US" sz="2400" dirty="0" smtClean="0">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tatic.ddmcdn.com/gif/code-of-hammurabi-1.jpg"/>
          <p:cNvPicPr>
            <a:picLocks noChangeAspect="1" noChangeArrowheads="1"/>
          </p:cNvPicPr>
          <p:nvPr/>
        </p:nvPicPr>
        <p:blipFill>
          <a:blip r:embed="rId2" cstate="print"/>
          <a:srcRect/>
          <a:stretch>
            <a:fillRect/>
          </a:stretch>
        </p:blipFill>
        <p:spPr bwMode="auto">
          <a:xfrm>
            <a:off x="0" y="0"/>
            <a:ext cx="4978400" cy="3733800"/>
          </a:xfrm>
          <a:prstGeom prst="rect">
            <a:avLst/>
          </a:prstGeom>
          <a:noFill/>
        </p:spPr>
      </p:pic>
      <p:pic>
        <p:nvPicPr>
          <p:cNvPr id="27652" name="Picture 4" descr="http://keidahl.terranhost.com/Summer/WOH1012/Images/CuneiformTablet.jpg"/>
          <p:cNvPicPr>
            <a:picLocks noChangeAspect="1" noChangeArrowheads="1"/>
          </p:cNvPicPr>
          <p:nvPr/>
        </p:nvPicPr>
        <p:blipFill>
          <a:blip r:embed="rId3" cstate="print"/>
          <a:srcRect/>
          <a:stretch>
            <a:fillRect/>
          </a:stretch>
        </p:blipFill>
        <p:spPr bwMode="auto">
          <a:xfrm>
            <a:off x="4757579" y="0"/>
            <a:ext cx="4386421" cy="3962400"/>
          </a:xfrm>
          <a:prstGeom prst="rect">
            <a:avLst/>
          </a:prstGeom>
          <a:noFill/>
        </p:spPr>
      </p:pic>
      <p:pic>
        <p:nvPicPr>
          <p:cNvPr id="27654" name="Picture 6" descr="http://solidsymbols.com/secure_shop/images/large/t28dg_view_2.jpg"/>
          <p:cNvPicPr>
            <a:picLocks noChangeAspect="1" noChangeArrowheads="1"/>
          </p:cNvPicPr>
          <p:nvPr/>
        </p:nvPicPr>
        <p:blipFill>
          <a:blip r:embed="rId4" cstate="print"/>
          <a:srcRect/>
          <a:stretch>
            <a:fillRect/>
          </a:stretch>
        </p:blipFill>
        <p:spPr bwMode="auto">
          <a:xfrm>
            <a:off x="0" y="3657600"/>
            <a:ext cx="4800600" cy="3200400"/>
          </a:xfrm>
          <a:prstGeom prst="rect">
            <a:avLst/>
          </a:prstGeom>
          <a:noFill/>
        </p:spPr>
      </p:pic>
      <p:pic>
        <p:nvPicPr>
          <p:cNvPr id="27656" name="Picture 8" descr="http://www.unf.edu/classes/freshmancore/core1images/cuneiform-claytablet-isrealmus1.jpg"/>
          <p:cNvPicPr>
            <a:picLocks noChangeAspect="1" noChangeArrowheads="1"/>
          </p:cNvPicPr>
          <p:nvPr/>
        </p:nvPicPr>
        <p:blipFill>
          <a:blip r:embed="rId5" cstate="print"/>
          <a:srcRect/>
          <a:stretch>
            <a:fillRect/>
          </a:stretch>
        </p:blipFill>
        <p:spPr bwMode="auto">
          <a:xfrm>
            <a:off x="4876800" y="3790949"/>
            <a:ext cx="4267200" cy="30670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828800"/>
            <a:ext cx="4800600" cy="2677656"/>
          </a:xfrm>
          <a:prstGeom prst="rect">
            <a:avLst/>
          </a:prstGeom>
          <a:noFill/>
        </p:spPr>
        <p:txBody>
          <a:bodyPr wrap="square" rtlCol="0">
            <a:spAutoFit/>
          </a:bodyPr>
          <a:lstStyle/>
          <a:p>
            <a:r>
              <a:rPr lang="en-US" sz="2400" dirty="0" smtClean="0"/>
              <a:t>Before Hammurabi's Code rules were oral. What is the difference between oral and written law? In oral or written law which is more likely to have the same punishments for the same crimes? How does written language help a society grow?</a:t>
            </a:r>
            <a:endParaRPr lang="en-US" sz="2400" dirty="0"/>
          </a:p>
        </p:txBody>
      </p:sp>
      <p:sp>
        <p:nvSpPr>
          <p:cNvPr id="5" name="Rectangle 4"/>
          <p:cNvSpPr/>
          <p:nvPr/>
        </p:nvSpPr>
        <p:spPr>
          <a:xfrm>
            <a:off x="0" y="0"/>
            <a:ext cx="9144000" cy="6477000"/>
          </a:xfrm>
          <a:prstGeom prst="rect">
            <a:avLst/>
          </a:prstGeom>
          <a:noFill/>
        </p:spPr>
        <p:txBody>
          <a:bodyPr wrap="none" lIns="91440" tIns="45720" rIns="91440" bIns="45720">
            <a:prstTxWarp prst="textCirclePour">
              <a:avLst/>
            </a:prstTxWarp>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Think   A bout   it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0" y="0"/>
            <a:ext cx="3048000" cy="1938992"/>
          </a:xfrm>
          <a:prstGeom prst="rect">
            <a:avLst/>
          </a:prstGeom>
          <a:noFill/>
        </p:spPr>
        <p:txBody>
          <a:bodyPr wrap="square" rtlCol="0">
            <a:spAutoFit/>
          </a:bodyPr>
          <a:lstStyle/>
          <a:p>
            <a:r>
              <a:rPr lang="en-US" sz="2000" dirty="0" smtClean="0"/>
              <a:t>Today most of the world, about 2/3rds, lives in cities, but it hasn’t always been this way. Originally humans lived in small units and travelled finding food. </a:t>
            </a:r>
            <a:endParaRPr lang="en-US" sz="2000" dirty="0"/>
          </a:p>
        </p:txBody>
      </p:sp>
      <p:pic>
        <p:nvPicPr>
          <p:cNvPr id="23554" name="Picture 2" descr="http://pjustin.files.wordpress.com/2011/03/paleo_man.jpg"/>
          <p:cNvPicPr>
            <a:picLocks noChangeAspect="1" noChangeArrowheads="1"/>
          </p:cNvPicPr>
          <p:nvPr/>
        </p:nvPicPr>
        <p:blipFill>
          <a:blip r:embed="rId2" cstate="print"/>
          <a:srcRect/>
          <a:stretch>
            <a:fillRect/>
          </a:stretch>
        </p:blipFill>
        <p:spPr bwMode="auto">
          <a:xfrm>
            <a:off x="0" y="0"/>
            <a:ext cx="5867400" cy="2133600"/>
          </a:xfrm>
          <a:prstGeom prst="rect">
            <a:avLst/>
          </a:prstGeom>
          <a:noFill/>
        </p:spPr>
      </p:pic>
      <p:pic>
        <p:nvPicPr>
          <p:cNvPr id="23556" name="Picture 4" descr="http://www.harappa.com/indus2/gif/oldworld.jpg"/>
          <p:cNvPicPr>
            <a:picLocks noChangeAspect="1" noChangeArrowheads="1"/>
          </p:cNvPicPr>
          <p:nvPr/>
        </p:nvPicPr>
        <p:blipFill>
          <a:blip r:embed="rId3" cstate="print"/>
          <a:srcRect/>
          <a:stretch>
            <a:fillRect/>
          </a:stretch>
        </p:blipFill>
        <p:spPr bwMode="auto">
          <a:xfrm>
            <a:off x="0" y="2133600"/>
            <a:ext cx="9144000" cy="4724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7" descr="j0223758"/>
          <p:cNvPicPr>
            <a:picLocks noChangeAspect="1" noChangeArrowheads="1"/>
          </p:cNvPicPr>
          <p:nvPr/>
        </p:nvPicPr>
        <p:blipFill>
          <a:blip r:embed="rId2" cstate="print"/>
          <a:srcRect/>
          <a:stretch>
            <a:fillRect/>
          </a:stretch>
        </p:blipFill>
        <p:spPr bwMode="auto">
          <a:xfrm>
            <a:off x="0" y="685800"/>
            <a:ext cx="2010335" cy="1752600"/>
          </a:xfrm>
          <a:prstGeom prst="rect">
            <a:avLst/>
          </a:prstGeom>
          <a:noFill/>
        </p:spPr>
      </p:pic>
      <p:sp>
        <p:nvSpPr>
          <p:cNvPr id="6" name="Rectangle 5"/>
          <p:cNvSpPr/>
          <p:nvPr/>
        </p:nvSpPr>
        <p:spPr>
          <a:xfrm>
            <a:off x="2362200" y="0"/>
            <a:ext cx="4572000" cy="1200329"/>
          </a:xfrm>
          <a:prstGeom prst="rect">
            <a:avLst/>
          </a:prstGeom>
        </p:spPr>
        <p:txBody>
          <a:bodyPr>
            <a:spAutoFit/>
          </a:bodyPr>
          <a:lstStyle/>
          <a:p>
            <a:pPr lvl="0" fontAlgn="base">
              <a:spcBef>
                <a:spcPct val="0"/>
              </a:spcBef>
              <a:spcAft>
                <a:spcPct val="0"/>
              </a:spcAft>
            </a:pPr>
            <a:r>
              <a:rPr lang="en-US" sz="2400" b="1" dirty="0" smtClean="0">
                <a:latin typeface="Calibri" pitchFamily="34" charset="0"/>
                <a:ea typeface="Calibri" pitchFamily="34" charset="0"/>
                <a:cs typeface="Times New Roman" pitchFamily="18" charset="0"/>
              </a:rPr>
              <a:t>Nomads: </a:t>
            </a:r>
            <a:r>
              <a:rPr lang="en-US" sz="2400" dirty="0" smtClean="0">
                <a:latin typeface="Calibri" pitchFamily="34" charset="0"/>
                <a:ea typeface="Calibri" pitchFamily="34" charset="0"/>
                <a:cs typeface="Times New Roman" pitchFamily="18" charset="0"/>
              </a:rPr>
              <a:t>People who are hunters and gathers and that move from place to place looking for food. </a:t>
            </a:r>
            <a:endParaRPr lang="en-US" sz="2400" dirty="0" smtClean="0">
              <a:latin typeface="Arial" pitchFamily="34" charset="0"/>
            </a:endParaRPr>
          </a:p>
        </p:txBody>
      </p:sp>
      <p:pic>
        <p:nvPicPr>
          <p:cNvPr id="5121" name="Picture 1" descr="C:\Program Files\Microsoft Office XP\Media\CntCD1\ClipArt1\j0168016.wmf"/>
          <p:cNvPicPr>
            <a:picLocks noChangeAspect="1" noChangeArrowheads="1"/>
          </p:cNvPicPr>
          <p:nvPr/>
        </p:nvPicPr>
        <p:blipFill>
          <a:blip r:embed="rId3" cstate="print"/>
          <a:srcRect/>
          <a:stretch>
            <a:fillRect/>
          </a:stretch>
        </p:blipFill>
        <p:spPr bwMode="auto">
          <a:xfrm>
            <a:off x="1905000" y="1371600"/>
            <a:ext cx="1635862" cy="1824228"/>
          </a:xfrm>
          <a:prstGeom prst="rect">
            <a:avLst/>
          </a:prstGeom>
          <a:noFill/>
        </p:spPr>
      </p:pic>
      <p:pic>
        <p:nvPicPr>
          <p:cNvPr id="5122" name="Picture 2" descr="C:\Program Files\Microsoft Office XP\Media\CntCD1\ClipArt1\j0168064.wmf"/>
          <p:cNvPicPr>
            <a:picLocks noChangeAspect="1" noChangeArrowheads="1"/>
          </p:cNvPicPr>
          <p:nvPr/>
        </p:nvPicPr>
        <p:blipFill>
          <a:blip r:embed="rId4" cstate="print"/>
          <a:srcRect/>
          <a:stretch>
            <a:fillRect/>
          </a:stretch>
        </p:blipFill>
        <p:spPr bwMode="auto">
          <a:xfrm>
            <a:off x="3581400" y="1371600"/>
            <a:ext cx="2590800" cy="1932078"/>
          </a:xfrm>
          <a:prstGeom prst="rect">
            <a:avLst/>
          </a:prstGeom>
          <a:noFill/>
        </p:spPr>
      </p:pic>
      <p:pic>
        <p:nvPicPr>
          <p:cNvPr id="5123" name="Picture 3" descr="C:\Documents and Settings\knappe\Local Settings\Temporary Internet Files\Content.IE5\RY2IRJ0Y\MC900022243[1].wmf"/>
          <p:cNvPicPr>
            <a:picLocks noChangeAspect="1" noChangeArrowheads="1"/>
          </p:cNvPicPr>
          <p:nvPr/>
        </p:nvPicPr>
        <p:blipFill>
          <a:blip r:embed="rId5" cstate="print"/>
          <a:srcRect/>
          <a:stretch>
            <a:fillRect/>
          </a:stretch>
        </p:blipFill>
        <p:spPr bwMode="auto">
          <a:xfrm>
            <a:off x="6248400" y="152400"/>
            <a:ext cx="2527605" cy="2362200"/>
          </a:xfrm>
          <a:prstGeom prst="rect">
            <a:avLst/>
          </a:prstGeom>
          <a:noFill/>
        </p:spPr>
      </p:pic>
      <p:sp>
        <p:nvSpPr>
          <p:cNvPr id="11" name="Rectangle 10"/>
          <p:cNvSpPr/>
          <p:nvPr/>
        </p:nvSpPr>
        <p:spPr>
          <a:xfrm>
            <a:off x="5715000" y="3276600"/>
            <a:ext cx="3124200" cy="3170099"/>
          </a:xfrm>
          <a:prstGeom prst="rect">
            <a:avLst/>
          </a:prstGeom>
        </p:spPr>
        <p:txBody>
          <a:bodyPr wrap="square">
            <a:spAutoFit/>
          </a:bodyPr>
          <a:lstStyle/>
          <a:p>
            <a:pPr lvl="0" fontAlgn="base">
              <a:spcBef>
                <a:spcPct val="0"/>
              </a:spcBef>
              <a:spcAft>
                <a:spcPct val="0"/>
              </a:spcAft>
            </a:pPr>
            <a:r>
              <a:rPr lang="en-US" sz="2400" b="1" dirty="0" smtClean="0">
                <a:latin typeface="Calibri" pitchFamily="34" charset="0"/>
                <a:ea typeface="Calibri" pitchFamily="34" charset="0"/>
                <a:cs typeface="Times New Roman" pitchFamily="18" charset="0"/>
              </a:rPr>
              <a:t>Early Humans </a:t>
            </a:r>
            <a:r>
              <a:rPr lang="en-US" sz="2400" dirty="0" smtClean="0">
                <a:latin typeface="Calibri" pitchFamily="34" charset="0"/>
                <a:ea typeface="Calibri" pitchFamily="34" charset="0"/>
                <a:cs typeface="Times New Roman" pitchFamily="18" charset="0"/>
              </a:rPr>
              <a:t>were all Nomads and traveled from place to place, but did not settle until around 3,000 BCE or roughly 5,000 years ago.</a:t>
            </a:r>
            <a:endParaRPr lang="en-US" sz="2400" dirty="0" smtClean="0">
              <a:latin typeface="Arial" pitchFamily="34" charset="0"/>
            </a:endParaRPr>
          </a:p>
          <a:p>
            <a:pPr lvl="0" eaLnBrk="0" fontAlgn="base" hangingPunct="0">
              <a:spcBef>
                <a:spcPct val="0"/>
              </a:spcBef>
              <a:spcAft>
                <a:spcPct val="0"/>
              </a:spcAft>
            </a:pPr>
            <a:endParaRPr lang="en-US" sz="3200" dirty="0" smtClean="0">
              <a:latin typeface="Arial" pitchFamily="34" charset="0"/>
            </a:endParaRPr>
          </a:p>
        </p:txBody>
      </p:sp>
      <p:pic>
        <p:nvPicPr>
          <p:cNvPr id="4100" name="Picture 4" descr="http://t3.gstatic.com/images?q=tbn:ANd9GcQgkAJ_cqw8wxR68ifTt6h73M4Qk__Kj_0XflUK5Ts-kecwX4Bq"/>
          <p:cNvPicPr>
            <a:picLocks noChangeAspect="1" noChangeArrowheads="1"/>
          </p:cNvPicPr>
          <p:nvPr/>
        </p:nvPicPr>
        <p:blipFill>
          <a:blip r:embed="rId6" cstate="print"/>
          <a:srcRect/>
          <a:stretch>
            <a:fillRect/>
          </a:stretch>
        </p:blipFill>
        <p:spPr bwMode="auto">
          <a:xfrm>
            <a:off x="304800" y="3505200"/>
            <a:ext cx="5038357" cy="3352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ithrythmasjazz.files.wordpress.com/2011/09/lascaux-cave-paintings.jpg"/>
          <p:cNvPicPr>
            <a:picLocks noChangeAspect="1" noChangeArrowheads="1"/>
          </p:cNvPicPr>
          <p:nvPr/>
        </p:nvPicPr>
        <p:blipFill>
          <a:blip r:embed="rId2" cstate="print"/>
          <a:srcRect/>
          <a:stretch>
            <a:fillRect/>
          </a:stretch>
        </p:blipFill>
        <p:spPr bwMode="auto">
          <a:xfrm>
            <a:off x="0" y="304800"/>
            <a:ext cx="3429000" cy="3810000"/>
          </a:xfrm>
          <a:prstGeom prst="rect">
            <a:avLst/>
          </a:prstGeom>
          <a:noFill/>
        </p:spPr>
      </p:pic>
      <p:sp>
        <p:nvSpPr>
          <p:cNvPr id="3" name="Rectangle 2"/>
          <p:cNvSpPr/>
          <p:nvPr/>
        </p:nvSpPr>
        <p:spPr>
          <a:xfrm>
            <a:off x="0" y="0"/>
            <a:ext cx="3003451" cy="461665"/>
          </a:xfrm>
          <a:prstGeom prst="rect">
            <a:avLst/>
          </a:prstGeom>
          <a:solidFill>
            <a:schemeClr val="bg1"/>
          </a:solidFill>
        </p:spPr>
        <p:txBody>
          <a:bodyPr wrap="none">
            <a:spAutoFit/>
          </a:bodyPr>
          <a:lstStyle/>
          <a:p>
            <a:r>
              <a:rPr lang="en-US" sz="2400" b="1" dirty="0" err="1" smtClean="0"/>
              <a:t>lascaux</a:t>
            </a:r>
            <a:r>
              <a:rPr lang="en-US" sz="2400" b="1" dirty="0" smtClean="0"/>
              <a:t> cave paintings</a:t>
            </a:r>
            <a:endParaRPr lang="en-US" sz="2400" b="1" dirty="0"/>
          </a:p>
        </p:txBody>
      </p:sp>
      <p:pic>
        <p:nvPicPr>
          <p:cNvPr id="28676" name="Picture 4" descr="File:Lascaux painting.jpg">
            <a:hlinkClick r:id="rId3"/>
          </p:cNvPr>
          <p:cNvPicPr>
            <a:picLocks noChangeAspect="1" noChangeArrowheads="1"/>
          </p:cNvPicPr>
          <p:nvPr/>
        </p:nvPicPr>
        <p:blipFill>
          <a:blip r:embed="rId4" cstate="print"/>
          <a:srcRect/>
          <a:stretch>
            <a:fillRect/>
          </a:stretch>
        </p:blipFill>
        <p:spPr bwMode="auto">
          <a:xfrm>
            <a:off x="2971800" y="3962400"/>
            <a:ext cx="6172200" cy="3505200"/>
          </a:xfrm>
          <a:prstGeom prst="rect">
            <a:avLst/>
          </a:prstGeom>
          <a:noFill/>
        </p:spPr>
      </p:pic>
      <p:pic>
        <p:nvPicPr>
          <p:cNvPr id="28680" name="Picture 8" descr="http://photography.nationalgeographic.com/staticfiles/NGS/Shared/StaticFiles/Photography/Images/Content/lascaux-cave-walls-438085-sw.jpg"/>
          <p:cNvPicPr>
            <a:picLocks noChangeAspect="1" noChangeArrowheads="1"/>
          </p:cNvPicPr>
          <p:nvPr/>
        </p:nvPicPr>
        <p:blipFill>
          <a:blip r:embed="rId5" cstate="print"/>
          <a:srcRect/>
          <a:stretch>
            <a:fillRect/>
          </a:stretch>
        </p:blipFill>
        <p:spPr bwMode="auto">
          <a:xfrm>
            <a:off x="3276600" y="0"/>
            <a:ext cx="6096000" cy="4572000"/>
          </a:xfrm>
          <a:prstGeom prst="rect">
            <a:avLst/>
          </a:prstGeom>
          <a:noFill/>
        </p:spPr>
      </p:pic>
      <p:pic>
        <p:nvPicPr>
          <p:cNvPr id="28682" name="Picture 10" descr="http://2.bp.blogspot.com/-xD8Muqn1aZ8/TcNFQbJDJ7I/AAAAAAAAAOA/Ko4flf-YB0w/s1600/venus%2Bof%2Bwillendorf.jpg"/>
          <p:cNvPicPr>
            <a:picLocks noChangeAspect="1" noChangeArrowheads="1"/>
          </p:cNvPicPr>
          <p:nvPr/>
        </p:nvPicPr>
        <p:blipFill>
          <a:blip r:embed="rId6" cstate="print"/>
          <a:srcRect/>
          <a:stretch>
            <a:fillRect/>
          </a:stretch>
        </p:blipFill>
        <p:spPr bwMode="auto">
          <a:xfrm>
            <a:off x="0" y="3067050"/>
            <a:ext cx="2971800" cy="37909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Program Files\Microsoft Office XP\Media\CntCD1\ClipArt1\j0195498.wmf"/>
          <p:cNvPicPr>
            <a:picLocks noChangeAspect="1" noChangeArrowheads="1"/>
          </p:cNvPicPr>
          <p:nvPr/>
        </p:nvPicPr>
        <p:blipFill>
          <a:blip r:embed="rId2" cstate="print"/>
          <a:srcRect/>
          <a:stretch>
            <a:fillRect/>
          </a:stretch>
        </p:blipFill>
        <p:spPr bwMode="auto">
          <a:xfrm>
            <a:off x="0" y="4114800"/>
            <a:ext cx="4876800" cy="2743200"/>
          </a:xfrm>
          <a:prstGeom prst="rect">
            <a:avLst/>
          </a:prstGeom>
          <a:noFill/>
        </p:spPr>
      </p:pic>
      <p:sp>
        <p:nvSpPr>
          <p:cNvPr id="8" name="Rectangle 7"/>
          <p:cNvSpPr/>
          <p:nvPr/>
        </p:nvSpPr>
        <p:spPr>
          <a:xfrm>
            <a:off x="4495800" y="228600"/>
            <a:ext cx="4495800" cy="4647426"/>
          </a:xfrm>
          <a:prstGeom prst="rect">
            <a:avLst/>
          </a:prstGeom>
        </p:spPr>
        <p:txBody>
          <a:bodyPr wrap="square">
            <a:spAutoFit/>
          </a:bodyPr>
          <a:lstStyle/>
          <a:p>
            <a:pPr fontAlgn="base">
              <a:spcBef>
                <a:spcPct val="0"/>
              </a:spcBef>
              <a:spcAft>
                <a:spcPct val="0"/>
              </a:spcAft>
              <a:buFont typeface="Arial" pitchFamily="34" charset="0"/>
              <a:buChar char="•"/>
            </a:pPr>
            <a:r>
              <a:rPr lang="en-US" sz="2400" b="1" dirty="0" smtClean="0">
                <a:latin typeface="Calibri" pitchFamily="34" charset="0"/>
                <a:ea typeface="Calibri" pitchFamily="34" charset="0"/>
                <a:cs typeface="Times New Roman" pitchFamily="18" charset="0"/>
              </a:rPr>
              <a:t>Irrigation</a:t>
            </a:r>
            <a:r>
              <a:rPr lang="en-US" sz="2400" dirty="0" smtClean="0">
                <a:latin typeface="Calibri" pitchFamily="34" charset="0"/>
                <a:ea typeface="Calibri" pitchFamily="34" charset="0"/>
                <a:cs typeface="Times New Roman" pitchFamily="18" charset="0"/>
              </a:rPr>
              <a:t>: Irrigation is using canals or other methods to store and move water to grow crops. </a:t>
            </a:r>
            <a:endParaRPr lang="en-US" sz="2400" dirty="0" smtClean="0">
              <a:latin typeface="Calibri" pitchFamily="34" charset="0"/>
              <a:ea typeface="Calibri" pitchFamily="34" charset="0"/>
              <a:cs typeface="Times New Roman" pitchFamily="18" charset="0"/>
            </a:endParaRPr>
          </a:p>
          <a:p>
            <a:pPr fontAlgn="base">
              <a:spcBef>
                <a:spcPct val="0"/>
              </a:spcBef>
              <a:spcAft>
                <a:spcPct val="0"/>
              </a:spcAft>
              <a:buFont typeface="Arial" pitchFamily="34" charset="0"/>
              <a:buChar char="•"/>
            </a:pPr>
            <a:r>
              <a:rPr lang="en-US" sz="2400" dirty="0" smtClean="0">
                <a:latin typeface="Calibri" pitchFamily="34" charset="0"/>
                <a:ea typeface="Calibri" pitchFamily="34" charset="0"/>
                <a:cs typeface="Times New Roman" pitchFamily="18" charset="0"/>
              </a:rPr>
              <a:t>This </a:t>
            </a:r>
            <a:r>
              <a:rPr lang="en-US" sz="2400" dirty="0" smtClean="0">
                <a:latin typeface="Calibri" pitchFamily="34" charset="0"/>
                <a:ea typeface="Calibri" pitchFamily="34" charset="0"/>
                <a:cs typeface="Times New Roman" pitchFamily="18" charset="0"/>
              </a:rPr>
              <a:t>is extremely important in founding </a:t>
            </a:r>
            <a:r>
              <a:rPr lang="en-US" sz="2400" b="1" dirty="0" smtClean="0">
                <a:latin typeface="Calibri" pitchFamily="34" charset="0"/>
                <a:ea typeface="Calibri" pitchFamily="34" charset="0"/>
                <a:cs typeface="Times New Roman" pitchFamily="18" charset="0"/>
              </a:rPr>
              <a:t>early society </a:t>
            </a:r>
            <a:r>
              <a:rPr lang="en-US" sz="2400" dirty="0" smtClean="0">
                <a:latin typeface="Calibri" pitchFamily="34" charset="0"/>
                <a:ea typeface="Calibri" pitchFamily="34" charset="0"/>
                <a:cs typeface="Times New Roman" pitchFamily="18" charset="0"/>
              </a:rPr>
              <a:t>and is still very important in </a:t>
            </a:r>
            <a:r>
              <a:rPr lang="en-US" sz="2400" b="1" dirty="0" smtClean="0">
                <a:latin typeface="Calibri" pitchFamily="34" charset="0"/>
                <a:ea typeface="Calibri" pitchFamily="34" charset="0"/>
                <a:cs typeface="Times New Roman" pitchFamily="18" charset="0"/>
              </a:rPr>
              <a:t>dry regions </a:t>
            </a:r>
            <a:r>
              <a:rPr lang="en-US" sz="2400" dirty="0" smtClean="0">
                <a:latin typeface="Calibri" pitchFamily="34" charset="0"/>
                <a:ea typeface="Calibri" pitchFamily="34" charset="0"/>
                <a:cs typeface="Times New Roman" pitchFamily="18" charset="0"/>
              </a:rPr>
              <a:t>of the world, like the Middle East</a:t>
            </a:r>
            <a:r>
              <a:rPr lang="en-US" sz="2400" dirty="0" smtClean="0">
                <a:latin typeface="Calibri" pitchFamily="34" charset="0"/>
                <a:ea typeface="Calibri" pitchFamily="34" charset="0"/>
                <a:cs typeface="Times New Roman" pitchFamily="18" charset="0"/>
              </a:rPr>
              <a:t>.</a:t>
            </a:r>
            <a:r>
              <a:rPr lang="en-US" sz="2400" b="1" dirty="0" smtClean="0">
                <a:latin typeface="Calibri" pitchFamily="34" charset="0"/>
                <a:ea typeface="Calibri" pitchFamily="34" charset="0"/>
                <a:cs typeface="Times New Roman" pitchFamily="18" charset="0"/>
              </a:rPr>
              <a:t> </a:t>
            </a:r>
            <a:endParaRPr lang="en-US" sz="2400" b="1" dirty="0" smtClean="0">
              <a:latin typeface="Calibri" pitchFamily="34" charset="0"/>
              <a:ea typeface="Calibri" pitchFamily="34" charset="0"/>
              <a:cs typeface="Times New Roman" pitchFamily="18" charset="0"/>
            </a:endParaRPr>
          </a:p>
          <a:p>
            <a:pPr fontAlgn="base">
              <a:spcBef>
                <a:spcPct val="0"/>
              </a:spcBef>
              <a:spcAft>
                <a:spcPct val="0"/>
              </a:spcAft>
              <a:buFont typeface="Arial" pitchFamily="34" charset="0"/>
              <a:buChar char="•"/>
            </a:pPr>
            <a:r>
              <a:rPr lang="en-US" sz="2400" b="1" dirty="0" smtClean="0">
                <a:latin typeface="Calibri" pitchFamily="34" charset="0"/>
                <a:ea typeface="Calibri" pitchFamily="34" charset="0"/>
                <a:cs typeface="Times New Roman" pitchFamily="18" charset="0"/>
              </a:rPr>
              <a:t>Agriculture</a:t>
            </a:r>
            <a:r>
              <a:rPr lang="en-US" sz="2400" dirty="0" smtClean="0">
                <a:latin typeface="Calibri" pitchFamily="34" charset="0"/>
                <a:ea typeface="Calibri" pitchFamily="34" charset="0"/>
                <a:cs typeface="Times New Roman" pitchFamily="18" charset="0"/>
              </a:rPr>
              <a:t>: The process of growing crops in one place, a farm. </a:t>
            </a:r>
            <a:endParaRPr lang="en-US" sz="2400" dirty="0" smtClean="0">
              <a:latin typeface="Arial" pitchFamily="34" charset="0"/>
            </a:endParaRPr>
          </a:p>
          <a:p>
            <a:pPr lvl="0" fontAlgn="base">
              <a:spcBef>
                <a:spcPct val="0"/>
              </a:spcBef>
              <a:spcAft>
                <a:spcPct val="0"/>
              </a:spcAft>
            </a:pPr>
            <a:endParaRPr lang="en-US" sz="2400" dirty="0" smtClean="0">
              <a:latin typeface="Arial" pitchFamily="34" charset="0"/>
            </a:endParaRPr>
          </a:p>
          <a:p>
            <a:pPr lvl="0" eaLnBrk="0" fontAlgn="base" hangingPunct="0">
              <a:spcBef>
                <a:spcPct val="0"/>
              </a:spcBef>
              <a:spcAft>
                <a:spcPct val="0"/>
              </a:spcAft>
            </a:pPr>
            <a:endParaRPr lang="en-US" sz="3200" dirty="0" smtClean="0">
              <a:latin typeface="Arial" pitchFamily="34" charset="0"/>
            </a:endParaRPr>
          </a:p>
        </p:txBody>
      </p:sp>
      <p:pic>
        <p:nvPicPr>
          <p:cNvPr id="9" name="Picture 8" descr="C:\Documents and Settings\knappe\Local Settings\Temporary Internet Files\Content.IE5\44O2A7JR\MP900402198[1].jpg"/>
          <p:cNvPicPr/>
          <p:nvPr/>
        </p:nvPicPr>
        <p:blipFill>
          <a:blip r:embed="rId3" cstate="print"/>
          <a:srcRect/>
          <a:stretch>
            <a:fillRect/>
          </a:stretch>
        </p:blipFill>
        <p:spPr bwMode="auto">
          <a:xfrm>
            <a:off x="0" y="-152400"/>
            <a:ext cx="4419600" cy="4343400"/>
          </a:xfrm>
          <a:prstGeom prst="rect">
            <a:avLst/>
          </a:prstGeom>
          <a:noFill/>
          <a:ln w="9525">
            <a:noFill/>
            <a:miter lim="800000"/>
            <a:headEnd/>
            <a:tailEnd/>
          </a:ln>
        </p:spPr>
      </p:pic>
      <p:pic>
        <p:nvPicPr>
          <p:cNvPr id="11266" name="Picture 2" descr="C:\Program Files\Microsoft Office XP\Media\CntCD1\ClipArt1\j0160614.wmf"/>
          <p:cNvPicPr>
            <a:picLocks noChangeAspect="1" noChangeArrowheads="1"/>
          </p:cNvPicPr>
          <p:nvPr/>
        </p:nvPicPr>
        <p:blipFill>
          <a:blip r:embed="rId4" cstate="print"/>
          <a:srcRect/>
          <a:stretch>
            <a:fillRect/>
          </a:stretch>
        </p:blipFill>
        <p:spPr bwMode="auto">
          <a:xfrm>
            <a:off x="4778415" y="4191000"/>
            <a:ext cx="4365585" cy="2667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3600" y="228600"/>
            <a:ext cx="2819400" cy="1938992"/>
          </a:xfrm>
          <a:prstGeom prst="rect">
            <a:avLst/>
          </a:prstGeom>
        </p:spPr>
        <p:txBody>
          <a:bodyPr wrap="square">
            <a:spAutoFit/>
          </a:bodyPr>
          <a:lstStyle/>
          <a:p>
            <a:pPr lvl="0" fontAlgn="base">
              <a:spcBef>
                <a:spcPct val="0"/>
              </a:spcBef>
              <a:spcAft>
                <a:spcPct val="0"/>
              </a:spcAft>
            </a:pPr>
            <a:r>
              <a:rPr lang="en-US" sz="2400" b="1" dirty="0" smtClean="0">
                <a:latin typeface="Calibri" pitchFamily="34" charset="0"/>
                <a:ea typeface="Calibri" pitchFamily="34" charset="0"/>
                <a:cs typeface="Times New Roman" pitchFamily="18" charset="0"/>
              </a:rPr>
              <a:t>Civilization</a:t>
            </a:r>
            <a:r>
              <a:rPr lang="en-US" sz="2400" dirty="0" smtClean="0">
                <a:latin typeface="Calibri" pitchFamily="34" charset="0"/>
                <a:ea typeface="Calibri" pitchFamily="34" charset="0"/>
                <a:cs typeface="Times New Roman" pitchFamily="18" charset="0"/>
              </a:rPr>
              <a:t>: When people come together to live together and make a society</a:t>
            </a:r>
            <a:r>
              <a:rPr lang="en-US" dirty="0" smtClean="0">
                <a:latin typeface="Calibri" pitchFamily="34" charset="0"/>
                <a:ea typeface="Calibri" pitchFamily="34" charset="0"/>
                <a:cs typeface="Times New Roman" pitchFamily="18" charset="0"/>
              </a:rPr>
              <a:t>.</a:t>
            </a:r>
            <a:endParaRPr lang="en-US" sz="1200" dirty="0" smtClean="0">
              <a:latin typeface="Arial" pitchFamily="34" charset="0"/>
            </a:endParaRPr>
          </a:p>
        </p:txBody>
      </p:sp>
      <p:pic>
        <p:nvPicPr>
          <p:cNvPr id="4" name="Picture 3" descr="C:\Program Files\Microsoft Office XP\Media\CntCD1\Animated\j0283270.gif"/>
          <p:cNvPicPr/>
          <p:nvPr/>
        </p:nvPicPr>
        <p:blipFill>
          <a:blip r:embed="rId3" cstate="print"/>
          <a:srcRect/>
          <a:stretch>
            <a:fillRect/>
          </a:stretch>
        </p:blipFill>
        <p:spPr bwMode="auto">
          <a:xfrm>
            <a:off x="0" y="0"/>
            <a:ext cx="3048000" cy="2133600"/>
          </a:xfrm>
          <a:prstGeom prst="rect">
            <a:avLst/>
          </a:prstGeom>
          <a:noFill/>
          <a:ln w="9525">
            <a:noFill/>
            <a:miter lim="800000"/>
            <a:headEnd/>
            <a:tailEnd/>
          </a:ln>
        </p:spPr>
      </p:pic>
      <p:pic>
        <p:nvPicPr>
          <p:cNvPr id="5" name="Picture 15" descr="C:\Program Files\Microsoft Office XP\Media\CntCD1\ClipArt1\j0168062.wmf"/>
          <p:cNvPicPr>
            <a:picLocks noChangeAspect="1" noChangeArrowheads="1"/>
          </p:cNvPicPr>
          <p:nvPr/>
        </p:nvPicPr>
        <p:blipFill>
          <a:blip r:embed="rId4" cstate="print"/>
          <a:srcRect/>
          <a:stretch>
            <a:fillRect/>
          </a:stretch>
        </p:blipFill>
        <p:spPr bwMode="auto">
          <a:xfrm>
            <a:off x="0" y="2965517"/>
            <a:ext cx="3505200" cy="3892483"/>
          </a:xfrm>
          <a:prstGeom prst="rect">
            <a:avLst/>
          </a:prstGeom>
          <a:noFill/>
        </p:spPr>
      </p:pic>
      <p:pic>
        <p:nvPicPr>
          <p:cNvPr id="6" name="Picture 1" descr="C:\Program Files\Microsoft Office XP\Media\CntCD1\ClipArt5\j0281249.wmf"/>
          <p:cNvPicPr>
            <a:picLocks noChangeAspect="1" noChangeArrowheads="1"/>
          </p:cNvPicPr>
          <p:nvPr/>
        </p:nvPicPr>
        <p:blipFill>
          <a:blip r:embed="rId5" cstate="print"/>
          <a:srcRect/>
          <a:stretch>
            <a:fillRect/>
          </a:stretch>
        </p:blipFill>
        <p:spPr bwMode="auto">
          <a:xfrm>
            <a:off x="3124200" y="0"/>
            <a:ext cx="2667000" cy="2216590"/>
          </a:xfrm>
          <a:prstGeom prst="rect">
            <a:avLst/>
          </a:prstGeom>
          <a:noFill/>
        </p:spPr>
      </p:pic>
      <p:sp>
        <p:nvSpPr>
          <p:cNvPr id="7" name="TextBox 6"/>
          <p:cNvSpPr txBox="1"/>
          <p:nvPr/>
        </p:nvSpPr>
        <p:spPr>
          <a:xfrm>
            <a:off x="2514600" y="2133600"/>
            <a:ext cx="6400800" cy="1569660"/>
          </a:xfrm>
          <a:prstGeom prst="rect">
            <a:avLst/>
          </a:prstGeom>
          <a:noFill/>
        </p:spPr>
        <p:txBody>
          <a:bodyPr wrap="square" rtlCol="0">
            <a:spAutoFit/>
          </a:bodyPr>
          <a:lstStyle/>
          <a:p>
            <a:r>
              <a:rPr lang="en-US" sz="2400" b="1" dirty="0" smtClean="0"/>
              <a:t>Early Civilizations </a:t>
            </a:r>
            <a:r>
              <a:rPr lang="en-US" sz="2400" dirty="0" smtClean="0"/>
              <a:t>grew by growing </a:t>
            </a:r>
            <a:r>
              <a:rPr lang="en-US" sz="2400" b="1" dirty="0" smtClean="0"/>
              <a:t>agriculture,</a:t>
            </a:r>
            <a:r>
              <a:rPr lang="en-US" sz="2400" dirty="0" smtClean="0"/>
              <a:t> by </a:t>
            </a:r>
            <a:r>
              <a:rPr lang="en-US" sz="2400" b="1" dirty="0" smtClean="0"/>
              <a:t>living near rivers</a:t>
            </a:r>
            <a:r>
              <a:rPr lang="en-US" sz="2400" dirty="0" smtClean="0"/>
              <a:t> and using </a:t>
            </a:r>
            <a:r>
              <a:rPr lang="en-US" sz="2400" b="1" dirty="0" smtClean="0"/>
              <a:t>irrigation </a:t>
            </a:r>
            <a:r>
              <a:rPr lang="en-US" sz="2400" dirty="0" smtClean="0"/>
              <a:t>to water their plants. Most people in the Middle East still live near rivers.</a:t>
            </a:r>
            <a:endParaRPr lang="en-US" sz="2400" dirty="0"/>
          </a:p>
        </p:txBody>
      </p:sp>
      <p:pic>
        <p:nvPicPr>
          <p:cNvPr id="29698" name="Picture 2" descr="C:\Program Files\Microsoft Office XP\Media\CntCD1\ClipArt1\j0160536.wmf"/>
          <p:cNvPicPr>
            <a:picLocks noChangeAspect="1" noChangeArrowheads="1"/>
          </p:cNvPicPr>
          <p:nvPr/>
        </p:nvPicPr>
        <p:blipFill>
          <a:blip r:embed="rId6" cstate="print"/>
          <a:srcRect/>
          <a:stretch>
            <a:fillRect/>
          </a:stretch>
        </p:blipFill>
        <p:spPr bwMode="auto">
          <a:xfrm>
            <a:off x="3505201" y="3657600"/>
            <a:ext cx="5638800" cy="3200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historymech.bravehost.com/mapy/r01civilizations.GIF"/>
          <p:cNvPicPr>
            <a:picLocks noChangeAspect="1" noChangeArrowheads="1"/>
          </p:cNvPicPr>
          <p:nvPr/>
        </p:nvPicPr>
        <p:blipFill>
          <a:blip r:embed="rId3" cstate="print"/>
          <a:srcRect/>
          <a:stretch>
            <a:fillRect/>
          </a:stretch>
        </p:blipFill>
        <p:spPr bwMode="auto">
          <a:xfrm>
            <a:off x="0" y="-152400"/>
            <a:ext cx="9270031" cy="7010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0"/>
            <a:ext cx="5181600" cy="2246769"/>
          </a:xfrm>
          <a:prstGeom prst="rect">
            <a:avLst/>
          </a:prstGeom>
          <a:noFill/>
        </p:spPr>
        <p:txBody>
          <a:bodyPr wrap="square" rtlCol="0">
            <a:spAutoFit/>
          </a:bodyPr>
          <a:lstStyle/>
          <a:p>
            <a:r>
              <a:rPr lang="en-US" sz="2000" b="1" dirty="0" smtClean="0"/>
              <a:t>Mesopotamia </a:t>
            </a:r>
            <a:r>
              <a:rPr lang="en-US" sz="2000" dirty="0" smtClean="0"/>
              <a:t>and other ancient River Civilizations were </a:t>
            </a:r>
            <a:r>
              <a:rPr lang="en-US" sz="2000" b="1" dirty="0" smtClean="0"/>
              <a:t>founded on rivers </a:t>
            </a:r>
            <a:r>
              <a:rPr lang="en-US" sz="2000" dirty="0" smtClean="0"/>
              <a:t>and </a:t>
            </a:r>
            <a:r>
              <a:rPr lang="en-US" sz="2000" b="1" dirty="0" smtClean="0"/>
              <a:t>used irrigation to grow agriculture</a:t>
            </a:r>
            <a:r>
              <a:rPr lang="en-US" sz="2000" dirty="0" smtClean="0"/>
              <a:t>. All early civilizations were founded on major waterways. Why do you think that living close to a River would be even more important during early civilization or in Arid Regions? </a:t>
            </a:r>
            <a:endParaRPr lang="en-US" sz="2000" dirty="0"/>
          </a:p>
        </p:txBody>
      </p:sp>
      <p:pic>
        <p:nvPicPr>
          <p:cNvPr id="28675" name="Picture 3" descr="C:\Program Files\Microsoft Office XP\Media\CntCD1\ClipArt6\j0293498.wmf"/>
          <p:cNvPicPr>
            <a:picLocks noChangeAspect="1" noChangeArrowheads="1"/>
          </p:cNvPicPr>
          <p:nvPr/>
        </p:nvPicPr>
        <p:blipFill>
          <a:blip r:embed="rId2" cstate="print"/>
          <a:srcRect/>
          <a:stretch>
            <a:fillRect/>
          </a:stretch>
        </p:blipFill>
        <p:spPr bwMode="auto">
          <a:xfrm>
            <a:off x="7369150" y="228600"/>
            <a:ext cx="1774850" cy="1452067"/>
          </a:xfrm>
          <a:prstGeom prst="rect">
            <a:avLst/>
          </a:prstGeom>
          <a:noFill/>
        </p:spPr>
      </p:pic>
      <p:pic>
        <p:nvPicPr>
          <p:cNvPr id="28676" name="Picture 4" descr="C:\Program Files\Microsoft Office XP\Media\CntCD1\Animated\j0288870.gif"/>
          <p:cNvPicPr>
            <a:picLocks noChangeAspect="1" noChangeArrowheads="1" noCrop="1"/>
          </p:cNvPicPr>
          <p:nvPr/>
        </p:nvPicPr>
        <p:blipFill>
          <a:blip r:embed="rId3" cstate="print"/>
          <a:srcRect/>
          <a:stretch>
            <a:fillRect/>
          </a:stretch>
        </p:blipFill>
        <p:spPr bwMode="auto">
          <a:xfrm>
            <a:off x="228600" y="304800"/>
            <a:ext cx="1573306" cy="2057400"/>
          </a:xfrm>
          <a:prstGeom prst="rect">
            <a:avLst/>
          </a:prstGeom>
          <a:noFill/>
        </p:spPr>
      </p:pic>
      <p:pic>
        <p:nvPicPr>
          <p:cNvPr id="28678" name="Picture 6" descr="http://apworldhistory-rochester-k12-mi-us.wikispaces.com/file/view/ancient_civilizations_of_the_old_world_map.jpg/176956313/ancient_civilizations_of_the_old_world_map.jpg"/>
          <p:cNvPicPr>
            <a:picLocks noChangeAspect="1" noChangeArrowheads="1"/>
          </p:cNvPicPr>
          <p:nvPr/>
        </p:nvPicPr>
        <p:blipFill>
          <a:blip r:embed="rId4" cstate="print"/>
          <a:srcRect/>
          <a:stretch>
            <a:fillRect/>
          </a:stretch>
        </p:blipFill>
        <p:spPr bwMode="auto">
          <a:xfrm>
            <a:off x="152400" y="2343149"/>
            <a:ext cx="9144000" cy="47434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s.flinders.edu.au/~mattom/science+society/lectures/illustrations/lecture2/timeline.gif"/>
          <p:cNvPicPr>
            <a:picLocks noChangeAspect="1" noChangeArrowheads="1"/>
          </p:cNvPicPr>
          <p:nvPr/>
        </p:nvPicPr>
        <p:blipFill>
          <a:blip r:embed="rId2" cstate="print"/>
          <a:srcRect/>
          <a:stretch>
            <a:fillRect/>
          </a:stretch>
        </p:blipFill>
        <p:spPr bwMode="auto">
          <a:xfrm>
            <a:off x="0" y="0"/>
            <a:ext cx="4724400" cy="7012200"/>
          </a:xfrm>
          <a:prstGeom prst="rect">
            <a:avLst/>
          </a:prstGeom>
          <a:noFill/>
        </p:spPr>
      </p:pic>
      <p:pic>
        <p:nvPicPr>
          <p:cNvPr id="2052" name="Picture 4" descr="http://www.ancient-egypt-online.com/images/ancient-egypt-map.jpg"/>
          <p:cNvPicPr>
            <a:picLocks noChangeAspect="1" noChangeArrowheads="1"/>
          </p:cNvPicPr>
          <p:nvPr/>
        </p:nvPicPr>
        <p:blipFill>
          <a:blip r:embed="rId3" cstate="print"/>
          <a:srcRect/>
          <a:stretch>
            <a:fillRect/>
          </a:stretch>
        </p:blipFill>
        <p:spPr bwMode="auto">
          <a:xfrm>
            <a:off x="4724400" y="0"/>
            <a:ext cx="44196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468</Words>
  <Application>Microsoft Office PowerPoint</Application>
  <PresentationFormat>On-screen Show (4:3)</PresentationFormat>
  <Paragraphs>27</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River Civilizations </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FCSS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Civilizations </dc:title>
  <dc:creator>knappe</dc:creator>
  <cp:lastModifiedBy>knappe</cp:lastModifiedBy>
  <cp:revision>18</cp:revision>
  <dcterms:created xsi:type="dcterms:W3CDTF">2012-09-02T17:17:32Z</dcterms:created>
  <dcterms:modified xsi:type="dcterms:W3CDTF">2012-09-14T14:20:17Z</dcterms:modified>
</cp:coreProperties>
</file>