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0"/>
  </p:notesMasterIdLst>
  <p:sldIdLst>
    <p:sldId id="256" r:id="rId2"/>
    <p:sldId id="257" r:id="rId3"/>
    <p:sldId id="330" r:id="rId4"/>
    <p:sldId id="328" r:id="rId5"/>
    <p:sldId id="329" r:id="rId6"/>
    <p:sldId id="331" r:id="rId7"/>
    <p:sldId id="258" r:id="rId8"/>
    <p:sldId id="259" r:id="rId9"/>
    <p:sldId id="285" r:id="rId10"/>
    <p:sldId id="286" r:id="rId11"/>
    <p:sldId id="287" r:id="rId12"/>
    <p:sldId id="294" r:id="rId13"/>
    <p:sldId id="289" r:id="rId14"/>
    <p:sldId id="296" r:id="rId15"/>
    <p:sldId id="297" r:id="rId16"/>
    <p:sldId id="295" r:id="rId17"/>
    <p:sldId id="291" r:id="rId18"/>
    <p:sldId id="292" r:id="rId19"/>
    <p:sldId id="293" r:id="rId20"/>
    <p:sldId id="332" r:id="rId21"/>
    <p:sldId id="262" r:id="rId22"/>
    <p:sldId id="263" r:id="rId23"/>
    <p:sldId id="266" r:id="rId24"/>
    <p:sldId id="270" r:id="rId25"/>
    <p:sldId id="271" r:id="rId26"/>
    <p:sldId id="273" r:id="rId27"/>
    <p:sldId id="275" r:id="rId28"/>
    <p:sldId id="298" r:id="rId29"/>
    <p:sldId id="299" r:id="rId30"/>
    <p:sldId id="300" r:id="rId31"/>
    <p:sldId id="333" r:id="rId32"/>
    <p:sldId id="302" r:id="rId33"/>
    <p:sldId id="303" r:id="rId34"/>
    <p:sldId id="305" r:id="rId35"/>
    <p:sldId id="307" r:id="rId36"/>
    <p:sldId id="306" r:id="rId37"/>
    <p:sldId id="308" r:id="rId38"/>
    <p:sldId id="304" r:id="rId39"/>
    <p:sldId id="301" r:id="rId40"/>
    <p:sldId id="334" r:id="rId41"/>
    <p:sldId id="309" r:id="rId42"/>
    <p:sldId id="310" r:id="rId43"/>
    <p:sldId id="311" r:id="rId44"/>
    <p:sldId id="312" r:id="rId45"/>
    <p:sldId id="313" r:id="rId46"/>
    <p:sldId id="316" r:id="rId47"/>
    <p:sldId id="317" r:id="rId48"/>
    <p:sldId id="314" r:id="rId49"/>
    <p:sldId id="318" r:id="rId50"/>
    <p:sldId id="319" r:id="rId51"/>
    <p:sldId id="320" r:id="rId52"/>
    <p:sldId id="323" r:id="rId53"/>
    <p:sldId id="324" r:id="rId54"/>
    <p:sldId id="321" r:id="rId55"/>
    <p:sldId id="325" r:id="rId56"/>
    <p:sldId id="322" r:id="rId57"/>
    <p:sldId id="327" r:id="rId58"/>
    <p:sldId id="33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38" autoAdjust="0"/>
  </p:normalViewPr>
  <p:slideViewPr>
    <p:cSldViewPr>
      <p:cViewPr>
        <p:scale>
          <a:sx n="70" d="100"/>
          <a:sy n="70" d="100"/>
        </p:scale>
        <p:origin x="-612" y="-180"/>
      </p:cViewPr>
      <p:guideLst>
        <p:guide orient="horz" pos="2160"/>
        <p:guide pos="2880"/>
      </p:guideLst>
    </p:cSldViewPr>
  </p:slideViewPr>
  <p:outlineViewPr>
    <p:cViewPr>
      <p:scale>
        <a:sx n="33" d="100"/>
        <a:sy n="33" d="100"/>
      </p:scale>
      <p:origin x="0" y="23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B69F2-FF25-48C8-96F4-5DB6BAF3C2EA}" type="datetimeFigureOut">
              <a:rPr lang="en-US" smtClean="0"/>
              <a:t>3/27/2013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D35D5-4DF1-4D58-9EE9-30CA2F791246}" type="slidenum">
              <a:rPr lang="en-US" smtClean="0"/>
              <a:t>‹#›</a:t>
            </a:fld>
            <a:endParaRPr lang="en-US"/>
          </a:p>
        </p:txBody>
      </p:sp>
    </p:spTree>
    <p:extLst>
      <p:ext uri="{BB962C8B-B14F-4D97-AF65-F5344CB8AC3E}">
        <p14:creationId xmlns:p14="http://schemas.microsoft.com/office/powerpoint/2010/main" val="143425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D35D5-4DF1-4D58-9EE9-30CA2F791246}" type="slidenum">
              <a:rPr lang="en-US" smtClean="0"/>
              <a:t>7</a:t>
            </a:fld>
            <a:endParaRPr lang="en-US"/>
          </a:p>
        </p:txBody>
      </p:sp>
    </p:spTree>
    <p:extLst>
      <p:ext uri="{BB962C8B-B14F-4D97-AF65-F5344CB8AC3E}">
        <p14:creationId xmlns:p14="http://schemas.microsoft.com/office/powerpoint/2010/main" val="332797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D35D5-4DF1-4D58-9EE9-30CA2F791246}" type="slidenum">
              <a:rPr lang="en-US" smtClean="0"/>
              <a:t>49</a:t>
            </a:fld>
            <a:endParaRPr lang="en-US"/>
          </a:p>
        </p:txBody>
      </p:sp>
    </p:spTree>
    <p:extLst>
      <p:ext uri="{BB962C8B-B14F-4D97-AF65-F5344CB8AC3E}">
        <p14:creationId xmlns:p14="http://schemas.microsoft.com/office/powerpoint/2010/main" val="69149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2FB7891-2C2A-4B8C-A401-7C18755EDC5B}" type="datetimeFigureOut">
              <a:rPr lang="en-US" smtClean="0"/>
              <a:pPr/>
              <a:t>3/27/2013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3A06A0C-618A-4399-BA69-E9E5E60AD3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FB7891-2C2A-4B8C-A401-7C18755EDC5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6A0C-618A-4399-BA69-E9E5E60AD3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FB7891-2C2A-4B8C-A401-7C18755EDC5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06A0C-618A-4399-BA69-E9E5E60AD3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2FB7891-2C2A-4B8C-A401-7C18755EDC5B}" type="datetimeFigureOut">
              <a:rPr lang="en-US" smtClean="0"/>
              <a:pPr/>
              <a:t>3/27/2013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03A06A0C-618A-4399-BA69-E9E5E60AD3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92FB7891-2C2A-4B8C-A401-7C18755EDC5B}" type="datetimeFigureOut">
              <a:rPr lang="en-US" smtClean="0"/>
              <a:pPr/>
              <a:t>3/27/2013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03A06A0C-618A-4399-BA69-E9E5E60AD39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2FB7891-2C2A-4B8C-A401-7C18755EDC5B}" type="datetimeFigureOut">
              <a:rPr lang="en-US" smtClean="0"/>
              <a:pPr/>
              <a:t>3/27/2013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03A06A0C-618A-4399-BA69-E9E5E60AD3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2FB7891-2C2A-4B8C-A401-7C18755EDC5B}" type="datetimeFigureOut">
              <a:rPr lang="en-US" smtClean="0"/>
              <a:pPr/>
              <a:t>3/27/2013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3A06A0C-618A-4399-BA69-E9E5E60AD39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FB7891-2C2A-4B8C-A401-7C18755EDC5B}" type="datetimeFigureOut">
              <a:rPr lang="en-US" smtClean="0"/>
              <a:pPr/>
              <a:t>3/27/2013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06A0C-618A-4399-BA69-E9E5E60AD3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2FB7891-2C2A-4B8C-A401-7C18755EDC5B}" type="datetimeFigureOut">
              <a:rPr lang="en-US" smtClean="0"/>
              <a:pPr/>
              <a:t>3/27/2013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03A06A0C-618A-4399-BA69-E9E5E60AD39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2FB7891-2C2A-4B8C-A401-7C18755EDC5B}" type="datetimeFigureOut">
              <a:rPr lang="en-US" smtClean="0"/>
              <a:pPr/>
              <a:t>3/27/2013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3A06A0C-618A-4399-BA69-E9E5E60AD39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2FB7891-2C2A-4B8C-A401-7C18755EDC5B}" type="datetimeFigureOut">
              <a:rPr lang="en-US" smtClean="0"/>
              <a:pPr/>
              <a:t>3/27/2013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3A06A0C-618A-4399-BA69-E9E5E60AD39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2FB7891-2C2A-4B8C-A401-7C18755EDC5B}" type="datetimeFigureOut">
              <a:rPr lang="en-US" smtClean="0"/>
              <a:pPr/>
              <a:t>3/27/2013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3A06A0C-618A-4399-BA69-E9E5E60AD39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 Target="slide8.xml"/><Relationship Id="rId7" Type="http://schemas.openxmlformats.org/officeDocument/2006/relationships/slide" Target="slide4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2.xml"/><Relationship Id="rId10" Type="http://schemas.openxmlformats.org/officeDocument/2006/relationships/image" Target="../media/image6.wmf"/><Relationship Id="rId4" Type="http://schemas.openxmlformats.org/officeDocument/2006/relationships/slide" Target="slide21.xml"/><Relationship Id="rId9"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9.wmf"/><Relationship Id="rId1" Type="http://schemas.openxmlformats.org/officeDocument/2006/relationships/slideLayout" Target="../slideLayouts/slideLayout6.xml"/><Relationship Id="rId5" Type="http://schemas.openxmlformats.org/officeDocument/2006/relationships/image" Target="../media/image24.wmf"/><Relationship Id="rId4" Type="http://schemas.openxmlformats.org/officeDocument/2006/relationships/image" Target="../media/image23.wm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CRCT Study Jeopardy</a:t>
            </a:r>
            <a:endParaRPr lang="en-US" dirty="0"/>
          </a:p>
        </p:txBody>
      </p:sp>
      <p:sp>
        <p:nvSpPr>
          <p:cNvPr id="3" name="Subtitle 2"/>
          <p:cNvSpPr>
            <a:spLocks noGrp="1"/>
          </p:cNvSpPr>
          <p:nvPr>
            <p:ph type="subTitle" idx="1"/>
          </p:nvPr>
        </p:nvSpPr>
        <p:spPr>
          <a:xfrm>
            <a:off x="381000" y="2286000"/>
            <a:ext cx="8077200" cy="1499616"/>
          </a:xfrm>
        </p:spPr>
        <p:txBody>
          <a:bodyPr/>
          <a:lstStyle/>
          <a:p>
            <a:endParaRPr lang="en-US" dirty="0"/>
          </a:p>
        </p:txBody>
      </p:sp>
      <p:pic>
        <p:nvPicPr>
          <p:cNvPr id="1027" name="Picture 3" descr="C:\Users\knappe\AppData\Local\Microsoft\Windows\Temporary Internet Files\Content.IE5\D6C93T6B\MP9003993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2081784" cy="31211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nappe\AppData\Local\Microsoft\Windows\Temporary Internet Files\Content.IE5\D6C93T6B\MM90028892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48112" y="3200400"/>
            <a:ext cx="3367088" cy="31871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img84.imageshack.us/img84/302/africavegetationij9.jpg"/>
          <p:cNvPicPr>
            <a:picLocks noChangeAspect="1" noChangeArrowheads="1"/>
          </p:cNvPicPr>
          <p:nvPr/>
        </p:nvPicPr>
        <p:blipFill>
          <a:blip r:embed="rId2" cstate="print"/>
          <a:srcRect/>
          <a:stretch>
            <a:fillRect/>
          </a:stretch>
        </p:blipFill>
        <p:spPr bwMode="auto">
          <a:xfrm>
            <a:off x="0" y="-263769"/>
            <a:ext cx="6858000" cy="7121769"/>
          </a:xfrm>
          <a:prstGeom prst="rect">
            <a:avLst/>
          </a:prstGeom>
          <a:noFill/>
        </p:spPr>
      </p:pic>
      <p:sp>
        <p:nvSpPr>
          <p:cNvPr id="7" name="Rectangle 6"/>
          <p:cNvSpPr/>
          <p:nvPr/>
        </p:nvSpPr>
        <p:spPr>
          <a:xfrm>
            <a:off x="609600" y="3581400"/>
            <a:ext cx="2362200" cy="3276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65000"/>
                </a:schemeClr>
              </a:solidFill>
            </a:endParaRPr>
          </a:p>
        </p:txBody>
      </p:sp>
      <p:sp>
        <p:nvSpPr>
          <p:cNvPr id="8" name="Rectangle 7"/>
          <p:cNvSpPr/>
          <p:nvPr/>
        </p:nvSpPr>
        <p:spPr>
          <a:xfrm>
            <a:off x="6858000" y="533400"/>
            <a:ext cx="1981200" cy="5262979"/>
          </a:xfrm>
          <a:prstGeom prst="rect">
            <a:avLst/>
          </a:prstGeom>
        </p:spPr>
        <p:txBody>
          <a:bodyPr wrap="square">
            <a:spAutoFit/>
          </a:bodyPr>
          <a:lstStyle/>
          <a:p>
            <a:r>
              <a:rPr lang="en-US" sz="2400" b="1" dirty="0" smtClean="0"/>
              <a:t>the Sahara, Sahel, savanna, tropical rain forest, Congo River, Niger River, Nile River, Lake Tanganyika, Lake Victoria, Atlas Mountains, </a:t>
            </a:r>
            <a:r>
              <a:rPr lang="en-US" sz="2400" dirty="0" smtClean="0"/>
              <a:t>and</a:t>
            </a:r>
            <a:r>
              <a:rPr lang="en-US" sz="2400" b="1" dirty="0" smtClean="0"/>
              <a:t> Kalahari Desert</a:t>
            </a:r>
            <a:endParaRPr lang="en-US" sz="2400" dirty="0"/>
          </a:p>
        </p:txBody>
      </p:sp>
      <p:sp>
        <p:nvSpPr>
          <p:cNvPr id="10" name="TextBox 9"/>
          <p:cNvSpPr txBox="1"/>
          <p:nvPr/>
        </p:nvSpPr>
        <p:spPr>
          <a:xfrm>
            <a:off x="2438400" y="1752600"/>
            <a:ext cx="314510" cy="369332"/>
          </a:xfrm>
          <a:prstGeom prst="rect">
            <a:avLst/>
          </a:prstGeom>
          <a:noFill/>
        </p:spPr>
        <p:txBody>
          <a:bodyPr wrap="none" rtlCol="0">
            <a:spAutoFit/>
          </a:bodyPr>
          <a:lstStyle/>
          <a:p>
            <a:r>
              <a:rPr lang="en-US" b="1" dirty="0" smtClean="0"/>
              <a:t>3</a:t>
            </a:r>
            <a:endParaRPr lang="en-US" b="1" dirty="0"/>
          </a:p>
        </p:txBody>
      </p:sp>
      <p:sp>
        <p:nvSpPr>
          <p:cNvPr id="11" name="TextBox 10"/>
          <p:cNvSpPr txBox="1"/>
          <p:nvPr/>
        </p:nvSpPr>
        <p:spPr>
          <a:xfrm>
            <a:off x="3689974" y="3124200"/>
            <a:ext cx="314510" cy="369332"/>
          </a:xfrm>
          <a:prstGeom prst="rect">
            <a:avLst/>
          </a:prstGeom>
          <a:noFill/>
        </p:spPr>
        <p:txBody>
          <a:bodyPr wrap="none" rtlCol="0">
            <a:spAutoFit/>
          </a:bodyPr>
          <a:lstStyle/>
          <a:p>
            <a:r>
              <a:rPr lang="en-US" b="1" dirty="0" smtClean="0"/>
              <a:t>4</a:t>
            </a:r>
            <a:endParaRPr lang="en-US" b="1" dirty="0"/>
          </a:p>
        </p:txBody>
      </p:sp>
      <p:sp>
        <p:nvSpPr>
          <p:cNvPr id="13" name="TextBox 12"/>
          <p:cNvSpPr txBox="1"/>
          <p:nvPr/>
        </p:nvSpPr>
        <p:spPr>
          <a:xfrm>
            <a:off x="4343400" y="2362200"/>
            <a:ext cx="314510" cy="369332"/>
          </a:xfrm>
          <a:prstGeom prst="rect">
            <a:avLst/>
          </a:prstGeom>
          <a:noFill/>
        </p:spPr>
        <p:txBody>
          <a:bodyPr wrap="none" rtlCol="0">
            <a:spAutoFit/>
          </a:bodyPr>
          <a:lstStyle/>
          <a:p>
            <a:r>
              <a:rPr lang="en-US" b="1" dirty="0" smtClean="0"/>
              <a:t>5</a:t>
            </a:r>
            <a:endParaRPr lang="en-US" b="1" dirty="0"/>
          </a:p>
        </p:txBody>
      </p:sp>
      <p:sp>
        <p:nvSpPr>
          <p:cNvPr id="14" name="TextBox 13"/>
          <p:cNvSpPr txBox="1"/>
          <p:nvPr/>
        </p:nvSpPr>
        <p:spPr>
          <a:xfrm>
            <a:off x="3979463" y="5096028"/>
            <a:ext cx="314510" cy="369332"/>
          </a:xfrm>
          <a:prstGeom prst="rect">
            <a:avLst/>
          </a:prstGeom>
          <a:noFill/>
        </p:spPr>
        <p:txBody>
          <a:bodyPr wrap="none" rtlCol="0">
            <a:spAutoFit/>
          </a:bodyPr>
          <a:lstStyle/>
          <a:p>
            <a:r>
              <a:rPr lang="en-US" b="1" dirty="0" smtClean="0"/>
              <a:t>5</a:t>
            </a:r>
            <a:endParaRPr lang="en-US" b="1" dirty="0"/>
          </a:p>
        </p:txBody>
      </p:sp>
      <p:sp>
        <p:nvSpPr>
          <p:cNvPr id="15" name="TextBox 14"/>
          <p:cNvSpPr txBox="1"/>
          <p:nvPr/>
        </p:nvSpPr>
        <p:spPr>
          <a:xfrm>
            <a:off x="4624295" y="3288268"/>
            <a:ext cx="314510" cy="369332"/>
          </a:xfrm>
          <a:prstGeom prst="rect">
            <a:avLst/>
          </a:prstGeom>
          <a:noFill/>
        </p:spPr>
        <p:txBody>
          <a:bodyPr wrap="none" rtlCol="0">
            <a:spAutoFit/>
          </a:bodyPr>
          <a:lstStyle/>
          <a:p>
            <a:r>
              <a:rPr lang="en-US" b="1" dirty="0"/>
              <a:t>5</a:t>
            </a:r>
          </a:p>
        </p:txBody>
      </p:sp>
      <p:sp>
        <p:nvSpPr>
          <p:cNvPr id="16" name="TextBox 15"/>
          <p:cNvSpPr txBox="1"/>
          <p:nvPr/>
        </p:nvSpPr>
        <p:spPr>
          <a:xfrm>
            <a:off x="3810000" y="1066800"/>
            <a:ext cx="314510" cy="369332"/>
          </a:xfrm>
          <a:prstGeom prst="rect">
            <a:avLst/>
          </a:prstGeom>
          <a:noFill/>
        </p:spPr>
        <p:txBody>
          <a:bodyPr wrap="none" rtlCol="0">
            <a:spAutoFit/>
          </a:bodyPr>
          <a:lstStyle/>
          <a:p>
            <a:r>
              <a:rPr lang="en-US" b="1" dirty="0" smtClean="0"/>
              <a:t>2</a:t>
            </a:r>
            <a:endParaRPr lang="en-US" b="1" dirty="0"/>
          </a:p>
        </p:txBody>
      </p:sp>
      <p:sp>
        <p:nvSpPr>
          <p:cNvPr id="17" name="TextBox 16"/>
          <p:cNvSpPr txBox="1"/>
          <p:nvPr/>
        </p:nvSpPr>
        <p:spPr>
          <a:xfrm>
            <a:off x="1633445" y="2710934"/>
            <a:ext cx="314510" cy="369332"/>
          </a:xfrm>
          <a:prstGeom prst="rect">
            <a:avLst/>
          </a:prstGeom>
          <a:noFill/>
        </p:spPr>
        <p:txBody>
          <a:bodyPr wrap="none" rtlCol="0">
            <a:spAutoFit/>
          </a:bodyPr>
          <a:lstStyle/>
          <a:p>
            <a:r>
              <a:rPr lang="en-US" b="1" dirty="0" smtClean="0"/>
              <a:t>4</a:t>
            </a:r>
            <a:endParaRPr lang="en-US" b="1" dirty="0"/>
          </a:p>
        </p:txBody>
      </p:sp>
      <p:sp>
        <p:nvSpPr>
          <p:cNvPr id="18" name="Rectangle 17"/>
          <p:cNvSpPr/>
          <p:nvPr/>
        </p:nvSpPr>
        <p:spPr>
          <a:xfrm>
            <a:off x="3606207" y="5611713"/>
            <a:ext cx="363154" cy="369332"/>
          </a:xfrm>
          <a:prstGeom prst="rect">
            <a:avLst/>
          </a:prstGeom>
        </p:spPr>
        <p:txBody>
          <a:bodyPr wrap="square">
            <a:spAutoFit/>
          </a:bodyPr>
          <a:lstStyle/>
          <a:p>
            <a:r>
              <a:rPr lang="en-US" b="1" dirty="0" smtClean="0"/>
              <a:t>7</a:t>
            </a:r>
            <a:endParaRPr lang="en-US" dirty="0"/>
          </a:p>
        </p:txBody>
      </p:sp>
      <p:sp>
        <p:nvSpPr>
          <p:cNvPr id="19" name="Rectangle 18"/>
          <p:cNvSpPr/>
          <p:nvPr/>
        </p:nvSpPr>
        <p:spPr>
          <a:xfrm>
            <a:off x="1447800" y="838200"/>
            <a:ext cx="1676400" cy="646331"/>
          </a:xfrm>
          <a:prstGeom prst="rect">
            <a:avLst/>
          </a:prstGeom>
        </p:spPr>
        <p:txBody>
          <a:bodyPr wrap="square">
            <a:spAutoFit/>
          </a:bodyPr>
          <a:lstStyle/>
          <a:p>
            <a:r>
              <a:rPr lang="en-US" b="1" dirty="0" smtClean="0"/>
              <a:t>^^^   1</a:t>
            </a:r>
          </a:p>
          <a:p>
            <a:r>
              <a:rPr lang="en-US" b="1" dirty="0" smtClean="0"/>
              <a:t>^^^^^^</a:t>
            </a:r>
            <a:endParaRPr lang="en-US" dirty="0"/>
          </a:p>
        </p:txBody>
      </p:sp>
      <p:sp>
        <p:nvSpPr>
          <p:cNvPr id="20" name="Oval 19"/>
          <p:cNvSpPr/>
          <p:nvPr/>
        </p:nvSpPr>
        <p:spPr>
          <a:xfrm>
            <a:off x="4953000" y="33528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53000" y="3320534"/>
            <a:ext cx="314510" cy="369332"/>
          </a:xfrm>
          <a:prstGeom prst="rect">
            <a:avLst/>
          </a:prstGeom>
        </p:spPr>
        <p:txBody>
          <a:bodyPr wrap="none">
            <a:spAutoFit/>
          </a:bodyPr>
          <a:lstStyle/>
          <a:p>
            <a:r>
              <a:rPr lang="en-US" b="1" dirty="0" smtClean="0"/>
              <a:t>6</a:t>
            </a:r>
            <a:endParaRPr lang="en-US" dirty="0"/>
          </a:p>
        </p:txBody>
      </p:sp>
      <p:cxnSp>
        <p:nvCxnSpPr>
          <p:cNvPr id="25" name="Straight Arrow Connector 24"/>
          <p:cNvCxnSpPr>
            <a:stCxn id="20" idx="0"/>
          </p:cNvCxnSpPr>
          <p:nvPr/>
        </p:nvCxnSpPr>
        <p:spPr>
          <a:xfrm flipH="1" flipV="1">
            <a:off x="4495800" y="685800"/>
            <a:ext cx="5715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706592" y="-13716"/>
            <a:ext cx="4396566" cy="547116"/>
          </a:xfrm>
          <a:prstGeom prst="rect">
            <a:avLst/>
          </a:prstGeom>
        </p:spPr>
        <p:txBody>
          <a:bodyPr vert="horz" anchor="b">
            <a:normAutofit fontScale="62500" lnSpcReduction="20000"/>
          </a:bodyPr>
          <a:lstStyle>
            <a:lvl1pPr marL="484632" algn="r" rtl="0" eaLnBrk="1" latinLnBrk="0" hangingPunct="1">
              <a:spcBef>
                <a:spcPct val="0"/>
              </a:spcBef>
              <a:buNone/>
              <a:defRPr kumimoji="0" sz="44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smtClean="0"/>
              <a:t>Africa Geography 2</a:t>
            </a:r>
            <a:endParaRPr lang="en-US" dirty="0"/>
          </a:p>
        </p:txBody>
      </p:sp>
    </p:spTree>
    <p:extLst>
      <p:ext uri="{BB962C8B-B14F-4D97-AF65-F5344CB8AC3E}">
        <p14:creationId xmlns:p14="http://schemas.microsoft.com/office/powerpoint/2010/main" val="337336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img84.imageshack.us/img84/302/africavegetationij9.jpg"/>
          <p:cNvPicPr>
            <a:picLocks noChangeAspect="1" noChangeArrowheads="1"/>
          </p:cNvPicPr>
          <p:nvPr/>
        </p:nvPicPr>
        <p:blipFill>
          <a:blip r:embed="rId2" cstate="print"/>
          <a:srcRect/>
          <a:stretch>
            <a:fillRect/>
          </a:stretch>
        </p:blipFill>
        <p:spPr bwMode="auto">
          <a:xfrm>
            <a:off x="0" y="-263769"/>
            <a:ext cx="6858000" cy="7121769"/>
          </a:xfrm>
          <a:prstGeom prst="rect">
            <a:avLst/>
          </a:prstGeom>
          <a:noFill/>
        </p:spPr>
      </p:pic>
      <p:sp>
        <p:nvSpPr>
          <p:cNvPr id="7" name="Rectangle 6"/>
          <p:cNvSpPr/>
          <p:nvPr/>
        </p:nvSpPr>
        <p:spPr>
          <a:xfrm>
            <a:off x="609600" y="3581400"/>
            <a:ext cx="2362200" cy="3276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2">
                    <a:lumMod val="90000"/>
                  </a:schemeClr>
                </a:solidFill>
              </a:rPr>
              <a:t>Desert</a:t>
            </a:r>
          </a:p>
          <a:p>
            <a:pPr algn="ctr"/>
            <a:r>
              <a:rPr lang="en-US" sz="1600" dirty="0" smtClean="0">
                <a:solidFill>
                  <a:schemeClr val="accent6">
                    <a:lumMod val="75000"/>
                  </a:schemeClr>
                </a:solidFill>
              </a:rPr>
              <a:t>Semi desert</a:t>
            </a:r>
          </a:p>
          <a:p>
            <a:pPr algn="ctr"/>
            <a:r>
              <a:rPr lang="en-US" sz="1600" dirty="0" smtClean="0">
                <a:solidFill>
                  <a:srgbClr val="FFFF00"/>
                </a:solidFill>
              </a:rPr>
              <a:t>Savanna</a:t>
            </a:r>
          </a:p>
          <a:p>
            <a:pPr algn="ctr"/>
            <a:r>
              <a:rPr lang="en-US" sz="1600" dirty="0" smtClean="0">
                <a:solidFill>
                  <a:schemeClr val="accent1">
                    <a:lumMod val="40000"/>
                    <a:lumOff val="60000"/>
                  </a:schemeClr>
                </a:solidFill>
              </a:rPr>
              <a:t>Savanna grassland</a:t>
            </a:r>
          </a:p>
          <a:p>
            <a:pPr algn="ctr"/>
            <a:r>
              <a:rPr lang="en-US" sz="1600" dirty="0" smtClean="0">
                <a:solidFill>
                  <a:srgbClr val="72D4AF"/>
                </a:solidFill>
              </a:rPr>
              <a:t>Forest</a:t>
            </a:r>
          </a:p>
          <a:p>
            <a:pPr algn="ctr"/>
            <a:r>
              <a:rPr lang="en-US" sz="1600" dirty="0" smtClean="0">
                <a:solidFill>
                  <a:srgbClr val="287812"/>
                </a:solidFill>
              </a:rPr>
              <a:t>Tropical Rain Forest</a:t>
            </a:r>
          </a:p>
          <a:p>
            <a:pPr algn="ctr"/>
            <a:r>
              <a:rPr lang="en-US" sz="1600" dirty="0" smtClean="0">
                <a:solidFill>
                  <a:srgbClr val="7030A0"/>
                </a:solidFill>
              </a:rPr>
              <a:t>Montage forest</a:t>
            </a:r>
          </a:p>
          <a:p>
            <a:pPr algn="ctr"/>
            <a:r>
              <a:rPr lang="en-US" sz="1600" dirty="0" smtClean="0">
                <a:solidFill>
                  <a:srgbClr val="00B0F0"/>
                </a:solidFill>
              </a:rPr>
              <a:t>East Africa Coastal Forest</a:t>
            </a:r>
          </a:p>
          <a:p>
            <a:pPr algn="ctr"/>
            <a:r>
              <a:rPr lang="en-US" sz="1600" dirty="0" smtClean="0">
                <a:solidFill>
                  <a:schemeClr val="accent2">
                    <a:lumMod val="75000"/>
                  </a:schemeClr>
                </a:solidFill>
              </a:rPr>
              <a:t>Mediterranean</a:t>
            </a:r>
            <a:endParaRPr lang="en-US" sz="1600" dirty="0">
              <a:solidFill>
                <a:schemeClr val="accent2">
                  <a:lumMod val="75000"/>
                </a:schemeClr>
              </a:solidFill>
            </a:endParaRPr>
          </a:p>
          <a:p>
            <a:pPr algn="ctr"/>
            <a:r>
              <a:rPr lang="en-US" sz="1600" dirty="0" smtClean="0">
                <a:solidFill>
                  <a:schemeClr val="bg1">
                    <a:lumMod val="65000"/>
                  </a:schemeClr>
                </a:solidFill>
              </a:rPr>
              <a:t>Mountain Grassland</a:t>
            </a:r>
            <a:endParaRPr lang="en-US" sz="1600" dirty="0">
              <a:solidFill>
                <a:schemeClr val="bg1">
                  <a:lumMod val="65000"/>
                </a:schemeClr>
              </a:solidFill>
            </a:endParaRPr>
          </a:p>
        </p:txBody>
      </p:sp>
      <p:sp>
        <p:nvSpPr>
          <p:cNvPr id="8" name="Rectangle 7"/>
          <p:cNvSpPr/>
          <p:nvPr/>
        </p:nvSpPr>
        <p:spPr>
          <a:xfrm>
            <a:off x="6858000" y="533400"/>
            <a:ext cx="1981200" cy="5262979"/>
          </a:xfrm>
          <a:prstGeom prst="rect">
            <a:avLst/>
          </a:prstGeom>
        </p:spPr>
        <p:txBody>
          <a:bodyPr wrap="square">
            <a:spAutoFit/>
          </a:bodyPr>
          <a:lstStyle/>
          <a:p>
            <a:r>
              <a:rPr lang="en-US" sz="2400" b="1" dirty="0" smtClean="0"/>
              <a:t>the Sahara, Sahel, savanna, tropical rain forest, Congo River, Niger River, Nile River, Lake Tanganyika, Lake Victoria, Atlas Mountains, </a:t>
            </a:r>
            <a:r>
              <a:rPr lang="en-US" sz="2400" dirty="0" smtClean="0"/>
              <a:t>and</a:t>
            </a:r>
            <a:r>
              <a:rPr lang="en-US" sz="2400" b="1" dirty="0" smtClean="0"/>
              <a:t> Kalahari Desert</a:t>
            </a:r>
            <a:endParaRPr lang="en-US" sz="2400" dirty="0"/>
          </a:p>
        </p:txBody>
      </p:sp>
      <p:sp>
        <p:nvSpPr>
          <p:cNvPr id="10" name="TextBox 9"/>
          <p:cNvSpPr txBox="1"/>
          <p:nvPr/>
        </p:nvSpPr>
        <p:spPr>
          <a:xfrm>
            <a:off x="2438400" y="1752600"/>
            <a:ext cx="702436" cy="369332"/>
          </a:xfrm>
          <a:prstGeom prst="rect">
            <a:avLst/>
          </a:prstGeom>
          <a:noFill/>
        </p:spPr>
        <p:txBody>
          <a:bodyPr wrap="none" rtlCol="0">
            <a:spAutoFit/>
          </a:bodyPr>
          <a:lstStyle/>
          <a:p>
            <a:r>
              <a:rPr lang="en-US" b="1" dirty="0" smtClean="0"/>
              <a:t>Sahel</a:t>
            </a:r>
            <a:endParaRPr lang="en-US" b="1" dirty="0"/>
          </a:p>
        </p:txBody>
      </p:sp>
      <p:sp>
        <p:nvSpPr>
          <p:cNvPr id="11" name="TextBox 10"/>
          <p:cNvSpPr txBox="1"/>
          <p:nvPr/>
        </p:nvSpPr>
        <p:spPr>
          <a:xfrm>
            <a:off x="2743200" y="3124200"/>
            <a:ext cx="2052228" cy="369332"/>
          </a:xfrm>
          <a:prstGeom prst="rect">
            <a:avLst/>
          </a:prstGeom>
          <a:noFill/>
        </p:spPr>
        <p:txBody>
          <a:bodyPr wrap="none" rtlCol="0">
            <a:spAutoFit/>
          </a:bodyPr>
          <a:lstStyle/>
          <a:p>
            <a:r>
              <a:rPr lang="en-US" b="1" dirty="0" smtClean="0"/>
              <a:t>Tropical Rain Forest</a:t>
            </a:r>
            <a:endParaRPr lang="en-US" b="1" dirty="0"/>
          </a:p>
        </p:txBody>
      </p:sp>
      <p:sp>
        <p:nvSpPr>
          <p:cNvPr id="13" name="TextBox 12"/>
          <p:cNvSpPr txBox="1"/>
          <p:nvPr/>
        </p:nvSpPr>
        <p:spPr>
          <a:xfrm>
            <a:off x="4343400" y="2362200"/>
            <a:ext cx="984308" cy="369332"/>
          </a:xfrm>
          <a:prstGeom prst="rect">
            <a:avLst/>
          </a:prstGeom>
          <a:noFill/>
        </p:spPr>
        <p:txBody>
          <a:bodyPr wrap="none" rtlCol="0">
            <a:spAutoFit/>
          </a:bodyPr>
          <a:lstStyle/>
          <a:p>
            <a:r>
              <a:rPr lang="en-US" b="1" dirty="0" smtClean="0"/>
              <a:t>Savanna</a:t>
            </a:r>
            <a:endParaRPr lang="en-US" b="1" dirty="0"/>
          </a:p>
        </p:txBody>
      </p:sp>
      <p:sp>
        <p:nvSpPr>
          <p:cNvPr id="14" name="TextBox 13"/>
          <p:cNvSpPr txBox="1"/>
          <p:nvPr/>
        </p:nvSpPr>
        <p:spPr>
          <a:xfrm>
            <a:off x="3505200" y="5105400"/>
            <a:ext cx="984308" cy="369332"/>
          </a:xfrm>
          <a:prstGeom prst="rect">
            <a:avLst/>
          </a:prstGeom>
          <a:noFill/>
        </p:spPr>
        <p:txBody>
          <a:bodyPr wrap="none" rtlCol="0">
            <a:spAutoFit/>
          </a:bodyPr>
          <a:lstStyle/>
          <a:p>
            <a:r>
              <a:rPr lang="en-US" b="1" dirty="0" smtClean="0"/>
              <a:t>Savanna</a:t>
            </a:r>
            <a:endParaRPr lang="en-US" b="1" dirty="0"/>
          </a:p>
        </p:txBody>
      </p:sp>
      <p:sp>
        <p:nvSpPr>
          <p:cNvPr id="15" name="TextBox 14"/>
          <p:cNvSpPr txBox="1"/>
          <p:nvPr/>
        </p:nvSpPr>
        <p:spPr>
          <a:xfrm>
            <a:off x="5181600" y="2895600"/>
            <a:ext cx="984308" cy="369332"/>
          </a:xfrm>
          <a:prstGeom prst="rect">
            <a:avLst/>
          </a:prstGeom>
          <a:noFill/>
        </p:spPr>
        <p:txBody>
          <a:bodyPr wrap="none" rtlCol="0">
            <a:spAutoFit/>
          </a:bodyPr>
          <a:lstStyle/>
          <a:p>
            <a:r>
              <a:rPr lang="en-US" b="1" dirty="0" smtClean="0"/>
              <a:t>Savanna</a:t>
            </a:r>
            <a:endParaRPr lang="en-US" b="1" dirty="0"/>
          </a:p>
        </p:txBody>
      </p:sp>
      <p:sp>
        <p:nvSpPr>
          <p:cNvPr id="16" name="TextBox 15"/>
          <p:cNvSpPr txBox="1"/>
          <p:nvPr/>
        </p:nvSpPr>
        <p:spPr>
          <a:xfrm>
            <a:off x="3810000" y="1066800"/>
            <a:ext cx="835229" cy="369332"/>
          </a:xfrm>
          <a:prstGeom prst="rect">
            <a:avLst/>
          </a:prstGeom>
          <a:noFill/>
        </p:spPr>
        <p:txBody>
          <a:bodyPr wrap="none" rtlCol="0">
            <a:spAutoFit/>
          </a:bodyPr>
          <a:lstStyle/>
          <a:p>
            <a:r>
              <a:rPr lang="en-US" b="1" dirty="0" smtClean="0"/>
              <a:t>Sahara</a:t>
            </a:r>
            <a:endParaRPr lang="en-US" b="1" dirty="0"/>
          </a:p>
        </p:txBody>
      </p:sp>
      <p:sp>
        <p:nvSpPr>
          <p:cNvPr id="17" name="TextBox 16"/>
          <p:cNvSpPr txBox="1"/>
          <p:nvPr/>
        </p:nvSpPr>
        <p:spPr>
          <a:xfrm>
            <a:off x="609600" y="2895600"/>
            <a:ext cx="2052228" cy="369332"/>
          </a:xfrm>
          <a:prstGeom prst="rect">
            <a:avLst/>
          </a:prstGeom>
          <a:noFill/>
        </p:spPr>
        <p:txBody>
          <a:bodyPr wrap="none" rtlCol="0">
            <a:spAutoFit/>
          </a:bodyPr>
          <a:lstStyle/>
          <a:p>
            <a:r>
              <a:rPr lang="en-US" b="1" dirty="0" smtClean="0"/>
              <a:t>Tropical Rain Forest</a:t>
            </a:r>
            <a:endParaRPr lang="en-US" b="1" dirty="0"/>
          </a:p>
        </p:txBody>
      </p:sp>
      <p:sp>
        <p:nvSpPr>
          <p:cNvPr id="18" name="Rectangle 17"/>
          <p:cNvSpPr/>
          <p:nvPr/>
        </p:nvSpPr>
        <p:spPr>
          <a:xfrm>
            <a:off x="2971800" y="5486400"/>
            <a:ext cx="1269067" cy="646331"/>
          </a:xfrm>
          <a:prstGeom prst="rect">
            <a:avLst/>
          </a:prstGeom>
        </p:spPr>
        <p:txBody>
          <a:bodyPr wrap="square">
            <a:spAutoFit/>
          </a:bodyPr>
          <a:lstStyle/>
          <a:p>
            <a:r>
              <a:rPr lang="en-US" b="1" dirty="0" smtClean="0"/>
              <a:t>Kalahari Desert</a:t>
            </a:r>
            <a:endParaRPr lang="en-US" dirty="0"/>
          </a:p>
        </p:txBody>
      </p:sp>
      <p:sp>
        <p:nvSpPr>
          <p:cNvPr id="19" name="Rectangle 18"/>
          <p:cNvSpPr/>
          <p:nvPr/>
        </p:nvSpPr>
        <p:spPr>
          <a:xfrm>
            <a:off x="1447800" y="838200"/>
            <a:ext cx="1676400" cy="923330"/>
          </a:xfrm>
          <a:prstGeom prst="rect">
            <a:avLst/>
          </a:prstGeom>
        </p:spPr>
        <p:txBody>
          <a:bodyPr wrap="square">
            <a:spAutoFit/>
          </a:bodyPr>
          <a:lstStyle/>
          <a:p>
            <a:r>
              <a:rPr lang="en-US" b="1" dirty="0" smtClean="0"/>
              <a:t>^^^Atlas ^^^Mountains</a:t>
            </a:r>
          </a:p>
          <a:p>
            <a:r>
              <a:rPr lang="en-US" b="1" dirty="0" smtClean="0"/>
              <a:t>^^^^^^</a:t>
            </a:r>
            <a:endParaRPr lang="en-US" dirty="0"/>
          </a:p>
        </p:txBody>
      </p:sp>
      <p:sp>
        <p:nvSpPr>
          <p:cNvPr id="20" name="Oval 19"/>
          <p:cNvSpPr/>
          <p:nvPr/>
        </p:nvSpPr>
        <p:spPr>
          <a:xfrm>
            <a:off x="4953000" y="3352800"/>
            <a:ext cx="2286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00600" y="3429000"/>
            <a:ext cx="1410451" cy="369332"/>
          </a:xfrm>
          <a:prstGeom prst="rect">
            <a:avLst/>
          </a:prstGeom>
        </p:spPr>
        <p:txBody>
          <a:bodyPr wrap="none">
            <a:spAutoFit/>
          </a:bodyPr>
          <a:lstStyle/>
          <a:p>
            <a:r>
              <a:rPr lang="en-US" b="1" dirty="0" smtClean="0"/>
              <a:t>Lake Victoria</a:t>
            </a:r>
            <a:endParaRPr lang="en-US" dirty="0"/>
          </a:p>
        </p:txBody>
      </p:sp>
      <p:cxnSp>
        <p:nvCxnSpPr>
          <p:cNvPr id="25" name="Straight Arrow Connector 24"/>
          <p:cNvCxnSpPr>
            <a:stCxn id="20" idx="0"/>
          </p:cNvCxnSpPr>
          <p:nvPr/>
        </p:nvCxnSpPr>
        <p:spPr>
          <a:xfrm flipH="1" flipV="1">
            <a:off x="4495800" y="685800"/>
            <a:ext cx="5715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36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www.glaphyridae.com/Biogeografia/img/Lev/middle_east_rainfall1973_b.jpg"/>
          <p:cNvPicPr>
            <a:picLocks noChangeAspect="1" noChangeArrowheads="1"/>
          </p:cNvPicPr>
          <p:nvPr/>
        </p:nvPicPr>
        <p:blipFill>
          <a:blip r:embed="rId2" cstate="print"/>
          <a:srcRect/>
          <a:stretch>
            <a:fillRect/>
          </a:stretch>
        </p:blipFill>
        <p:spPr bwMode="auto">
          <a:xfrm>
            <a:off x="0" y="0"/>
            <a:ext cx="9028928" cy="6858000"/>
          </a:xfrm>
          <a:prstGeom prst="rect">
            <a:avLst/>
          </a:prstGeom>
          <a:noFill/>
        </p:spPr>
      </p:pic>
      <p:sp>
        <p:nvSpPr>
          <p:cNvPr id="4" name="Freeform 3"/>
          <p:cNvSpPr/>
          <p:nvPr/>
        </p:nvSpPr>
        <p:spPr>
          <a:xfrm>
            <a:off x="5336275" y="887104"/>
            <a:ext cx="1323832" cy="1487606"/>
          </a:xfrm>
          <a:custGeom>
            <a:avLst/>
            <a:gdLst>
              <a:gd name="connsiteX0" fmla="*/ 0 w 1323832"/>
              <a:gd name="connsiteY0" fmla="*/ 0 h 1487606"/>
              <a:gd name="connsiteX1" fmla="*/ 313898 w 1323832"/>
              <a:gd name="connsiteY1" fmla="*/ 40944 h 1487606"/>
              <a:gd name="connsiteX2" fmla="*/ 354841 w 1323832"/>
              <a:gd name="connsiteY2" fmla="*/ 68239 h 1487606"/>
              <a:gd name="connsiteX3" fmla="*/ 382137 w 1323832"/>
              <a:gd name="connsiteY3" fmla="*/ 109183 h 1487606"/>
              <a:gd name="connsiteX4" fmla="*/ 395785 w 1323832"/>
              <a:gd name="connsiteY4" fmla="*/ 163774 h 1487606"/>
              <a:gd name="connsiteX5" fmla="*/ 409432 w 1323832"/>
              <a:gd name="connsiteY5" fmla="*/ 477672 h 1487606"/>
              <a:gd name="connsiteX6" fmla="*/ 464024 w 1323832"/>
              <a:gd name="connsiteY6" fmla="*/ 559559 h 1487606"/>
              <a:gd name="connsiteX7" fmla="*/ 518615 w 1323832"/>
              <a:gd name="connsiteY7" fmla="*/ 641445 h 1487606"/>
              <a:gd name="connsiteX8" fmla="*/ 545910 w 1323832"/>
              <a:gd name="connsiteY8" fmla="*/ 682389 h 1487606"/>
              <a:gd name="connsiteX9" fmla="*/ 573206 w 1323832"/>
              <a:gd name="connsiteY9" fmla="*/ 723332 h 1487606"/>
              <a:gd name="connsiteX10" fmla="*/ 614149 w 1323832"/>
              <a:gd name="connsiteY10" fmla="*/ 805218 h 1487606"/>
              <a:gd name="connsiteX11" fmla="*/ 627797 w 1323832"/>
              <a:gd name="connsiteY11" fmla="*/ 846162 h 1487606"/>
              <a:gd name="connsiteX12" fmla="*/ 668740 w 1323832"/>
              <a:gd name="connsiteY12" fmla="*/ 873457 h 1487606"/>
              <a:gd name="connsiteX13" fmla="*/ 736979 w 1323832"/>
              <a:gd name="connsiteY13" fmla="*/ 941696 h 1487606"/>
              <a:gd name="connsiteX14" fmla="*/ 805218 w 1323832"/>
              <a:gd name="connsiteY14" fmla="*/ 996287 h 1487606"/>
              <a:gd name="connsiteX15" fmla="*/ 846161 w 1323832"/>
              <a:gd name="connsiteY15" fmla="*/ 1023583 h 1487606"/>
              <a:gd name="connsiteX16" fmla="*/ 873456 w 1323832"/>
              <a:gd name="connsiteY16" fmla="*/ 1064526 h 1487606"/>
              <a:gd name="connsiteX17" fmla="*/ 955343 w 1323832"/>
              <a:gd name="connsiteY17" fmla="*/ 1091821 h 1487606"/>
              <a:gd name="connsiteX18" fmla="*/ 996286 w 1323832"/>
              <a:gd name="connsiteY18" fmla="*/ 1105469 h 1487606"/>
              <a:gd name="connsiteX19" fmla="*/ 1037229 w 1323832"/>
              <a:gd name="connsiteY19" fmla="*/ 1132765 h 1487606"/>
              <a:gd name="connsiteX20" fmla="*/ 1064525 w 1323832"/>
              <a:gd name="connsiteY20" fmla="*/ 1214651 h 1487606"/>
              <a:gd name="connsiteX21" fmla="*/ 1105468 w 1323832"/>
              <a:gd name="connsiteY21" fmla="*/ 1255595 h 1487606"/>
              <a:gd name="connsiteX22" fmla="*/ 1132764 w 1323832"/>
              <a:gd name="connsiteY22" fmla="*/ 1296538 h 1487606"/>
              <a:gd name="connsiteX23" fmla="*/ 1187355 w 1323832"/>
              <a:gd name="connsiteY23" fmla="*/ 1337481 h 1487606"/>
              <a:gd name="connsiteX24" fmla="*/ 1269241 w 1323832"/>
              <a:gd name="connsiteY24" fmla="*/ 1392072 h 1487606"/>
              <a:gd name="connsiteX25" fmla="*/ 1323832 w 1323832"/>
              <a:gd name="connsiteY25" fmla="*/ 1487606 h 14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832" h="1487606">
                <a:moveTo>
                  <a:pt x="0" y="0"/>
                </a:moveTo>
                <a:cubicBezTo>
                  <a:pt x="31308" y="1842"/>
                  <a:pt x="243723" y="-5839"/>
                  <a:pt x="313898" y="40944"/>
                </a:cubicBezTo>
                <a:lnTo>
                  <a:pt x="354841" y="68239"/>
                </a:lnTo>
                <a:cubicBezTo>
                  <a:pt x="363940" y="81887"/>
                  <a:pt x="375676" y="94106"/>
                  <a:pt x="382137" y="109183"/>
                </a:cubicBezTo>
                <a:cubicBezTo>
                  <a:pt x="389526" y="126423"/>
                  <a:pt x="394399" y="145068"/>
                  <a:pt x="395785" y="163774"/>
                </a:cubicBezTo>
                <a:cubicBezTo>
                  <a:pt x="403522" y="268219"/>
                  <a:pt x="391637" y="374463"/>
                  <a:pt x="409432" y="477672"/>
                </a:cubicBezTo>
                <a:cubicBezTo>
                  <a:pt x="415006" y="510000"/>
                  <a:pt x="445827" y="532263"/>
                  <a:pt x="464024" y="559559"/>
                </a:cubicBezTo>
                <a:lnTo>
                  <a:pt x="518615" y="641445"/>
                </a:lnTo>
                <a:lnTo>
                  <a:pt x="545910" y="682389"/>
                </a:lnTo>
                <a:lnTo>
                  <a:pt x="573206" y="723332"/>
                </a:lnTo>
                <a:cubicBezTo>
                  <a:pt x="607507" y="826239"/>
                  <a:pt x="561238" y="699397"/>
                  <a:pt x="614149" y="805218"/>
                </a:cubicBezTo>
                <a:cubicBezTo>
                  <a:pt x="620583" y="818085"/>
                  <a:pt x="618810" y="834928"/>
                  <a:pt x="627797" y="846162"/>
                </a:cubicBezTo>
                <a:cubicBezTo>
                  <a:pt x="638043" y="858970"/>
                  <a:pt x="655092" y="864359"/>
                  <a:pt x="668740" y="873457"/>
                </a:cubicBezTo>
                <a:cubicBezTo>
                  <a:pt x="741526" y="982637"/>
                  <a:pt x="645994" y="850711"/>
                  <a:pt x="736979" y="941696"/>
                </a:cubicBezTo>
                <a:cubicBezTo>
                  <a:pt x="798711" y="1003428"/>
                  <a:pt x="725508" y="969717"/>
                  <a:pt x="805218" y="996287"/>
                </a:cubicBezTo>
                <a:cubicBezTo>
                  <a:pt x="818866" y="1005386"/>
                  <a:pt x="834563" y="1011985"/>
                  <a:pt x="846161" y="1023583"/>
                </a:cubicBezTo>
                <a:cubicBezTo>
                  <a:pt x="857759" y="1035181"/>
                  <a:pt x="859547" y="1055833"/>
                  <a:pt x="873456" y="1064526"/>
                </a:cubicBezTo>
                <a:cubicBezTo>
                  <a:pt x="897855" y="1079775"/>
                  <a:pt x="928047" y="1082723"/>
                  <a:pt x="955343" y="1091821"/>
                </a:cubicBezTo>
                <a:cubicBezTo>
                  <a:pt x="968991" y="1096370"/>
                  <a:pt x="984316" y="1097489"/>
                  <a:pt x="996286" y="1105469"/>
                </a:cubicBezTo>
                <a:lnTo>
                  <a:pt x="1037229" y="1132765"/>
                </a:lnTo>
                <a:cubicBezTo>
                  <a:pt x="1046328" y="1160060"/>
                  <a:pt x="1044180" y="1194306"/>
                  <a:pt x="1064525" y="1214651"/>
                </a:cubicBezTo>
                <a:cubicBezTo>
                  <a:pt x="1078173" y="1228299"/>
                  <a:pt x="1093112" y="1240768"/>
                  <a:pt x="1105468" y="1255595"/>
                </a:cubicBezTo>
                <a:cubicBezTo>
                  <a:pt x="1115969" y="1268196"/>
                  <a:pt x="1121166" y="1284940"/>
                  <a:pt x="1132764" y="1296538"/>
                </a:cubicBezTo>
                <a:cubicBezTo>
                  <a:pt x="1148848" y="1312622"/>
                  <a:pt x="1168721" y="1324437"/>
                  <a:pt x="1187355" y="1337481"/>
                </a:cubicBezTo>
                <a:cubicBezTo>
                  <a:pt x="1214230" y="1356293"/>
                  <a:pt x="1269241" y="1392072"/>
                  <a:pt x="1269241" y="1392072"/>
                </a:cubicBezTo>
                <a:cubicBezTo>
                  <a:pt x="1299754" y="1483609"/>
                  <a:pt x="1270802" y="1461092"/>
                  <a:pt x="1323832" y="1487606"/>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028358" y="696035"/>
            <a:ext cx="1781875" cy="1842449"/>
          </a:xfrm>
          <a:custGeom>
            <a:avLst/>
            <a:gdLst>
              <a:gd name="connsiteX0" fmla="*/ 294269 w 1781875"/>
              <a:gd name="connsiteY0" fmla="*/ 13649 h 1842449"/>
              <a:gd name="connsiteX1" fmla="*/ 130496 w 1781875"/>
              <a:gd name="connsiteY1" fmla="*/ 1 h 1842449"/>
              <a:gd name="connsiteX2" fmla="*/ 89552 w 1781875"/>
              <a:gd name="connsiteY2" fmla="*/ 13649 h 1842449"/>
              <a:gd name="connsiteX3" fmla="*/ 103200 w 1781875"/>
              <a:gd name="connsiteY3" fmla="*/ 122831 h 1842449"/>
              <a:gd name="connsiteX4" fmla="*/ 116848 w 1781875"/>
              <a:gd name="connsiteY4" fmla="*/ 163774 h 1842449"/>
              <a:gd name="connsiteX5" fmla="*/ 103200 w 1781875"/>
              <a:gd name="connsiteY5" fmla="*/ 313899 h 1842449"/>
              <a:gd name="connsiteX6" fmla="*/ 62257 w 1781875"/>
              <a:gd name="connsiteY6" fmla="*/ 327547 h 1842449"/>
              <a:gd name="connsiteX7" fmla="*/ 21314 w 1781875"/>
              <a:gd name="connsiteY7" fmla="*/ 368490 h 1842449"/>
              <a:gd name="connsiteX8" fmla="*/ 21314 w 1781875"/>
              <a:gd name="connsiteY8" fmla="*/ 545911 h 1842449"/>
              <a:gd name="connsiteX9" fmla="*/ 62257 w 1781875"/>
              <a:gd name="connsiteY9" fmla="*/ 559559 h 1842449"/>
              <a:gd name="connsiteX10" fmla="*/ 198735 w 1781875"/>
              <a:gd name="connsiteY10" fmla="*/ 655093 h 1842449"/>
              <a:gd name="connsiteX11" fmla="*/ 239678 w 1781875"/>
              <a:gd name="connsiteY11" fmla="*/ 791571 h 1842449"/>
              <a:gd name="connsiteX12" fmla="*/ 253326 w 1781875"/>
              <a:gd name="connsiteY12" fmla="*/ 832514 h 1842449"/>
              <a:gd name="connsiteX13" fmla="*/ 335212 w 1781875"/>
              <a:gd name="connsiteY13" fmla="*/ 887105 h 1842449"/>
              <a:gd name="connsiteX14" fmla="*/ 417099 w 1781875"/>
              <a:gd name="connsiteY14" fmla="*/ 928049 h 1842449"/>
              <a:gd name="connsiteX15" fmla="*/ 512633 w 1781875"/>
              <a:gd name="connsiteY15" fmla="*/ 900753 h 1842449"/>
              <a:gd name="connsiteX16" fmla="*/ 608167 w 1781875"/>
              <a:gd name="connsiteY16" fmla="*/ 914401 h 1842449"/>
              <a:gd name="connsiteX17" fmla="*/ 649111 w 1781875"/>
              <a:gd name="connsiteY17" fmla="*/ 928049 h 1842449"/>
              <a:gd name="connsiteX18" fmla="*/ 703702 w 1781875"/>
              <a:gd name="connsiteY18" fmla="*/ 982640 h 1842449"/>
              <a:gd name="connsiteX19" fmla="*/ 771941 w 1781875"/>
              <a:gd name="connsiteY19" fmla="*/ 1105469 h 1842449"/>
              <a:gd name="connsiteX20" fmla="*/ 812884 w 1781875"/>
              <a:gd name="connsiteY20" fmla="*/ 1119117 h 1842449"/>
              <a:gd name="connsiteX21" fmla="*/ 840179 w 1781875"/>
              <a:gd name="connsiteY21" fmla="*/ 1160061 h 1842449"/>
              <a:gd name="connsiteX22" fmla="*/ 881123 w 1781875"/>
              <a:gd name="connsiteY22" fmla="*/ 1173708 h 1842449"/>
              <a:gd name="connsiteX23" fmla="*/ 894770 w 1781875"/>
              <a:gd name="connsiteY23" fmla="*/ 1214652 h 1842449"/>
              <a:gd name="connsiteX24" fmla="*/ 949361 w 1781875"/>
              <a:gd name="connsiteY24" fmla="*/ 1296538 h 1842449"/>
              <a:gd name="connsiteX25" fmla="*/ 963009 w 1781875"/>
              <a:gd name="connsiteY25" fmla="*/ 1337481 h 1842449"/>
              <a:gd name="connsiteX26" fmla="*/ 1017600 w 1781875"/>
              <a:gd name="connsiteY26" fmla="*/ 1419368 h 1842449"/>
              <a:gd name="connsiteX27" fmla="*/ 1140430 w 1781875"/>
              <a:gd name="connsiteY27" fmla="*/ 1487607 h 1842449"/>
              <a:gd name="connsiteX28" fmla="*/ 1181373 w 1781875"/>
              <a:gd name="connsiteY28" fmla="*/ 1514902 h 1842449"/>
              <a:gd name="connsiteX29" fmla="*/ 1413385 w 1781875"/>
              <a:gd name="connsiteY29" fmla="*/ 1542198 h 1842449"/>
              <a:gd name="connsiteX30" fmla="*/ 1495272 w 1781875"/>
              <a:gd name="connsiteY30" fmla="*/ 1583141 h 1842449"/>
              <a:gd name="connsiteX31" fmla="*/ 1563511 w 1781875"/>
              <a:gd name="connsiteY31" fmla="*/ 1651380 h 1842449"/>
              <a:gd name="connsiteX32" fmla="*/ 1645397 w 1781875"/>
              <a:gd name="connsiteY32" fmla="*/ 1705971 h 1842449"/>
              <a:gd name="connsiteX33" fmla="*/ 1672693 w 1781875"/>
              <a:gd name="connsiteY33" fmla="*/ 1746914 h 1842449"/>
              <a:gd name="connsiteX34" fmla="*/ 1740932 w 1781875"/>
              <a:gd name="connsiteY34" fmla="*/ 1828801 h 1842449"/>
              <a:gd name="connsiteX35" fmla="*/ 1781875 w 1781875"/>
              <a:gd name="connsiteY35" fmla="*/ 1842449 h 184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1875" h="1842449">
                <a:moveTo>
                  <a:pt x="294269" y="13649"/>
                </a:moveTo>
                <a:cubicBezTo>
                  <a:pt x="239678" y="9100"/>
                  <a:pt x="185276" y="1"/>
                  <a:pt x="130496" y="1"/>
                </a:cubicBezTo>
                <a:cubicBezTo>
                  <a:pt x="116110" y="1"/>
                  <a:pt x="92673" y="-395"/>
                  <a:pt x="89552" y="13649"/>
                </a:cubicBezTo>
                <a:cubicBezTo>
                  <a:pt x="81595" y="49453"/>
                  <a:pt x="96639" y="86745"/>
                  <a:pt x="103200" y="122831"/>
                </a:cubicBezTo>
                <a:cubicBezTo>
                  <a:pt x="105773" y="136985"/>
                  <a:pt x="112299" y="150126"/>
                  <a:pt x="116848" y="163774"/>
                </a:cubicBezTo>
                <a:cubicBezTo>
                  <a:pt x="112299" y="213816"/>
                  <a:pt x="119090" y="266230"/>
                  <a:pt x="103200" y="313899"/>
                </a:cubicBezTo>
                <a:cubicBezTo>
                  <a:pt x="98651" y="327547"/>
                  <a:pt x="74227" y="319567"/>
                  <a:pt x="62257" y="327547"/>
                </a:cubicBezTo>
                <a:cubicBezTo>
                  <a:pt x="46198" y="338253"/>
                  <a:pt x="34962" y="354842"/>
                  <a:pt x="21314" y="368490"/>
                </a:cubicBezTo>
                <a:cubicBezTo>
                  <a:pt x="-809" y="434859"/>
                  <a:pt x="-12778" y="452157"/>
                  <a:pt x="21314" y="545911"/>
                </a:cubicBezTo>
                <a:cubicBezTo>
                  <a:pt x="26230" y="559431"/>
                  <a:pt x="49681" y="552573"/>
                  <a:pt x="62257" y="559559"/>
                </a:cubicBezTo>
                <a:cubicBezTo>
                  <a:pt x="105456" y="583559"/>
                  <a:pt x="157847" y="624428"/>
                  <a:pt x="198735" y="655093"/>
                </a:cubicBezTo>
                <a:cubicBezTo>
                  <a:pt x="263610" y="849723"/>
                  <a:pt x="198419" y="647168"/>
                  <a:pt x="239678" y="791571"/>
                </a:cubicBezTo>
                <a:cubicBezTo>
                  <a:pt x="243630" y="805403"/>
                  <a:pt x="245346" y="820544"/>
                  <a:pt x="253326" y="832514"/>
                </a:cubicBezTo>
                <a:cubicBezTo>
                  <a:pt x="282536" y="876329"/>
                  <a:pt x="292285" y="872797"/>
                  <a:pt x="335212" y="887105"/>
                </a:cubicBezTo>
                <a:cubicBezTo>
                  <a:pt x="355914" y="900906"/>
                  <a:pt x="388846" y="928049"/>
                  <a:pt x="417099" y="928049"/>
                </a:cubicBezTo>
                <a:cubicBezTo>
                  <a:pt x="434236" y="928049"/>
                  <a:pt x="493325" y="907189"/>
                  <a:pt x="512633" y="900753"/>
                </a:cubicBezTo>
                <a:cubicBezTo>
                  <a:pt x="544478" y="905302"/>
                  <a:pt x="576624" y="908092"/>
                  <a:pt x="608167" y="914401"/>
                </a:cubicBezTo>
                <a:cubicBezTo>
                  <a:pt x="622274" y="917222"/>
                  <a:pt x="638938" y="917876"/>
                  <a:pt x="649111" y="928049"/>
                </a:cubicBezTo>
                <a:cubicBezTo>
                  <a:pt x="721900" y="1000838"/>
                  <a:pt x="594516" y="946245"/>
                  <a:pt x="703702" y="982640"/>
                </a:cubicBezTo>
                <a:cubicBezTo>
                  <a:pt x="724050" y="1043684"/>
                  <a:pt x="719407" y="1070446"/>
                  <a:pt x="771941" y="1105469"/>
                </a:cubicBezTo>
                <a:cubicBezTo>
                  <a:pt x="783911" y="1113449"/>
                  <a:pt x="799236" y="1114568"/>
                  <a:pt x="812884" y="1119117"/>
                </a:cubicBezTo>
                <a:cubicBezTo>
                  <a:pt x="821982" y="1132765"/>
                  <a:pt x="827371" y="1149814"/>
                  <a:pt x="840179" y="1160061"/>
                </a:cubicBezTo>
                <a:cubicBezTo>
                  <a:pt x="851413" y="1169048"/>
                  <a:pt x="870950" y="1163535"/>
                  <a:pt x="881123" y="1173708"/>
                </a:cubicBezTo>
                <a:cubicBezTo>
                  <a:pt x="891296" y="1183881"/>
                  <a:pt x="887784" y="1202076"/>
                  <a:pt x="894770" y="1214652"/>
                </a:cubicBezTo>
                <a:cubicBezTo>
                  <a:pt x="910701" y="1243329"/>
                  <a:pt x="938987" y="1265417"/>
                  <a:pt x="949361" y="1296538"/>
                </a:cubicBezTo>
                <a:cubicBezTo>
                  <a:pt x="953910" y="1310186"/>
                  <a:pt x="956023" y="1324905"/>
                  <a:pt x="963009" y="1337481"/>
                </a:cubicBezTo>
                <a:cubicBezTo>
                  <a:pt x="978941" y="1366158"/>
                  <a:pt x="986478" y="1408994"/>
                  <a:pt x="1017600" y="1419368"/>
                </a:cubicBezTo>
                <a:cubicBezTo>
                  <a:pt x="1089665" y="1443390"/>
                  <a:pt x="1046573" y="1425036"/>
                  <a:pt x="1140430" y="1487607"/>
                </a:cubicBezTo>
                <a:cubicBezTo>
                  <a:pt x="1154078" y="1496705"/>
                  <a:pt x="1165097" y="1512867"/>
                  <a:pt x="1181373" y="1514902"/>
                </a:cubicBezTo>
                <a:cubicBezTo>
                  <a:pt x="1331432" y="1533660"/>
                  <a:pt x="1254102" y="1524500"/>
                  <a:pt x="1413385" y="1542198"/>
                </a:cubicBezTo>
                <a:cubicBezTo>
                  <a:pt x="1446685" y="1553298"/>
                  <a:pt x="1468816" y="1556685"/>
                  <a:pt x="1495272" y="1583141"/>
                </a:cubicBezTo>
                <a:cubicBezTo>
                  <a:pt x="1586258" y="1674127"/>
                  <a:pt x="1454325" y="1578590"/>
                  <a:pt x="1563511" y="1651380"/>
                </a:cubicBezTo>
                <a:cubicBezTo>
                  <a:pt x="1592303" y="1737760"/>
                  <a:pt x="1550459" y="1651721"/>
                  <a:pt x="1645397" y="1705971"/>
                </a:cubicBezTo>
                <a:cubicBezTo>
                  <a:pt x="1659638" y="1714109"/>
                  <a:pt x="1662623" y="1733967"/>
                  <a:pt x="1672693" y="1746914"/>
                </a:cubicBezTo>
                <a:cubicBezTo>
                  <a:pt x="1694507" y="1774960"/>
                  <a:pt x="1714192" y="1805404"/>
                  <a:pt x="1740932" y="1828801"/>
                </a:cubicBezTo>
                <a:cubicBezTo>
                  <a:pt x="1751758" y="1838274"/>
                  <a:pt x="1781875" y="1842449"/>
                  <a:pt x="1781875" y="1842449"/>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708156" y="1978319"/>
            <a:ext cx="29458" cy="112310"/>
          </a:xfrm>
          <a:custGeom>
            <a:avLst/>
            <a:gdLst>
              <a:gd name="connsiteX0" fmla="*/ 322 w 29458"/>
              <a:gd name="connsiteY0" fmla="*/ 606 h 112310"/>
              <a:gd name="connsiteX1" fmla="*/ 13969 w 29458"/>
              <a:gd name="connsiteY1" fmla="*/ 68845 h 112310"/>
              <a:gd name="connsiteX2" fmla="*/ 27617 w 29458"/>
              <a:gd name="connsiteY2" fmla="*/ 109788 h 112310"/>
              <a:gd name="connsiteX3" fmla="*/ 322 w 29458"/>
              <a:gd name="connsiteY3" fmla="*/ 606 h 112310"/>
            </a:gdLst>
            <a:ahLst/>
            <a:cxnLst>
              <a:cxn ang="0">
                <a:pos x="connsiteX0" y="connsiteY0"/>
              </a:cxn>
              <a:cxn ang="0">
                <a:pos x="connsiteX1" y="connsiteY1"/>
              </a:cxn>
              <a:cxn ang="0">
                <a:pos x="connsiteX2" y="connsiteY2"/>
              </a:cxn>
              <a:cxn ang="0">
                <a:pos x="connsiteX3" y="connsiteY3"/>
              </a:cxn>
            </a:cxnLst>
            <a:rect l="l" t="t" r="r" b="b"/>
            <a:pathLst>
              <a:path w="29458" h="112310">
                <a:moveTo>
                  <a:pt x="322" y="606"/>
                </a:moveTo>
                <a:cubicBezTo>
                  <a:pt x="-1953" y="-6218"/>
                  <a:pt x="8343" y="46341"/>
                  <a:pt x="13969" y="68845"/>
                </a:cubicBezTo>
                <a:cubicBezTo>
                  <a:pt x="17458" y="82801"/>
                  <a:pt x="21183" y="122655"/>
                  <a:pt x="27617" y="109788"/>
                </a:cubicBezTo>
                <a:cubicBezTo>
                  <a:pt x="37790" y="89444"/>
                  <a:pt x="2597" y="7430"/>
                  <a:pt x="322" y="606"/>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258101" y="2279176"/>
            <a:ext cx="81887" cy="248864"/>
          </a:xfrm>
          <a:custGeom>
            <a:avLst/>
            <a:gdLst>
              <a:gd name="connsiteX0" fmla="*/ 81887 w 81887"/>
              <a:gd name="connsiteY0" fmla="*/ 218364 h 248864"/>
              <a:gd name="connsiteX1" fmla="*/ 27296 w 81887"/>
              <a:gd name="connsiteY1" fmla="*/ 150125 h 248864"/>
              <a:gd name="connsiteX2" fmla="*/ 0 w 81887"/>
              <a:gd name="connsiteY2" fmla="*/ 0 h 248864"/>
              <a:gd name="connsiteX3" fmla="*/ 27296 w 81887"/>
              <a:gd name="connsiteY3" fmla="*/ 204717 h 248864"/>
            </a:gdLst>
            <a:ahLst/>
            <a:cxnLst>
              <a:cxn ang="0">
                <a:pos x="connsiteX0" y="connsiteY0"/>
              </a:cxn>
              <a:cxn ang="0">
                <a:pos x="connsiteX1" y="connsiteY1"/>
              </a:cxn>
              <a:cxn ang="0">
                <a:pos x="connsiteX2" y="connsiteY2"/>
              </a:cxn>
              <a:cxn ang="0">
                <a:pos x="connsiteX3" y="connsiteY3"/>
              </a:cxn>
            </a:cxnLst>
            <a:rect l="l" t="t" r="r" b="b"/>
            <a:pathLst>
              <a:path w="81887" h="248864">
                <a:moveTo>
                  <a:pt x="81887" y="218364"/>
                </a:moveTo>
                <a:cubicBezTo>
                  <a:pt x="63690" y="195618"/>
                  <a:pt x="42735" y="174827"/>
                  <a:pt x="27296" y="150125"/>
                </a:cubicBezTo>
                <a:cubicBezTo>
                  <a:pt x="7572" y="118567"/>
                  <a:pt x="1353" y="10820"/>
                  <a:pt x="0" y="0"/>
                </a:cubicBezTo>
                <a:cubicBezTo>
                  <a:pt x="14245" y="242167"/>
                  <a:pt x="-20999" y="301304"/>
                  <a:pt x="27296" y="204717"/>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755249" y="2161292"/>
            <a:ext cx="489204" cy="366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97340">
            <a:off x="4783756" y="1794945"/>
            <a:ext cx="489204" cy="366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5055642" y="1078243"/>
            <a:ext cx="608076" cy="1888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93583" y="30480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16" name="Rectangle 15"/>
          <p:cNvSpPr/>
          <p:nvPr/>
        </p:nvSpPr>
        <p:spPr>
          <a:xfrm>
            <a:off x="5919295" y="36576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17" name="Rectangle 16"/>
          <p:cNvSpPr/>
          <p:nvPr/>
        </p:nvSpPr>
        <p:spPr>
          <a:xfrm>
            <a:off x="5462095" y="1780292"/>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15" name="Rectangle 14"/>
          <p:cNvSpPr/>
          <p:nvPr/>
        </p:nvSpPr>
        <p:spPr>
          <a:xfrm>
            <a:off x="7086600" y="1592314"/>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sp>
        <p:nvSpPr>
          <p:cNvPr id="18" name="Rectangle 17"/>
          <p:cNvSpPr/>
          <p:nvPr/>
        </p:nvSpPr>
        <p:spPr>
          <a:xfrm>
            <a:off x="4137420" y="505535"/>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a:t>
            </a:r>
            <a:endParaRPr lang="en-US" b="1" dirty="0"/>
          </a:p>
        </p:txBody>
      </p:sp>
      <p:sp>
        <p:nvSpPr>
          <p:cNvPr id="19" name="Rectangle 18"/>
          <p:cNvSpPr/>
          <p:nvPr/>
        </p:nvSpPr>
        <p:spPr>
          <a:xfrm>
            <a:off x="4193067" y="1864285"/>
            <a:ext cx="329661" cy="340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6</a:t>
            </a:r>
            <a:endParaRPr lang="en-US" b="1" dirty="0"/>
          </a:p>
        </p:txBody>
      </p:sp>
      <p:sp>
        <p:nvSpPr>
          <p:cNvPr id="20" name="Rectangle 19"/>
          <p:cNvSpPr/>
          <p:nvPr/>
        </p:nvSpPr>
        <p:spPr>
          <a:xfrm>
            <a:off x="4708156" y="2152194"/>
            <a:ext cx="280495"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7</a:t>
            </a:r>
            <a:endParaRPr lang="en-US" b="1" dirty="0"/>
          </a:p>
        </p:txBody>
      </p:sp>
      <p:sp>
        <p:nvSpPr>
          <p:cNvPr id="21" name="Rectangle 20"/>
          <p:cNvSpPr/>
          <p:nvPr/>
        </p:nvSpPr>
        <p:spPr>
          <a:xfrm>
            <a:off x="8153400" y="982174"/>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8</a:t>
            </a:r>
            <a:endParaRPr lang="en-US" b="1" dirty="0"/>
          </a:p>
        </p:txBody>
      </p:sp>
      <p:sp>
        <p:nvSpPr>
          <p:cNvPr id="23" name="Title 1"/>
          <p:cNvSpPr txBox="1">
            <a:spLocks/>
          </p:cNvSpPr>
          <p:nvPr/>
        </p:nvSpPr>
        <p:spPr>
          <a:xfrm>
            <a:off x="-76200" y="975678"/>
            <a:ext cx="8229600" cy="1399032"/>
          </a:xfrm>
          <a:prstGeom prst="rect">
            <a:avLst/>
          </a:prstGeom>
        </p:spPr>
        <p:txBody>
          <a:bodyPr vert="horz" anchor="ctr">
            <a:normAutofit lnSpcReduction="100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4500" b="1" dirty="0" smtClean="0">
                <a:solidFill>
                  <a:schemeClr val="accent1">
                    <a:satMod val="150000"/>
                  </a:schemeClr>
                </a:solidFill>
                <a:effectLst/>
              </a:rPr>
              <a:t>Middle East </a:t>
            </a:r>
          </a:p>
          <a:p>
            <a:r>
              <a:rPr lang="en-US" sz="4500" b="1" dirty="0" smtClean="0">
                <a:solidFill>
                  <a:schemeClr val="accent1">
                    <a:satMod val="150000"/>
                  </a:schemeClr>
                </a:solidFill>
                <a:effectLst/>
              </a:rPr>
              <a:t>Geography</a:t>
            </a:r>
            <a:endParaRPr lang="en-US" dirty="0"/>
          </a:p>
        </p:txBody>
      </p:sp>
    </p:spTree>
    <p:extLst>
      <p:ext uri="{BB962C8B-B14F-4D97-AF65-F5344CB8AC3E}">
        <p14:creationId xmlns:p14="http://schemas.microsoft.com/office/powerpoint/2010/main" val="1017280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www.glaphyridae.com/Biogeografia/img/Lev/middle_east_rainfall1973_b.jpg"/>
          <p:cNvPicPr>
            <a:picLocks noChangeAspect="1" noChangeArrowheads="1"/>
          </p:cNvPicPr>
          <p:nvPr/>
        </p:nvPicPr>
        <p:blipFill>
          <a:blip r:embed="rId2" cstate="print"/>
          <a:srcRect/>
          <a:stretch>
            <a:fillRect/>
          </a:stretch>
        </p:blipFill>
        <p:spPr bwMode="auto">
          <a:xfrm>
            <a:off x="0" y="0"/>
            <a:ext cx="9028928" cy="6858000"/>
          </a:xfrm>
          <a:prstGeom prst="rect">
            <a:avLst/>
          </a:prstGeom>
          <a:noFill/>
        </p:spPr>
      </p:pic>
      <p:sp>
        <p:nvSpPr>
          <p:cNvPr id="4" name="Freeform 3"/>
          <p:cNvSpPr/>
          <p:nvPr/>
        </p:nvSpPr>
        <p:spPr>
          <a:xfrm>
            <a:off x="5336275" y="887104"/>
            <a:ext cx="1323832" cy="1487606"/>
          </a:xfrm>
          <a:custGeom>
            <a:avLst/>
            <a:gdLst>
              <a:gd name="connsiteX0" fmla="*/ 0 w 1323832"/>
              <a:gd name="connsiteY0" fmla="*/ 0 h 1487606"/>
              <a:gd name="connsiteX1" fmla="*/ 313898 w 1323832"/>
              <a:gd name="connsiteY1" fmla="*/ 40944 h 1487606"/>
              <a:gd name="connsiteX2" fmla="*/ 354841 w 1323832"/>
              <a:gd name="connsiteY2" fmla="*/ 68239 h 1487606"/>
              <a:gd name="connsiteX3" fmla="*/ 382137 w 1323832"/>
              <a:gd name="connsiteY3" fmla="*/ 109183 h 1487606"/>
              <a:gd name="connsiteX4" fmla="*/ 395785 w 1323832"/>
              <a:gd name="connsiteY4" fmla="*/ 163774 h 1487606"/>
              <a:gd name="connsiteX5" fmla="*/ 409432 w 1323832"/>
              <a:gd name="connsiteY5" fmla="*/ 477672 h 1487606"/>
              <a:gd name="connsiteX6" fmla="*/ 464024 w 1323832"/>
              <a:gd name="connsiteY6" fmla="*/ 559559 h 1487606"/>
              <a:gd name="connsiteX7" fmla="*/ 518615 w 1323832"/>
              <a:gd name="connsiteY7" fmla="*/ 641445 h 1487606"/>
              <a:gd name="connsiteX8" fmla="*/ 545910 w 1323832"/>
              <a:gd name="connsiteY8" fmla="*/ 682389 h 1487606"/>
              <a:gd name="connsiteX9" fmla="*/ 573206 w 1323832"/>
              <a:gd name="connsiteY9" fmla="*/ 723332 h 1487606"/>
              <a:gd name="connsiteX10" fmla="*/ 614149 w 1323832"/>
              <a:gd name="connsiteY10" fmla="*/ 805218 h 1487606"/>
              <a:gd name="connsiteX11" fmla="*/ 627797 w 1323832"/>
              <a:gd name="connsiteY11" fmla="*/ 846162 h 1487606"/>
              <a:gd name="connsiteX12" fmla="*/ 668740 w 1323832"/>
              <a:gd name="connsiteY12" fmla="*/ 873457 h 1487606"/>
              <a:gd name="connsiteX13" fmla="*/ 736979 w 1323832"/>
              <a:gd name="connsiteY13" fmla="*/ 941696 h 1487606"/>
              <a:gd name="connsiteX14" fmla="*/ 805218 w 1323832"/>
              <a:gd name="connsiteY14" fmla="*/ 996287 h 1487606"/>
              <a:gd name="connsiteX15" fmla="*/ 846161 w 1323832"/>
              <a:gd name="connsiteY15" fmla="*/ 1023583 h 1487606"/>
              <a:gd name="connsiteX16" fmla="*/ 873456 w 1323832"/>
              <a:gd name="connsiteY16" fmla="*/ 1064526 h 1487606"/>
              <a:gd name="connsiteX17" fmla="*/ 955343 w 1323832"/>
              <a:gd name="connsiteY17" fmla="*/ 1091821 h 1487606"/>
              <a:gd name="connsiteX18" fmla="*/ 996286 w 1323832"/>
              <a:gd name="connsiteY18" fmla="*/ 1105469 h 1487606"/>
              <a:gd name="connsiteX19" fmla="*/ 1037229 w 1323832"/>
              <a:gd name="connsiteY19" fmla="*/ 1132765 h 1487606"/>
              <a:gd name="connsiteX20" fmla="*/ 1064525 w 1323832"/>
              <a:gd name="connsiteY20" fmla="*/ 1214651 h 1487606"/>
              <a:gd name="connsiteX21" fmla="*/ 1105468 w 1323832"/>
              <a:gd name="connsiteY21" fmla="*/ 1255595 h 1487606"/>
              <a:gd name="connsiteX22" fmla="*/ 1132764 w 1323832"/>
              <a:gd name="connsiteY22" fmla="*/ 1296538 h 1487606"/>
              <a:gd name="connsiteX23" fmla="*/ 1187355 w 1323832"/>
              <a:gd name="connsiteY23" fmla="*/ 1337481 h 1487606"/>
              <a:gd name="connsiteX24" fmla="*/ 1269241 w 1323832"/>
              <a:gd name="connsiteY24" fmla="*/ 1392072 h 1487606"/>
              <a:gd name="connsiteX25" fmla="*/ 1323832 w 1323832"/>
              <a:gd name="connsiteY25" fmla="*/ 1487606 h 14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832" h="1487606">
                <a:moveTo>
                  <a:pt x="0" y="0"/>
                </a:moveTo>
                <a:cubicBezTo>
                  <a:pt x="31308" y="1842"/>
                  <a:pt x="243723" y="-5839"/>
                  <a:pt x="313898" y="40944"/>
                </a:cubicBezTo>
                <a:lnTo>
                  <a:pt x="354841" y="68239"/>
                </a:lnTo>
                <a:cubicBezTo>
                  <a:pt x="363940" y="81887"/>
                  <a:pt x="375676" y="94106"/>
                  <a:pt x="382137" y="109183"/>
                </a:cubicBezTo>
                <a:cubicBezTo>
                  <a:pt x="389526" y="126423"/>
                  <a:pt x="394399" y="145068"/>
                  <a:pt x="395785" y="163774"/>
                </a:cubicBezTo>
                <a:cubicBezTo>
                  <a:pt x="403522" y="268219"/>
                  <a:pt x="391637" y="374463"/>
                  <a:pt x="409432" y="477672"/>
                </a:cubicBezTo>
                <a:cubicBezTo>
                  <a:pt x="415006" y="510000"/>
                  <a:pt x="445827" y="532263"/>
                  <a:pt x="464024" y="559559"/>
                </a:cubicBezTo>
                <a:lnTo>
                  <a:pt x="518615" y="641445"/>
                </a:lnTo>
                <a:lnTo>
                  <a:pt x="545910" y="682389"/>
                </a:lnTo>
                <a:lnTo>
                  <a:pt x="573206" y="723332"/>
                </a:lnTo>
                <a:cubicBezTo>
                  <a:pt x="607507" y="826239"/>
                  <a:pt x="561238" y="699397"/>
                  <a:pt x="614149" y="805218"/>
                </a:cubicBezTo>
                <a:cubicBezTo>
                  <a:pt x="620583" y="818085"/>
                  <a:pt x="618810" y="834928"/>
                  <a:pt x="627797" y="846162"/>
                </a:cubicBezTo>
                <a:cubicBezTo>
                  <a:pt x="638043" y="858970"/>
                  <a:pt x="655092" y="864359"/>
                  <a:pt x="668740" y="873457"/>
                </a:cubicBezTo>
                <a:cubicBezTo>
                  <a:pt x="741526" y="982637"/>
                  <a:pt x="645994" y="850711"/>
                  <a:pt x="736979" y="941696"/>
                </a:cubicBezTo>
                <a:cubicBezTo>
                  <a:pt x="798711" y="1003428"/>
                  <a:pt x="725508" y="969717"/>
                  <a:pt x="805218" y="996287"/>
                </a:cubicBezTo>
                <a:cubicBezTo>
                  <a:pt x="818866" y="1005386"/>
                  <a:pt x="834563" y="1011985"/>
                  <a:pt x="846161" y="1023583"/>
                </a:cubicBezTo>
                <a:cubicBezTo>
                  <a:pt x="857759" y="1035181"/>
                  <a:pt x="859547" y="1055833"/>
                  <a:pt x="873456" y="1064526"/>
                </a:cubicBezTo>
                <a:cubicBezTo>
                  <a:pt x="897855" y="1079775"/>
                  <a:pt x="928047" y="1082723"/>
                  <a:pt x="955343" y="1091821"/>
                </a:cubicBezTo>
                <a:cubicBezTo>
                  <a:pt x="968991" y="1096370"/>
                  <a:pt x="984316" y="1097489"/>
                  <a:pt x="996286" y="1105469"/>
                </a:cubicBezTo>
                <a:lnTo>
                  <a:pt x="1037229" y="1132765"/>
                </a:lnTo>
                <a:cubicBezTo>
                  <a:pt x="1046328" y="1160060"/>
                  <a:pt x="1044180" y="1194306"/>
                  <a:pt x="1064525" y="1214651"/>
                </a:cubicBezTo>
                <a:cubicBezTo>
                  <a:pt x="1078173" y="1228299"/>
                  <a:pt x="1093112" y="1240768"/>
                  <a:pt x="1105468" y="1255595"/>
                </a:cubicBezTo>
                <a:cubicBezTo>
                  <a:pt x="1115969" y="1268196"/>
                  <a:pt x="1121166" y="1284940"/>
                  <a:pt x="1132764" y="1296538"/>
                </a:cubicBezTo>
                <a:cubicBezTo>
                  <a:pt x="1148848" y="1312622"/>
                  <a:pt x="1168721" y="1324437"/>
                  <a:pt x="1187355" y="1337481"/>
                </a:cubicBezTo>
                <a:cubicBezTo>
                  <a:pt x="1214230" y="1356293"/>
                  <a:pt x="1269241" y="1392072"/>
                  <a:pt x="1269241" y="1392072"/>
                </a:cubicBezTo>
                <a:cubicBezTo>
                  <a:pt x="1299754" y="1483609"/>
                  <a:pt x="1270802" y="1461092"/>
                  <a:pt x="1323832" y="1487606"/>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028358" y="696035"/>
            <a:ext cx="1781875" cy="1842449"/>
          </a:xfrm>
          <a:custGeom>
            <a:avLst/>
            <a:gdLst>
              <a:gd name="connsiteX0" fmla="*/ 294269 w 1781875"/>
              <a:gd name="connsiteY0" fmla="*/ 13649 h 1842449"/>
              <a:gd name="connsiteX1" fmla="*/ 130496 w 1781875"/>
              <a:gd name="connsiteY1" fmla="*/ 1 h 1842449"/>
              <a:gd name="connsiteX2" fmla="*/ 89552 w 1781875"/>
              <a:gd name="connsiteY2" fmla="*/ 13649 h 1842449"/>
              <a:gd name="connsiteX3" fmla="*/ 103200 w 1781875"/>
              <a:gd name="connsiteY3" fmla="*/ 122831 h 1842449"/>
              <a:gd name="connsiteX4" fmla="*/ 116848 w 1781875"/>
              <a:gd name="connsiteY4" fmla="*/ 163774 h 1842449"/>
              <a:gd name="connsiteX5" fmla="*/ 103200 w 1781875"/>
              <a:gd name="connsiteY5" fmla="*/ 313899 h 1842449"/>
              <a:gd name="connsiteX6" fmla="*/ 62257 w 1781875"/>
              <a:gd name="connsiteY6" fmla="*/ 327547 h 1842449"/>
              <a:gd name="connsiteX7" fmla="*/ 21314 w 1781875"/>
              <a:gd name="connsiteY7" fmla="*/ 368490 h 1842449"/>
              <a:gd name="connsiteX8" fmla="*/ 21314 w 1781875"/>
              <a:gd name="connsiteY8" fmla="*/ 545911 h 1842449"/>
              <a:gd name="connsiteX9" fmla="*/ 62257 w 1781875"/>
              <a:gd name="connsiteY9" fmla="*/ 559559 h 1842449"/>
              <a:gd name="connsiteX10" fmla="*/ 198735 w 1781875"/>
              <a:gd name="connsiteY10" fmla="*/ 655093 h 1842449"/>
              <a:gd name="connsiteX11" fmla="*/ 239678 w 1781875"/>
              <a:gd name="connsiteY11" fmla="*/ 791571 h 1842449"/>
              <a:gd name="connsiteX12" fmla="*/ 253326 w 1781875"/>
              <a:gd name="connsiteY12" fmla="*/ 832514 h 1842449"/>
              <a:gd name="connsiteX13" fmla="*/ 335212 w 1781875"/>
              <a:gd name="connsiteY13" fmla="*/ 887105 h 1842449"/>
              <a:gd name="connsiteX14" fmla="*/ 417099 w 1781875"/>
              <a:gd name="connsiteY14" fmla="*/ 928049 h 1842449"/>
              <a:gd name="connsiteX15" fmla="*/ 512633 w 1781875"/>
              <a:gd name="connsiteY15" fmla="*/ 900753 h 1842449"/>
              <a:gd name="connsiteX16" fmla="*/ 608167 w 1781875"/>
              <a:gd name="connsiteY16" fmla="*/ 914401 h 1842449"/>
              <a:gd name="connsiteX17" fmla="*/ 649111 w 1781875"/>
              <a:gd name="connsiteY17" fmla="*/ 928049 h 1842449"/>
              <a:gd name="connsiteX18" fmla="*/ 703702 w 1781875"/>
              <a:gd name="connsiteY18" fmla="*/ 982640 h 1842449"/>
              <a:gd name="connsiteX19" fmla="*/ 771941 w 1781875"/>
              <a:gd name="connsiteY19" fmla="*/ 1105469 h 1842449"/>
              <a:gd name="connsiteX20" fmla="*/ 812884 w 1781875"/>
              <a:gd name="connsiteY20" fmla="*/ 1119117 h 1842449"/>
              <a:gd name="connsiteX21" fmla="*/ 840179 w 1781875"/>
              <a:gd name="connsiteY21" fmla="*/ 1160061 h 1842449"/>
              <a:gd name="connsiteX22" fmla="*/ 881123 w 1781875"/>
              <a:gd name="connsiteY22" fmla="*/ 1173708 h 1842449"/>
              <a:gd name="connsiteX23" fmla="*/ 894770 w 1781875"/>
              <a:gd name="connsiteY23" fmla="*/ 1214652 h 1842449"/>
              <a:gd name="connsiteX24" fmla="*/ 949361 w 1781875"/>
              <a:gd name="connsiteY24" fmla="*/ 1296538 h 1842449"/>
              <a:gd name="connsiteX25" fmla="*/ 963009 w 1781875"/>
              <a:gd name="connsiteY25" fmla="*/ 1337481 h 1842449"/>
              <a:gd name="connsiteX26" fmla="*/ 1017600 w 1781875"/>
              <a:gd name="connsiteY26" fmla="*/ 1419368 h 1842449"/>
              <a:gd name="connsiteX27" fmla="*/ 1140430 w 1781875"/>
              <a:gd name="connsiteY27" fmla="*/ 1487607 h 1842449"/>
              <a:gd name="connsiteX28" fmla="*/ 1181373 w 1781875"/>
              <a:gd name="connsiteY28" fmla="*/ 1514902 h 1842449"/>
              <a:gd name="connsiteX29" fmla="*/ 1413385 w 1781875"/>
              <a:gd name="connsiteY29" fmla="*/ 1542198 h 1842449"/>
              <a:gd name="connsiteX30" fmla="*/ 1495272 w 1781875"/>
              <a:gd name="connsiteY30" fmla="*/ 1583141 h 1842449"/>
              <a:gd name="connsiteX31" fmla="*/ 1563511 w 1781875"/>
              <a:gd name="connsiteY31" fmla="*/ 1651380 h 1842449"/>
              <a:gd name="connsiteX32" fmla="*/ 1645397 w 1781875"/>
              <a:gd name="connsiteY32" fmla="*/ 1705971 h 1842449"/>
              <a:gd name="connsiteX33" fmla="*/ 1672693 w 1781875"/>
              <a:gd name="connsiteY33" fmla="*/ 1746914 h 1842449"/>
              <a:gd name="connsiteX34" fmla="*/ 1740932 w 1781875"/>
              <a:gd name="connsiteY34" fmla="*/ 1828801 h 1842449"/>
              <a:gd name="connsiteX35" fmla="*/ 1781875 w 1781875"/>
              <a:gd name="connsiteY35" fmla="*/ 1842449 h 184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1875" h="1842449">
                <a:moveTo>
                  <a:pt x="294269" y="13649"/>
                </a:moveTo>
                <a:cubicBezTo>
                  <a:pt x="239678" y="9100"/>
                  <a:pt x="185276" y="1"/>
                  <a:pt x="130496" y="1"/>
                </a:cubicBezTo>
                <a:cubicBezTo>
                  <a:pt x="116110" y="1"/>
                  <a:pt x="92673" y="-395"/>
                  <a:pt x="89552" y="13649"/>
                </a:cubicBezTo>
                <a:cubicBezTo>
                  <a:pt x="81595" y="49453"/>
                  <a:pt x="96639" y="86745"/>
                  <a:pt x="103200" y="122831"/>
                </a:cubicBezTo>
                <a:cubicBezTo>
                  <a:pt x="105773" y="136985"/>
                  <a:pt x="112299" y="150126"/>
                  <a:pt x="116848" y="163774"/>
                </a:cubicBezTo>
                <a:cubicBezTo>
                  <a:pt x="112299" y="213816"/>
                  <a:pt x="119090" y="266230"/>
                  <a:pt x="103200" y="313899"/>
                </a:cubicBezTo>
                <a:cubicBezTo>
                  <a:pt x="98651" y="327547"/>
                  <a:pt x="74227" y="319567"/>
                  <a:pt x="62257" y="327547"/>
                </a:cubicBezTo>
                <a:cubicBezTo>
                  <a:pt x="46198" y="338253"/>
                  <a:pt x="34962" y="354842"/>
                  <a:pt x="21314" y="368490"/>
                </a:cubicBezTo>
                <a:cubicBezTo>
                  <a:pt x="-809" y="434859"/>
                  <a:pt x="-12778" y="452157"/>
                  <a:pt x="21314" y="545911"/>
                </a:cubicBezTo>
                <a:cubicBezTo>
                  <a:pt x="26230" y="559431"/>
                  <a:pt x="49681" y="552573"/>
                  <a:pt x="62257" y="559559"/>
                </a:cubicBezTo>
                <a:cubicBezTo>
                  <a:pt x="105456" y="583559"/>
                  <a:pt x="157847" y="624428"/>
                  <a:pt x="198735" y="655093"/>
                </a:cubicBezTo>
                <a:cubicBezTo>
                  <a:pt x="263610" y="849723"/>
                  <a:pt x="198419" y="647168"/>
                  <a:pt x="239678" y="791571"/>
                </a:cubicBezTo>
                <a:cubicBezTo>
                  <a:pt x="243630" y="805403"/>
                  <a:pt x="245346" y="820544"/>
                  <a:pt x="253326" y="832514"/>
                </a:cubicBezTo>
                <a:cubicBezTo>
                  <a:pt x="282536" y="876329"/>
                  <a:pt x="292285" y="872797"/>
                  <a:pt x="335212" y="887105"/>
                </a:cubicBezTo>
                <a:cubicBezTo>
                  <a:pt x="355914" y="900906"/>
                  <a:pt x="388846" y="928049"/>
                  <a:pt x="417099" y="928049"/>
                </a:cubicBezTo>
                <a:cubicBezTo>
                  <a:pt x="434236" y="928049"/>
                  <a:pt x="493325" y="907189"/>
                  <a:pt x="512633" y="900753"/>
                </a:cubicBezTo>
                <a:cubicBezTo>
                  <a:pt x="544478" y="905302"/>
                  <a:pt x="576624" y="908092"/>
                  <a:pt x="608167" y="914401"/>
                </a:cubicBezTo>
                <a:cubicBezTo>
                  <a:pt x="622274" y="917222"/>
                  <a:pt x="638938" y="917876"/>
                  <a:pt x="649111" y="928049"/>
                </a:cubicBezTo>
                <a:cubicBezTo>
                  <a:pt x="721900" y="1000838"/>
                  <a:pt x="594516" y="946245"/>
                  <a:pt x="703702" y="982640"/>
                </a:cubicBezTo>
                <a:cubicBezTo>
                  <a:pt x="724050" y="1043684"/>
                  <a:pt x="719407" y="1070446"/>
                  <a:pt x="771941" y="1105469"/>
                </a:cubicBezTo>
                <a:cubicBezTo>
                  <a:pt x="783911" y="1113449"/>
                  <a:pt x="799236" y="1114568"/>
                  <a:pt x="812884" y="1119117"/>
                </a:cubicBezTo>
                <a:cubicBezTo>
                  <a:pt x="821982" y="1132765"/>
                  <a:pt x="827371" y="1149814"/>
                  <a:pt x="840179" y="1160061"/>
                </a:cubicBezTo>
                <a:cubicBezTo>
                  <a:pt x="851413" y="1169048"/>
                  <a:pt x="870950" y="1163535"/>
                  <a:pt x="881123" y="1173708"/>
                </a:cubicBezTo>
                <a:cubicBezTo>
                  <a:pt x="891296" y="1183881"/>
                  <a:pt x="887784" y="1202076"/>
                  <a:pt x="894770" y="1214652"/>
                </a:cubicBezTo>
                <a:cubicBezTo>
                  <a:pt x="910701" y="1243329"/>
                  <a:pt x="938987" y="1265417"/>
                  <a:pt x="949361" y="1296538"/>
                </a:cubicBezTo>
                <a:cubicBezTo>
                  <a:pt x="953910" y="1310186"/>
                  <a:pt x="956023" y="1324905"/>
                  <a:pt x="963009" y="1337481"/>
                </a:cubicBezTo>
                <a:cubicBezTo>
                  <a:pt x="978941" y="1366158"/>
                  <a:pt x="986478" y="1408994"/>
                  <a:pt x="1017600" y="1419368"/>
                </a:cubicBezTo>
                <a:cubicBezTo>
                  <a:pt x="1089665" y="1443390"/>
                  <a:pt x="1046573" y="1425036"/>
                  <a:pt x="1140430" y="1487607"/>
                </a:cubicBezTo>
                <a:cubicBezTo>
                  <a:pt x="1154078" y="1496705"/>
                  <a:pt x="1165097" y="1512867"/>
                  <a:pt x="1181373" y="1514902"/>
                </a:cubicBezTo>
                <a:cubicBezTo>
                  <a:pt x="1331432" y="1533660"/>
                  <a:pt x="1254102" y="1524500"/>
                  <a:pt x="1413385" y="1542198"/>
                </a:cubicBezTo>
                <a:cubicBezTo>
                  <a:pt x="1446685" y="1553298"/>
                  <a:pt x="1468816" y="1556685"/>
                  <a:pt x="1495272" y="1583141"/>
                </a:cubicBezTo>
                <a:cubicBezTo>
                  <a:pt x="1586258" y="1674127"/>
                  <a:pt x="1454325" y="1578590"/>
                  <a:pt x="1563511" y="1651380"/>
                </a:cubicBezTo>
                <a:cubicBezTo>
                  <a:pt x="1592303" y="1737760"/>
                  <a:pt x="1550459" y="1651721"/>
                  <a:pt x="1645397" y="1705971"/>
                </a:cubicBezTo>
                <a:cubicBezTo>
                  <a:pt x="1659638" y="1714109"/>
                  <a:pt x="1662623" y="1733967"/>
                  <a:pt x="1672693" y="1746914"/>
                </a:cubicBezTo>
                <a:cubicBezTo>
                  <a:pt x="1694507" y="1774960"/>
                  <a:pt x="1714192" y="1805404"/>
                  <a:pt x="1740932" y="1828801"/>
                </a:cubicBezTo>
                <a:cubicBezTo>
                  <a:pt x="1751758" y="1838274"/>
                  <a:pt x="1781875" y="1842449"/>
                  <a:pt x="1781875" y="1842449"/>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708156" y="1978319"/>
            <a:ext cx="29458" cy="112310"/>
          </a:xfrm>
          <a:custGeom>
            <a:avLst/>
            <a:gdLst>
              <a:gd name="connsiteX0" fmla="*/ 322 w 29458"/>
              <a:gd name="connsiteY0" fmla="*/ 606 h 112310"/>
              <a:gd name="connsiteX1" fmla="*/ 13969 w 29458"/>
              <a:gd name="connsiteY1" fmla="*/ 68845 h 112310"/>
              <a:gd name="connsiteX2" fmla="*/ 27617 w 29458"/>
              <a:gd name="connsiteY2" fmla="*/ 109788 h 112310"/>
              <a:gd name="connsiteX3" fmla="*/ 322 w 29458"/>
              <a:gd name="connsiteY3" fmla="*/ 606 h 112310"/>
            </a:gdLst>
            <a:ahLst/>
            <a:cxnLst>
              <a:cxn ang="0">
                <a:pos x="connsiteX0" y="connsiteY0"/>
              </a:cxn>
              <a:cxn ang="0">
                <a:pos x="connsiteX1" y="connsiteY1"/>
              </a:cxn>
              <a:cxn ang="0">
                <a:pos x="connsiteX2" y="connsiteY2"/>
              </a:cxn>
              <a:cxn ang="0">
                <a:pos x="connsiteX3" y="connsiteY3"/>
              </a:cxn>
            </a:cxnLst>
            <a:rect l="l" t="t" r="r" b="b"/>
            <a:pathLst>
              <a:path w="29458" h="112310">
                <a:moveTo>
                  <a:pt x="322" y="606"/>
                </a:moveTo>
                <a:cubicBezTo>
                  <a:pt x="-1953" y="-6218"/>
                  <a:pt x="8343" y="46341"/>
                  <a:pt x="13969" y="68845"/>
                </a:cubicBezTo>
                <a:cubicBezTo>
                  <a:pt x="17458" y="82801"/>
                  <a:pt x="21183" y="122655"/>
                  <a:pt x="27617" y="109788"/>
                </a:cubicBezTo>
                <a:cubicBezTo>
                  <a:pt x="37790" y="89444"/>
                  <a:pt x="2597" y="7430"/>
                  <a:pt x="322" y="606"/>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258101" y="2279176"/>
            <a:ext cx="81887" cy="248864"/>
          </a:xfrm>
          <a:custGeom>
            <a:avLst/>
            <a:gdLst>
              <a:gd name="connsiteX0" fmla="*/ 81887 w 81887"/>
              <a:gd name="connsiteY0" fmla="*/ 218364 h 248864"/>
              <a:gd name="connsiteX1" fmla="*/ 27296 w 81887"/>
              <a:gd name="connsiteY1" fmla="*/ 150125 h 248864"/>
              <a:gd name="connsiteX2" fmla="*/ 0 w 81887"/>
              <a:gd name="connsiteY2" fmla="*/ 0 h 248864"/>
              <a:gd name="connsiteX3" fmla="*/ 27296 w 81887"/>
              <a:gd name="connsiteY3" fmla="*/ 204717 h 248864"/>
            </a:gdLst>
            <a:ahLst/>
            <a:cxnLst>
              <a:cxn ang="0">
                <a:pos x="connsiteX0" y="connsiteY0"/>
              </a:cxn>
              <a:cxn ang="0">
                <a:pos x="connsiteX1" y="connsiteY1"/>
              </a:cxn>
              <a:cxn ang="0">
                <a:pos x="connsiteX2" y="connsiteY2"/>
              </a:cxn>
              <a:cxn ang="0">
                <a:pos x="connsiteX3" y="connsiteY3"/>
              </a:cxn>
            </a:cxnLst>
            <a:rect l="l" t="t" r="r" b="b"/>
            <a:pathLst>
              <a:path w="81887" h="248864">
                <a:moveTo>
                  <a:pt x="81887" y="218364"/>
                </a:moveTo>
                <a:cubicBezTo>
                  <a:pt x="63690" y="195618"/>
                  <a:pt x="42735" y="174827"/>
                  <a:pt x="27296" y="150125"/>
                </a:cubicBezTo>
                <a:cubicBezTo>
                  <a:pt x="7572" y="118567"/>
                  <a:pt x="1353" y="10820"/>
                  <a:pt x="0" y="0"/>
                </a:cubicBezTo>
                <a:cubicBezTo>
                  <a:pt x="14245" y="242167"/>
                  <a:pt x="-20999" y="301304"/>
                  <a:pt x="27296" y="204717"/>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219200" y="2161292"/>
            <a:ext cx="3025253" cy="366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Suez Canal</a:t>
            </a:r>
            <a:endParaRPr lang="en-US" dirty="0"/>
          </a:p>
        </p:txBody>
      </p:sp>
      <p:sp>
        <p:nvSpPr>
          <p:cNvPr id="13" name="Right Arrow 12"/>
          <p:cNvSpPr/>
          <p:nvPr/>
        </p:nvSpPr>
        <p:spPr>
          <a:xfrm rot="10597340">
            <a:off x="4783756" y="1794945"/>
            <a:ext cx="489204" cy="366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Right Arrow 10"/>
          <p:cNvSpPr/>
          <p:nvPr/>
        </p:nvSpPr>
        <p:spPr>
          <a:xfrm>
            <a:off x="4876800" y="-41991"/>
            <a:ext cx="3173958" cy="14760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ym typeface="Wingdings" pitchFamily="2" charset="2"/>
              </a:rPr>
              <a:t>Euphrates </a:t>
            </a:r>
          </a:p>
          <a:p>
            <a:pPr algn="ctr"/>
            <a:r>
              <a:rPr lang="en-US" dirty="0" smtClean="0">
                <a:sym typeface="Wingdings" pitchFamily="2" charset="2"/>
              </a:rPr>
              <a:t>River </a:t>
            </a:r>
          </a:p>
          <a:p>
            <a:pPr algn="ctr"/>
            <a:r>
              <a:rPr lang="en-US" dirty="0" smtClean="0">
                <a:sym typeface="Wingdings" pitchFamily="2" charset="2"/>
              </a:rPr>
              <a:t>Tigers   </a:t>
            </a:r>
            <a:endParaRPr lang="en-US" dirty="0"/>
          </a:p>
        </p:txBody>
      </p:sp>
      <p:sp>
        <p:nvSpPr>
          <p:cNvPr id="15" name="TextBox 14"/>
          <p:cNvSpPr txBox="1"/>
          <p:nvPr/>
        </p:nvSpPr>
        <p:spPr>
          <a:xfrm>
            <a:off x="4746081" y="2161292"/>
            <a:ext cx="1633781" cy="646331"/>
          </a:xfrm>
          <a:prstGeom prst="rect">
            <a:avLst/>
          </a:prstGeom>
          <a:noFill/>
        </p:spPr>
        <p:txBody>
          <a:bodyPr wrap="none" rtlCol="0">
            <a:spAutoFit/>
          </a:bodyPr>
          <a:lstStyle/>
          <a:p>
            <a:r>
              <a:rPr lang="en-US" dirty="0" smtClean="0">
                <a:solidFill>
                  <a:schemeClr val="bg1"/>
                </a:solidFill>
              </a:rPr>
              <a:t>Jordan River </a:t>
            </a:r>
          </a:p>
          <a:p>
            <a:r>
              <a:rPr lang="en-US" dirty="0" smtClean="0">
                <a:solidFill>
                  <a:schemeClr val="bg1"/>
                </a:solidFill>
              </a:rPr>
              <a:t> West Bank</a:t>
            </a:r>
            <a:endParaRPr lang="en-US" dirty="0">
              <a:solidFill>
                <a:schemeClr val="bg1"/>
              </a:solidFill>
            </a:endParaRPr>
          </a:p>
        </p:txBody>
      </p:sp>
      <p:sp>
        <p:nvSpPr>
          <p:cNvPr id="25" name="Rectangle 24"/>
          <p:cNvSpPr/>
          <p:nvPr/>
        </p:nvSpPr>
        <p:spPr>
          <a:xfrm>
            <a:off x="7887472" y="888149"/>
            <a:ext cx="1256528"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Afghanistan</a:t>
            </a:r>
            <a:r>
              <a:rPr lang="en-US" b="1" dirty="0" smtClean="0"/>
              <a:t> </a:t>
            </a:r>
            <a:endParaRPr lang="en-US" b="1" dirty="0"/>
          </a:p>
        </p:txBody>
      </p:sp>
    </p:spTree>
    <p:extLst>
      <p:ext uri="{BB962C8B-B14F-4D97-AF65-F5344CB8AC3E}">
        <p14:creationId xmlns:p14="http://schemas.microsoft.com/office/powerpoint/2010/main" val="3458113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229600" cy="1399032"/>
          </a:xfrm>
        </p:spPr>
        <p:txBody>
          <a:bodyPr/>
          <a:lstStyle/>
          <a:p>
            <a:r>
              <a:rPr lang="en-US" dirty="0" smtClean="0"/>
              <a:t>Middle East Geography 2</a:t>
            </a:r>
            <a:endParaRPr lang="en-US" dirty="0"/>
          </a:p>
        </p:txBody>
      </p:sp>
      <p:pic>
        <p:nvPicPr>
          <p:cNvPr id="4" name="Content Placeholder 3" descr="http://litchfieldswenson.weebly.com/uploads/7/0/7/2/7072006/middle_east_blank_map.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p:spPr>
      </p:pic>
      <p:sp>
        <p:nvSpPr>
          <p:cNvPr id="5" name="Title 1"/>
          <p:cNvSpPr txBox="1">
            <a:spLocks/>
          </p:cNvSpPr>
          <p:nvPr/>
        </p:nvSpPr>
        <p:spPr>
          <a:xfrm>
            <a:off x="381000" y="25021"/>
            <a:ext cx="8229600"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mtClean="0"/>
              <a:t>Middle East Geography 2</a:t>
            </a:r>
            <a:endParaRPr lang="en-US" dirty="0"/>
          </a:p>
        </p:txBody>
      </p:sp>
      <p:sp>
        <p:nvSpPr>
          <p:cNvPr id="6" name="Rectangle 5"/>
          <p:cNvSpPr/>
          <p:nvPr/>
        </p:nvSpPr>
        <p:spPr>
          <a:xfrm>
            <a:off x="762000" y="22098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7" name="Rectangle 6"/>
          <p:cNvSpPr/>
          <p:nvPr/>
        </p:nvSpPr>
        <p:spPr>
          <a:xfrm>
            <a:off x="1600200" y="41148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9" name="Rectangle 8"/>
          <p:cNvSpPr/>
          <p:nvPr/>
        </p:nvSpPr>
        <p:spPr>
          <a:xfrm>
            <a:off x="4572000" y="3690582"/>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7</a:t>
            </a:r>
            <a:endParaRPr lang="en-US" b="1" dirty="0"/>
          </a:p>
        </p:txBody>
      </p:sp>
      <p:sp>
        <p:nvSpPr>
          <p:cNvPr id="10" name="Rectangle 9"/>
          <p:cNvSpPr/>
          <p:nvPr/>
        </p:nvSpPr>
        <p:spPr>
          <a:xfrm>
            <a:off x="7239000" y="43434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9</a:t>
            </a:r>
          </a:p>
        </p:txBody>
      </p:sp>
      <p:sp>
        <p:nvSpPr>
          <p:cNvPr id="11" name="Rectangle 10"/>
          <p:cNvSpPr/>
          <p:nvPr/>
        </p:nvSpPr>
        <p:spPr>
          <a:xfrm>
            <a:off x="5715000" y="38100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8</a:t>
            </a:r>
          </a:p>
        </p:txBody>
      </p:sp>
      <p:sp>
        <p:nvSpPr>
          <p:cNvPr id="14" name="Freeform 13"/>
          <p:cNvSpPr/>
          <p:nvPr/>
        </p:nvSpPr>
        <p:spPr>
          <a:xfrm>
            <a:off x="2647666" y="1910687"/>
            <a:ext cx="1583140" cy="1610435"/>
          </a:xfrm>
          <a:custGeom>
            <a:avLst/>
            <a:gdLst>
              <a:gd name="connsiteX0" fmla="*/ 68238 w 1583140"/>
              <a:gd name="connsiteY0" fmla="*/ 0 h 1610435"/>
              <a:gd name="connsiteX1" fmla="*/ 40943 w 1583140"/>
              <a:gd name="connsiteY1" fmla="*/ 68238 h 1610435"/>
              <a:gd name="connsiteX2" fmla="*/ 27295 w 1583140"/>
              <a:gd name="connsiteY2" fmla="*/ 245659 h 1610435"/>
              <a:gd name="connsiteX3" fmla="*/ 0 w 1583140"/>
              <a:gd name="connsiteY3" fmla="*/ 423080 h 1610435"/>
              <a:gd name="connsiteX4" fmla="*/ 13647 w 1583140"/>
              <a:gd name="connsiteY4" fmla="*/ 682388 h 1610435"/>
              <a:gd name="connsiteX5" fmla="*/ 109182 w 1583140"/>
              <a:gd name="connsiteY5" fmla="*/ 805217 h 1610435"/>
              <a:gd name="connsiteX6" fmla="*/ 177421 w 1583140"/>
              <a:gd name="connsiteY6" fmla="*/ 846161 h 1610435"/>
              <a:gd name="connsiteX7" fmla="*/ 218364 w 1583140"/>
              <a:gd name="connsiteY7" fmla="*/ 873456 h 1610435"/>
              <a:gd name="connsiteX8" fmla="*/ 259307 w 1583140"/>
              <a:gd name="connsiteY8" fmla="*/ 887104 h 1610435"/>
              <a:gd name="connsiteX9" fmla="*/ 300250 w 1583140"/>
              <a:gd name="connsiteY9" fmla="*/ 914400 h 1610435"/>
              <a:gd name="connsiteX10" fmla="*/ 450376 w 1583140"/>
              <a:gd name="connsiteY10" fmla="*/ 955343 h 1610435"/>
              <a:gd name="connsiteX11" fmla="*/ 532262 w 1583140"/>
              <a:gd name="connsiteY11" fmla="*/ 996286 h 1610435"/>
              <a:gd name="connsiteX12" fmla="*/ 627797 w 1583140"/>
              <a:gd name="connsiteY12" fmla="*/ 1064525 h 1610435"/>
              <a:gd name="connsiteX13" fmla="*/ 750627 w 1583140"/>
              <a:gd name="connsiteY13" fmla="*/ 1119116 h 1610435"/>
              <a:gd name="connsiteX14" fmla="*/ 791570 w 1583140"/>
              <a:gd name="connsiteY14" fmla="*/ 1146412 h 1610435"/>
              <a:gd name="connsiteX15" fmla="*/ 873456 w 1583140"/>
              <a:gd name="connsiteY15" fmla="*/ 1173707 h 1610435"/>
              <a:gd name="connsiteX16" fmla="*/ 955343 w 1583140"/>
              <a:gd name="connsiteY16" fmla="*/ 1228298 h 1610435"/>
              <a:gd name="connsiteX17" fmla="*/ 996286 w 1583140"/>
              <a:gd name="connsiteY17" fmla="*/ 1241946 h 1610435"/>
              <a:gd name="connsiteX18" fmla="*/ 1105468 w 1583140"/>
              <a:gd name="connsiteY18" fmla="*/ 1269241 h 1610435"/>
              <a:gd name="connsiteX19" fmla="*/ 1160059 w 1583140"/>
              <a:gd name="connsiteY19" fmla="*/ 1282889 h 1610435"/>
              <a:gd name="connsiteX20" fmla="*/ 1214650 w 1583140"/>
              <a:gd name="connsiteY20" fmla="*/ 1296537 h 1610435"/>
              <a:gd name="connsiteX21" fmla="*/ 1255594 w 1583140"/>
              <a:gd name="connsiteY21" fmla="*/ 1310185 h 1610435"/>
              <a:gd name="connsiteX22" fmla="*/ 1282889 w 1583140"/>
              <a:gd name="connsiteY22" fmla="*/ 1351128 h 1610435"/>
              <a:gd name="connsiteX23" fmla="*/ 1323833 w 1583140"/>
              <a:gd name="connsiteY23" fmla="*/ 1364776 h 1610435"/>
              <a:gd name="connsiteX24" fmla="*/ 1364776 w 1583140"/>
              <a:gd name="connsiteY24" fmla="*/ 1392071 h 1610435"/>
              <a:gd name="connsiteX25" fmla="*/ 1405719 w 1583140"/>
              <a:gd name="connsiteY25" fmla="*/ 1433014 h 1610435"/>
              <a:gd name="connsiteX26" fmla="*/ 1487606 w 1583140"/>
              <a:gd name="connsiteY26" fmla="*/ 1487606 h 1610435"/>
              <a:gd name="connsiteX27" fmla="*/ 1542197 w 1583140"/>
              <a:gd name="connsiteY27" fmla="*/ 1555844 h 1610435"/>
              <a:gd name="connsiteX28" fmla="*/ 1569492 w 1583140"/>
              <a:gd name="connsiteY28" fmla="*/ 1596788 h 1610435"/>
              <a:gd name="connsiteX29" fmla="*/ 1583140 w 1583140"/>
              <a:gd name="connsiteY29" fmla="*/ 1610435 h 16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83140" h="1610435">
                <a:moveTo>
                  <a:pt x="68238" y="0"/>
                </a:moveTo>
                <a:cubicBezTo>
                  <a:pt x="59140" y="22746"/>
                  <a:pt x="44970" y="44073"/>
                  <a:pt x="40943" y="68238"/>
                </a:cubicBezTo>
                <a:cubicBezTo>
                  <a:pt x="31192" y="126746"/>
                  <a:pt x="32665" y="186588"/>
                  <a:pt x="27295" y="245659"/>
                </a:cubicBezTo>
                <a:cubicBezTo>
                  <a:pt x="16067" y="369165"/>
                  <a:pt x="21593" y="336704"/>
                  <a:pt x="0" y="423080"/>
                </a:cubicBezTo>
                <a:cubicBezTo>
                  <a:pt x="4549" y="509516"/>
                  <a:pt x="-3328" y="597513"/>
                  <a:pt x="13647" y="682388"/>
                </a:cubicBezTo>
                <a:cubicBezTo>
                  <a:pt x="18758" y="707942"/>
                  <a:pt x="80452" y="783670"/>
                  <a:pt x="109182" y="805217"/>
                </a:cubicBezTo>
                <a:cubicBezTo>
                  <a:pt x="130403" y="821133"/>
                  <a:pt x="154926" y="832102"/>
                  <a:pt x="177421" y="846161"/>
                </a:cubicBezTo>
                <a:cubicBezTo>
                  <a:pt x="191330" y="854854"/>
                  <a:pt x="203693" y="866121"/>
                  <a:pt x="218364" y="873456"/>
                </a:cubicBezTo>
                <a:cubicBezTo>
                  <a:pt x="231231" y="879890"/>
                  <a:pt x="246440" y="880670"/>
                  <a:pt x="259307" y="887104"/>
                </a:cubicBezTo>
                <a:cubicBezTo>
                  <a:pt x="273978" y="894440"/>
                  <a:pt x="285261" y="907738"/>
                  <a:pt x="300250" y="914400"/>
                </a:cubicBezTo>
                <a:cubicBezTo>
                  <a:pt x="356915" y="939585"/>
                  <a:pt x="392000" y="943668"/>
                  <a:pt x="450376" y="955343"/>
                </a:cubicBezTo>
                <a:cubicBezTo>
                  <a:pt x="477671" y="968991"/>
                  <a:pt x="506094" y="980585"/>
                  <a:pt x="532262" y="996286"/>
                </a:cubicBezTo>
                <a:cubicBezTo>
                  <a:pt x="620948" y="1049498"/>
                  <a:pt x="552803" y="1022862"/>
                  <a:pt x="627797" y="1064525"/>
                </a:cubicBezTo>
                <a:cubicBezTo>
                  <a:pt x="698862" y="1104006"/>
                  <a:pt x="691899" y="1099540"/>
                  <a:pt x="750627" y="1119116"/>
                </a:cubicBezTo>
                <a:cubicBezTo>
                  <a:pt x="764275" y="1128215"/>
                  <a:pt x="776581" y="1139750"/>
                  <a:pt x="791570" y="1146412"/>
                </a:cubicBezTo>
                <a:cubicBezTo>
                  <a:pt x="817862" y="1158097"/>
                  <a:pt x="849516" y="1157747"/>
                  <a:pt x="873456" y="1173707"/>
                </a:cubicBezTo>
                <a:cubicBezTo>
                  <a:pt x="900752" y="1191904"/>
                  <a:pt x="924221" y="1217924"/>
                  <a:pt x="955343" y="1228298"/>
                </a:cubicBezTo>
                <a:cubicBezTo>
                  <a:pt x="968991" y="1232847"/>
                  <a:pt x="982407" y="1238161"/>
                  <a:pt x="996286" y="1241946"/>
                </a:cubicBezTo>
                <a:cubicBezTo>
                  <a:pt x="1032478" y="1251817"/>
                  <a:pt x="1069074" y="1260143"/>
                  <a:pt x="1105468" y="1269241"/>
                </a:cubicBezTo>
                <a:lnTo>
                  <a:pt x="1160059" y="1282889"/>
                </a:lnTo>
                <a:cubicBezTo>
                  <a:pt x="1178256" y="1287438"/>
                  <a:pt x="1196855" y="1290605"/>
                  <a:pt x="1214650" y="1296537"/>
                </a:cubicBezTo>
                <a:lnTo>
                  <a:pt x="1255594" y="1310185"/>
                </a:lnTo>
                <a:cubicBezTo>
                  <a:pt x="1264692" y="1323833"/>
                  <a:pt x="1270081" y="1340882"/>
                  <a:pt x="1282889" y="1351128"/>
                </a:cubicBezTo>
                <a:cubicBezTo>
                  <a:pt x="1294123" y="1360115"/>
                  <a:pt x="1310966" y="1358342"/>
                  <a:pt x="1323833" y="1364776"/>
                </a:cubicBezTo>
                <a:cubicBezTo>
                  <a:pt x="1338504" y="1372111"/>
                  <a:pt x="1352175" y="1381570"/>
                  <a:pt x="1364776" y="1392071"/>
                </a:cubicBezTo>
                <a:cubicBezTo>
                  <a:pt x="1379603" y="1404427"/>
                  <a:pt x="1390484" y="1421164"/>
                  <a:pt x="1405719" y="1433014"/>
                </a:cubicBezTo>
                <a:cubicBezTo>
                  <a:pt x="1431614" y="1453155"/>
                  <a:pt x="1487606" y="1487606"/>
                  <a:pt x="1487606" y="1487606"/>
                </a:cubicBezTo>
                <a:cubicBezTo>
                  <a:pt x="1514174" y="1567315"/>
                  <a:pt x="1480464" y="1494111"/>
                  <a:pt x="1542197" y="1555844"/>
                </a:cubicBezTo>
                <a:cubicBezTo>
                  <a:pt x="1553795" y="1567442"/>
                  <a:pt x="1559650" y="1583666"/>
                  <a:pt x="1569492" y="1596788"/>
                </a:cubicBezTo>
                <a:cubicBezTo>
                  <a:pt x="1573352" y="1601935"/>
                  <a:pt x="1578591" y="1605886"/>
                  <a:pt x="1583140" y="1610435"/>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920621" y="1801504"/>
            <a:ext cx="1282889" cy="1637732"/>
          </a:xfrm>
          <a:custGeom>
            <a:avLst/>
            <a:gdLst>
              <a:gd name="connsiteX0" fmla="*/ 0 w 1282889"/>
              <a:gd name="connsiteY0" fmla="*/ 0 h 1637732"/>
              <a:gd name="connsiteX1" fmla="*/ 81886 w 1282889"/>
              <a:gd name="connsiteY1" fmla="*/ 95535 h 1637732"/>
              <a:gd name="connsiteX2" fmla="*/ 136478 w 1282889"/>
              <a:gd name="connsiteY2" fmla="*/ 204717 h 1637732"/>
              <a:gd name="connsiteX3" fmla="*/ 150125 w 1282889"/>
              <a:gd name="connsiteY3" fmla="*/ 259308 h 1637732"/>
              <a:gd name="connsiteX4" fmla="*/ 204716 w 1282889"/>
              <a:gd name="connsiteY4" fmla="*/ 341195 h 1637732"/>
              <a:gd name="connsiteX5" fmla="*/ 245660 w 1282889"/>
              <a:gd name="connsiteY5" fmla="*/ 436729 h 1637732"/>
              <a:gd name="connsiteX6" fmla="*/ 313898 w 1282889"/>
              <a:gd name="connsiteY6" fmla="*/ 573206 h 1637732"/>
              <a:gd name="connsiteX7" fmla="*/ 354842 w 1282889"/>
              <a:gd name="connsiteY7" fmla="*/ 586854 h 1637732"/>
              <a:gd name="connsiteX8" fmla="*/ 423080 w 1282889"/>
              <a:gd name="connsiteY8" fmla="*/ 668741 h 1637732"/>
              <a:gd name="connsiteX9" fmla="*/ 464024 w 1282889"/>
              <a:gd name="connsiteY9" fmla="*/ 696036 h 1637732"/>
              <a:gd name="connsiteX10" fmla="*/ 545910 w 1282889"/>
              <a:gd name="connsiteY10" fmla="*/ 777923 h 1637732"/>
              <a:gd name="connsiteX11" fmla="*/ 586854 w 1282889"/>
              <a:gd name="connsiteY11" fmla="*/ 818866 h 1637732"/>
              <a:gd name="connsiteX12" fmla="*/ 655092 w 1282889"/>
              <a:gd name="connsiteY12" fmla="*/ 887105 h 1637732"/>
              <a:gd name="connsiteX13" fmla="*/ 750627 w 1282889"/>
              <a:gd name="connsiteY13" fmla="*/ 996287 h 1637732"/>
              <a:gd name="connsiteX14" fmla="*/ 791570 w 1282889"/>
              <a:gd name="connsiteY14" fmla="*/ 1078174 h 1637732"/>
              <a:gd name="connsiteX15" fmla="*/ 832513 w 1282889"/>
              <a:gd name="connsiteY15" fmla="*/ 1105469 h 1637732"/>
              <a:gd name="connsiteX16" fmla="*/ 887104 w 1282889"/>
              <a:gd name="connsiteY16" fmla="*/ 1173708 h 1637732"/>
              <a:gd name="connsiteX17" fmla="*/ 941695 w 1282889"/>
              <a:gd name="connsiteY17" fmla="*/ 1255595 h 1637732"/>
              <a:gd name="connsiteX18" fmla="*/ 996286 w 1282889"/>
              <a:gd name="connsiteY18" fmla="*/ 1337481 h 1637732"/>
              <a:gd name="connsiteX19" fmla="*/ 1023582 w 1282889"/>
              <a:gd name="connsiteY19" fmla="*/ 1378424 h 1637732"/>
              <a:gd name="connsiteX20" fmla="*/ 1050878 w 1282889"/>
              <a:gd name="connsiteY20" fmla="*/ 1419368 h 1637732"/>
              <a:gd name="connsiteX21" fmla="*/ 1091821 w 1282889"/>
              <a:gd name="connsiteY21" fmla="*/ 1433015 h 1637732"/>
              <a:gd name="connsiteX22" fmla="*/ 1132764 w 1282889"/>
              <a:gd name="connsiteY22" fmla="*/ 1514902 h 1637732"/>
              <a:gd name="connsiteX23" fmla="*/ 1173707 w 1282889"/>
              <a:gd name="connsiteY23" fmla="*/ 1542197 h 1637732"/>
              <a:gd name="connsiteX24" fmla="*/ 1214651 w 1282889"/>
              <a:gd name="connsiteY24" fmla="*/ 1583141 h 1637732"/>
              <a:gd name="connsiteX25" fmla="*/ 1282889 w 1282889"/>
              <a:gd name="connsiteY25" fmla="*/ 1637732 h 163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2889" h="1637732">
                <a:moveTo>
                  <a:pt x="0" y="0"/>
                </a:moveTo>
                <a:cubicBezTo>
                  <a:pt x="27295" y="31845"/>
                  <a:pt x="58621" y="60637"/>
                  <a:pt x="81886" y="95535"/>
                </a:cubicBezTo>
                <a:cubicBezTo>
                  <a:pt x="104457" y="129391"/>
                  <a:pt x="120828" y="167157"/>
                  <a:pt x="136478" y="204717"/>
                </a:cubicBezTo>
                <a:cubicBezTo>
                  <a:pt x="143692" y="222031"/>
                  <a:pt x="141737" y="242531"/>
                  <a:pt x="150125" y="259308"/>
                </a:cubicBezTo>
                <a:cubicBezTo>
                  <a:pt x="164796" y="288650"/>
                  <a:pt x="194342" y="310073"/>
                  <a:pt x="204716" y="341195"/>
                </a:cubicBezTo>
                <a:cubicBezTo>
                  <a:pt x="224798" y="401439"/>
                  <a:pt x="211930" y="369271"/>
                  <a:pt x="245660" y="436729"/>
                </a:cubicBezTo>
                <a:cubicBezTo>
                  <a:pt x="255439" y="475848"/>
                  <a:pt x="269581" y="558434"/>
                  <a:pt x="313898" y="573206"/>
                </a:cubicBezTo>
                <a:lnTo>
                  <a:pt x="354842" y="586854"/>
                </a:lnTo>
                <a:cubicBezTo>
                  <a:pt x="381679" y="627110"/>
                  <a:pt x="383676" y="635904"/>
                  <a:pt x="423080" y="668741"/>
                </a:cubicBezTo>
                <a:cubicBezTo>
                  <a:pt x="435681" y="679242"/>
                  <a:pt x="451764" y="685139"/>
                  <a:pt x="464024" y="696036"/>
                </a:cubicBezTo>
                <a:cubicBezTo>
                  <a:pt x="492875" y="721682"/>
                  <a:pt x="518614" y="750627"/>
                  <a:pt x="545910" y="777923"/>
                </a:cubicBezTo>
                <a:cubicBezTo>
                  <a:pt x="559558" y="791571"/>
                  <a:pt x="576148" y="802807"/>
                  <a:pt x="586854" y="818866"/>
                </a:cubicBezTo>
                <a:cubicBezTo>
                  <a:pt x="623247" y="873457"/>
                  <a:pt x="600501" y="850710"/>
                  <a:pt x="655092" y="887105"/>
                </a:cubicBezTo>
                <a:cubicBezTo>
                  <a:pt x="718782" y="982640"/>
                  <a:pt x="682387" y="950795"/>
                  <a:pt x="750627" y="996287"/>
                </a:cubicBezTo>
                <a:cubicBezTo>
                  <a:pt x="761727" y="1029585"/>
                  <a:pt x="765115" y="1051719"/>
                  <a:pt x="791570" y="1078174"/>
                </a:cubicBezTo>
                <a:cubicBezTo>
                  <a:pt x="803168" y="1089772"/>
                  <a:pt x="818865" y="1096371"/>
                  <a:pt x="832513" y="1105469"/>
                </a:cubicBezTo>
                <a:cubicBezTo>
                  <a:pt x="863248" y="1197671"/>
                  <a:pt x="820623" y="1097729"/>
                  <a:pt x="887104" y="1173708"/>
                </a:cubicBezTo>
                <a:cubicBezTo>
                  <a:pt x="908706" y="1198397"/>
                  <a:pt x="923498" y="1228299"/>
                  <a:pt x="941695" y="1255595"/>
                </a:cubicBezTo>
                <a:lnTo>
                  <a:pt x="996286" y="1337481"/>
                </a:lnTo>
                <a:lnTo>
                  <a:pt x="1023582" y="1378424"/>
                </a:lnTo>
                <a:cubicBezTo>
                  <a:pt x="1032681" y="1392072"/>
                  <a:pt x="1035317" y="1414181"/>
                  <a:pt x="1050878" y="1419368"/>
                </a:cubicBezTo>
                <a:lnTo>
                  <a:pt x="1091821" y="1433015"/>
                </a:lnTo>
                <a:cubicBezTo>
                  <a:pt x="1102921" y="1466315"/>
                  <a:pt x="1106308" y="1488446"/>
                  <a:pt x="1132764" y="1514902"/>
                </a:cubicBezTo>
                <a:cubicBezTo>
                  <a:pt x="1144362" y="1526500"/>
                  <a:pt x="1161106" y="1531696"/>
                  <a:pt x="1173707" y="1542197"/>
                </a:cubicBezTo>
                <a:cubicBezTo>
                  <a:pt x="1188535" y="1554553"/>
                  <a:pt x="1199823" y="1570785"/>
                  <a:pt x="1214651" y="1583141"/>
                </a:cubicBezTo>
                <a:cubicBezTo>
                  <a:pt x="1317939" y="1669214"/>
                  <a:pt x="1203487" y="1558327"/>
                  <a:pt x="1282889" y="1637732"/>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078173" y="3008677"/>
            <a:ext cx="95534" cy="307729"/>
          </a:xfrm>
          <a:custGeom>
            <a:avLst/>
            <a:gdLst>
              <a:gd name="connsiteX0" fmla="*/ 40943 w 95534"/>
              <a:gd name="connsiteY0" fmla="*/ 7478 h 307729"/>
              <a:gd name="connsiteX1" fmla="*/ 0 w 95534"/>
              <a:gd name="connsiteY1" fmla="*/ 143956 h 307729"/>
              <a:gd name="connsiteX2" fmla="*/ 13648 w 95534"/>
              <a:gd name="connsiteY2" fmla="*/ 239490 h 307729"/>
              <a:gd name="connsiteX3" fmla="*/ 40943 w 95534"/>
              <a:gd name="connsiteY3" fmla="*/ 280433 h 307729"/>
              <a:gd name="connsiteX4" fmla="*/ 81887 w 95534"/>
              <a:gd name="connsiteY4" fmla="*/ 307729 h 307729"/>
              <a:gd name="connsiteX5" fmla="*/ 95534 w 95534"/>
              <a:gd name="connsiteY5" fmla="*/ 266786 h 307729"/>
              <a:gd name="connsiteX6" fmla="*/ 68239 w 95534"/>
              <a:gd name="connsiteY6" fmla="*/ 62069 h 307729"/>
              <a:gd name="connsiteX7" fmla="*/ 40943 w 95534"/>
              <a:gd name="connsiteY7" fmla="*/ 116660 h 307729"/>
              <a:gd name="connsiteX8" fmla="*/ 54591 w 95534"/>
              <a:gd name="connsiteY8" fmla="*/ 239490 h 307729"/>
              <a:gd name="connsiteX9" fmla="*/ 68239 w 95534"/>
              <a:gd name="connsiteY9" fmla="*/ 198547 h 307729"/>
              <a:gd name="connsiteX10" fmla="*/ 54591 w 95534"/>
              <a:gd name="connsiteY10" fmla="*/ 75717 h 307729"/>
              <a:gd name="connsiteX11" fmla="*/ 40943 w 95534"/>
              <a:gd name="connsiteY11" fmla="*/ 7478 h 30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534" h="307729">
                <a:moveTo>
                  <a:pt x="40943" y="7478"/>
                </a:moveTo>
                <a:cubicBezTo>
                  <a:pt x="31844" y="18851"/>
                  <a:pt x="0" y="97827"/>
                  <a:pt x="0" y="143956"/>
                </a:cubicBezTo>
                <a:cubicBezTo>
                  <a:pt x="0" y="176124"/>
                  <a:pt x="9099" y="207645"/>
                  <a:pt x="13648" y="239490"/>
                </a:cubicBezTo>
                <a:cubicBezTo>
                  <a:pt x="42139" y="-102391"/>
                  <a:pt x="12213" y="158329"/>
                  <a:pt x="40943" y="280433"/>
                </a:cubicBezTo>
                <a:cubicBezTo>
                  <a:pt x="44700" y="296400"/>
                  <a:pt x="68239" y="298630"/>
                  <a:pt x="81887" y="307729"/>
                </a:cubicBezTo>
                <a:cubicBezTo>
                  <a:pt x="86436" y="294081"/>
                  <a:pt x="95534" y="281172"/>
                  <a:pt x="95534" y="266786"/>
                </a:cubicBezTo>
                <a:cubicBezTo>
                  <a:pt x="95534" y="216668"/>
                  <a:pt x="77440" y="117273"/>
                  <a:pt x="68239" y="62069"/>
                </a:cubicBezTo>
                <a:cubicBezTo>
                  <a:pt x="59140" y="80266"/>
                  <a:pt x="42503" y="96375"/>
                  <a:pt x="40943" y="116660"/>
                </a:cubicBezTo>
                <a:cubicBezTo>
                  <a:pt x="37783" y="157734"/>
                  <a:pt x="41564" y="200409"/>
                  <a:pt x="54591" y="239490"/>
                </a:cubicBezTo>
                <a:lnTo>
                  <a:pt x="68239" y="198547"/>
                </a:lnTo>
                <a:cubicBezTo>
                  <a:pt x="63690" y="157604"/>
                  <a:pt x="61364" y="116352"/>
                  <a:pt x="54591" y="75717"/>
                </a:cubicBezTo>
                <a:cubicBezTo>
                  <a:pt x="39504" y="-14801"/>
                  <a:pt x="50042" y="-3895"/>
                  <a:pt x="40943" y="7478"/>
                </a:cubicBezTo>
                <a:close/>
              </a:path>
            </a:pathLst>
          </a:cu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801504" y="2756848"/>
            <a:ext cx="27296" cy="165521"/>
          </a:xfrm>
          <a:custGeom>
            <a:avLst/>
            <a:gdLst>
              <a:gd name="connsiteX0" fmla="*/ 27296 w 27296"/>
              <a:gd name="connsiteY0" fmla="*/ 0 h 165521"/>
              <a:gd name="connsiteX1" fmla="*/ 13648 w 27296"/>
              <a:gd name="connsiteY1" fmla="*/ 122830 h 165521"/>
              <a:gd name="connsiteX2" fmla="*/ 0 w 27296"/>
              <a:gd name="connsiteY2" fmla="*/ 163773 h 165521"/>
              <a:gd name="connsiteX3" fmla="*/ 0 w 27296"/>
              <a:gd name="connsiteY3" fmla="*/ 109182 h 165521"/>
            </a:gdLst>
            <a:ahLst/>
            <a:cxnLst>
              <a:cxn ang="0">
                <a:pos x="connsiteX0" y="connsiteY0"/>
              </a:cxn>
              <a:cxn ang="0">
                <a:pos x="connsiteX1" y="connsiteY1"/>
              </a:cxn>
              <a:cxn ang="0">
                <a:pos x="connsiteX2" y="connsiteY2"/>
              </a:cxn>
              <a:cxn ang="0">
                <a:pos x="connsiteX3" y="connsiteY3"/>
              </a:cxn>
            </a:cxnLst>
            <a:rect l="l" t="t" r="r" b="b"/>
            <a:pathLst>
              <a:path w="27296" h="165521">
                <a:moveTo>
                  <a:pt x="27296" y="0"/>
                </a:moveTo>
                <a:cubicBezTo>
                  <a:pt x="22747" y="40943"/>
                  <a:pt x="20421" y="82195"/>
                  <a:pt x="13648" y="122830"/>
                </a:cubicBezTo>
                <a:cubicBezTo>
                  <a:pt x="11283" y="137020"/>
                  <a:pt x="10172" y="173945"/>
                  <a:pt x="0" y="163773"/>
                </a:cubicBezTo>
                <a:lnTo>
                  <a:pt x="0" y="109182"/>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20973" y="3097714"/>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20" name="Rectangle 19"/>
          <p:cNvSpPr/>
          <p:nvPr/>
        </p:nvSpPr>
        <p:spPr>
          <a:xfrm>
            <a:off x="1926609" y="27568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21" name="Rectangle 20"/>
          <p:cNvSpPr/>
          <p:nvPr/>
        </p:nvSpPr>
        <p:spPr>
          <a:xfrm>
            <a:off x="2190466" y="1919786"/>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22" name="Rectangle 21"/>
          <p:cNvSpPr/>
          <p:nvPr/>
        </p:nvSpPr>
        <p:spPr>
          <a:xfrm>
            <a:off x="3411940" y="1993711"/>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Tree>
    <p:extLst>
      <p:ext uri="{BB962C8B-B14F-4D97-AF65-F5344CB8AC3E}">
        <p14:creationId xmlns:p14="http://schemas.microsoft.com/office/powerpoint/2010/main" val="812810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229600" cy="1399032"/>
          </a:xfrm>
        </p:spPr>
        <p:txBody>
          <a:bodyPr/>
          <a:lstStyle/>
          <a:p>
            <a:r>
              <a:rPr lang="en-US" dirty="0" smtClean="0"/>
              <a:t>Middle East Geography 2</a:t>
            </a:r>
            <a:endParaRPr lang="en-US" dirty="0"/>
          </a:p>
        </p:txBody>
      </p:sp>
      <p:pic>
        <p:nvPicPr>
          <p:cNvPr id="4" name="Content Placeholder 3" descr="http://litchfieldswenson.weebly.com/uploads/7/0/7/2/7072006/middle_east_blank_map.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p:spPr>
      </p:pic>
      <p:sp>
        <p:nvSpPr>
          <p:cNvPr id="5" name="Title 1"/>
          <p:cNvSpPr txBox="1">
            <a:spLocks/>
          </p:cNvSpPr>
          <p:nvPr/>
        </p:nvSpPr>
        <p:spPr>
          <a:xfrm>
            <a:off x="381000" y="25021"/>
            <a:ext cx="8229600"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mtClean="0"/>
              <a:t>Middle East Geography 2</a:t>
            </a:r>
            <a:endParaRPr lang="en-US" dirty="0"/>
          </a:p>
        </p:txBody>
      </p:sp>
      <p:sp>
        <p:nvSpPr>
          <p:cNvPr id="6" name="Rectangle 5"/>
          <p:cNvSpPr/>
          <p:nvPr/>
        </p:nvSpPr>
        <p:spPr>
          <a:xfrm>
            <a:off x="-76200" y="1993711"/>
            <a:ext cx="1877704" cy="617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Mediterranean  Sea</a:t>
            </a:r>
            <a:endParaRPr lang="en-US" sz="1600" dirty="0"/>
          </a:p>
        </p:txBody>
      </p:sp>
      <p:sp>
        <p:nvSpPr>
          <p:cNvPr id="7" name="Rectangle 6"/>
          <p:cNvSpPr/>
          <p:nvPr/>
        </p:nvSpPr>
        <p:spPr>
          <a:xfrm>
            <a:off x="1600200" y="41148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4" name="Freeform 13"/>
          <p:cNvSpPr/>
          <p:nvPr/>
        </p:nvSpPr>
        <p:spPr>
          <a:xfrm>
            <a:off x="2647666" y="1910687"/>
            <a:ext cx="1583140" cy="1610435"/>
          </a:xfrm>
          <a:custGeom>
            <a:avLst/>
            <a:gdLst>
              <a:gd name="connsiteX0" fmla="*/ 68238 w 1583140"/>
              <a:gd name="connsiteY0" fmla="*/ 0 h 1610435"/>
              <a:gd name="connsiteX1" fmla="*/ 40943 w 1583140"/>
              <a:gd name="connsiteY1" fmla="*/ 68238 h 1610435"/>
              <a:gd name="connsiteX2" fmla="*/ 27295 w 1583140"/>
              <a:gd name="connsiteY2" fmla="*/ 245659 h 1610435"/>
              <a:gd name="connsiteX3" fmla="*/ 0 w 1583140"/>
              <a:gd name="connsiteY3" fmla="*/ 423080 h 1610435"/>
              <a:gd name="connsiteX4" fmla="*/ 13647 w 1583140"/>
              <a:gd name="connsiteY4" fmla="*/ 682388 h 1610435"/>
              <a:gd name="connsiteX5" fmla="*/ 109182 w 1583140"/>
              <a:gd name="connsiteY5" fmla="*/ 805217 h 1610435"/>
              <a:gd name="connsiteX6" fmla="*/ 177421 w 1583140"/>
              <a:gd name="connsiteY6" fmla="*/ 846161 h 1610435"/>
              <a:gd name="connsiteX7" fmla="*/ 218364 w 1583140"/>
              <a:gd name="connsiteY7" fmla="*/ 873456 h 1610435"/>
              <a:gd name="connsiteX8" fmla="*/ 259307 w 1583140"/>
              <a:gd name="connsiteY8" fmla="*/ 887104 h 1610435"/>
              <a:gd name="connsiteX9" fmla="*/ 300250 w 1583140"/>
              <a:gd name="connsiteY9" fmla="*/ 914400 h 1610435"/>
              <a:gd name="connsiteX10" fmla="*/ 450376 w 1583140"/>
              <a:gd name="connsiteY10" fmla="*/ 955343 h 1610435"/>
              <a:gd name="connsiteX11" fmla="*/ 532262 w 1583140"/>
              <a:gd name="connsiteY11" fmla="*/ 996286 h 1610435"/>
              <a:gd name="connsiteX12" fmla="*/ 627797 w 1583140"/>
              <a:gd name="connsiteY12" fmla="*/ 1064525 h 1610435"/>
              <a:gd name="connsiteX13" fmla="*/ 750627 w 1583140"/>
              <a:gd name="connsiteY13" fmla="*/ 1119116 h 1610435"/>
              <a:gd name="connsiteX14" fmla="*/ 791570 w 1583140"/>
              <a:gd name="connsiteY14" fmla="*/ 1146412 h 1610435"/>
              <a:gd name="connsiteX15" fmla="*/ 873456 w 1583140"/>
              <a:gd name="connsiteY15" fmla="*/ 1173707 h 1610435"/>
              <a:gd name="connsiteX16" fmla="*/ 955343 w 1583140"/>
              <a:gd name="connsiteY16" fmla="*/ 1228298 h 1610435"/>
              <a:gd name="connsiteX17" fmla="*/ 996286 w 1583140"/>
              <a:gd name="connsiteY17" fmla="*/ 1241946 h 1610435"/>
              <a:gd name="connsiteX18" fmla="*/ 1105468 w 1583140"/>
              <a:gd name="connsiteY18" fmla="*/ 1269241 h 1610435"/>
              <a:gd name="connsiteX19" fmla="*/ 1160059 w 1583140"/>
              <a:gd name="connsiteY19" fmla="*/ 1282889 h 1610435"/>
              <a:gd name="connsiteX20" fmla="*/ 1214650 w 1583140"/>
              <a:gd name="connsiteY20" fmla="*/ 1296537 h 1610435"/>
              <a:gd name="connsiteX21" fmla="*/ 1255594 w 1583140"/>
              <a:gd name="connsiteY21" fmla="*/ 1310185 h 1610435"/>
              <a:gd name="connsiteX22" fmla="*/ 1282889 w 1583140"/>
              <a:gd name="connsiteY22" fmla="*/ 1351128 h 1610435"/>
              <a:gd name="connsiteX23" fmla="*/ 1323833 w 1583140"/>
              <a:gd name="connsiteY23" fmla="*/ 1364776 h 1610435"/>
              <a:gd name="connsiteX24" fmla="*/ 1364776 w 1583140"/>
              <a:gd name="connsiteY24" fmla="*/ 1392071 h 1610435"/>
              <a:gd name="connsiteX25" fmla="*/ 1405719 w 1583140"/>
              <a:gd name="connsiteY25" fmla="*/ 1433014 h 1610435"/>
              <a:gd name="connsiteX26" fmla="*/ 1487606 w 1583140"/>
              <a:gd name="connsiteY26" fmla="*/ 1487606 h 1610435"/>
              <a:gd name="connsiteX27" fmla="*/ 1542197 w 1583140"/>
              <a:gd name="connsiteY27" fmla="*/ 1555844 h 1610435"/>
              <a:gd name="connsiteX28" fmla="*/ 1569492 w 1583140"/>
              <a:gd name="connsiteY28" fmla="*/ 1596788 h 1610435"/>
              <a:gd name="connsiteX29" fmla="*/ 1583140 w 1583140"/>
              <a:gd name="connsiteY29" fmla="*/ 1610435 h 16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83140" h="1610435">
                <a:moveTo>
                  <a:pt x="68238" y="0"/>
                </a:moveTo>
                <a:cubicBezTo>
                  <a:pt x="59140" y="22746"/>
                  <a:pt x="44970" y="44073"/>
                  <a:pt x="40943" y="68238"/>
                </a:cubicBezTo>
                <a:cubicBezTo>
                  <a:pt x="31192" y="126746"/>
                  <a:pt x="32665" y="186588"/>
                  <a:pt x="27295" y="245659"/>
                </a:cubicBezTo>
                <a:cubicBezTo>
                  <a:pt x="16067" y="369165"/>
                  <a:pt x="21593" y="336704"/>
                  <a:pt x="0" y="423080"/>
                </a:cubicBezTo>
                <a:cubicBezTo>
                  <a:pt x="4549" y="509516"/>
                  <a:pt x="-3328" y="597513"/>
                  <a:pt x="13647" y="682388"/>
                </a:cubicBezTo>
                <a:cubicBezTo>
                  <a:pt x="18758" y="707942"/>
                  <a:pt x="80452" y="783670"/>
                  <a:pt x="109182" y="805217"/>
                </a:cubicBezTo>
                <a:cubicBezTo>
                  <a:pt x="130403" y="821133"/>
                  <a:pt x="154926" y="832102"/>
                  <a:pt x="177421" y="846161"/>
                </a:cubicBezTo>
                <a:cubicBezTo>
                  <a:pt x="191330" y="854854"/>
                  <a:pt x="203693" y="866121"/>
                  <a:pt x="218364" y="873456"/>
                </a:cubicBezTo>
                <a:cubicBezTo>
                  <a:pt x="231231" y="879890"/>
                  <a:pt x="246440" y="880670"/>
                  <a:pt x="259307" y="887104"/>
                </a:cubicBezTo>
                <a:cubicBezTo>
                  <a:pt x="273978" y="894440"/>
                  <a:pt x="285261" y="907738"/>
                  <a:pt x="300250" y="914400"/>
                </a:cubicBezTo>
                <a:cubicBezTo>
                  <a:pt x="356915" y="939585"/>
                  <a:pt x="392000" y="943668"/>
                  <a:pt x="450376" y="955343"/>
                </a:cubicBezTo>
                <a:cubicBezTo>
                  <a:pt x="477671" y="968991"/>
                  <a:pt x="506094" y="980585"/>
                  <a:pt x="532262" y="996286"/>
                </a:cubicBezTo>
                <a:cubicBezTo>
                  <a:pt x="620948" y="1049498"/>
                  <a:pt x="552803" y="1022862"/>
                  <a:pt x="627797" y="1064525"/>
                </a:cubicBezTo>
                <a:cubicBezTo>
                  <a:pt x="698862" y="1104006"/>
                  <a:pt x="691899" y="1099540"/>
                  <a:pt x="750627" y="1119116"/>
                </a:cubicBezTo>
                <a:cubicBezTo>
                  <a:pt x="764275" y="1128215"/>
                  <a:pt x="776581" y="1139750"/>
                  <a:pt x="791570" y="1146412"/>
                </a:cubicBezTo>
                <a:cubicBezTo>
                  <a:pt x="817862" y="1158097"/>
                  <a:pt x="849516" y="1157747"/>
                  <a:pt x="873456" y="1173707"/>
                </a:cubicBezTo>
                <a:cubicBezTo>
                  <a:pt x="900752" y="1191904"/>
                  <a:pt x="924221" y="1217924"/>
                  <a:pt x="955343" y="1228298"/>
                </a:cubicBezTo>
                <a:cubicBezTo>
                  <a:pt x="968991" y="1232847"/>
                  <a:pt x="982407" y="1238161"/>
                  <a:pt x="996286" y="1241946"/>
                </a:cubicBezTo>
                <a:cubicBezTo>
                  <a:pt x="1032478" y="1251817"/>
                  <a:pt x="1069074" y="1260143"/>
                  <a:pt x="1105468" y="1269241"/>
                </a:cubicBezTo>
                <a:lnTo>
                  <a:pt x="1160059" y="1282889"/>
                </a:lnTo>
                <a:cubicBezTo>
                  <a:pt x="1178256" y="1287438"/>
                  <a:pt x="1196855" y="1290605"/>
                  <a:pt x="1214650" y="1296537"/>
                </a:cubicBezTo>
                <a:lnTo>
                  <a:pt x="1255594" y="1310185"/>
                </a:lnTo>
                <a:cubicBezTo>
                  <a:pt x="1264692" y="1323833"/>
                  <a:pt x="1270081" y="1340882"/>
                  <a:pt x="1282889" y="1351128"/>
                </a:cubicBezTo>
                <a:cubicBezTo>
                  <a:pt x="1294123" y="1360115"/>
                  <a:pt x="1310966" y="1358342"/>
                  <a:pt x="1323833" y="1364776"/>
                </a:cubicBezTo>
                <a:cubicBezTo>
                  <a:pt x="1338504" y="1372111"/>
                  <a:pt x="1352175" y="1381570"/>
                  <a:pt x="1364776" y="1392071"/>
                </a:cubicBezTo>
                <a:cubicBezTo>
                  <a:pt x="1379603" y="1404427"/>
                  <a:pt x="1390484" y="1421164"/>
                  <a:pt x="1405719" y="1433014"/>
                </a:cubicBezTo>
                <a:cubicBezTo>
                  <a:pt x="1431614" y="1453155"/>
                  <a:pt x="1487606" y="1487606"/>
                  <a:pt x="1487606" y="1487606"/>
                </a:cubicBezTo>
                <a:cubicBezTo>
                  <a:pt x="1514174" y="1567315"/>
                  <a:pt x="1480464" y="1494111"/>
                  <a:pt x="1542197" y="1555844"/>
                </a:cubicBezTo>
                <a:cubicBezTo>
                  <a:pt x="1553795" y="1567442"/>
                  <a:pt x="1559650" y="1583666"/>
                  <a:pt x="1569492" y="1596788"/>
                </a:cubicBezTo>
                <a:cubicBezTo>
                  <a:pt x="1573352" y="1601935"/>
                  <a:pt x="1578591" y="1605886"/>
                  <a:pt x="1583140" y="1610435"/>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920621" y="1801504"/>
            <a:ext cx="1282889" cy="1637732"/>
          </a:xfrm>
          <a:custGeom>
            <a:avLst/>
            <a:gdLst>
              <a:gd name="connsiteX0" fmla="*/ 0 w 1282889"/>
              <a:gd name="connsiteY0" fmla="*/ 0 h 1637732"/>
              <a:gd name="connsiteX1" fmla="*/ 81886 w 1282889"/>
              <a:gd name="connsiteY1" fmla="*/ 95535 h 1637732"/>
              <a:gd name="connsiteX2" fmla="*/ 136478 w 1282889"/>
              <a:gd name="connsiteY2" fmla="*/ 204717 h 1637732"/>
              <a:gd name="connsiteX3" fmla="*/ 150125 w 1282889"/>
              <a:gd name="connsiteY3" fmla="*/ 259308 h 1637732"/>
              <a:gd name="connsiteX4" fmla="*/ 204716 w 1282889"/>
              <a:gd name="connsiteY4" fmla="*/ 341195 h 1637732"/>
              <a:gd name="connsiteX5" fmla="*/ 245660 w 1282889"/>
              <a:gd name="connsiteY5" fmla="*/ 436729 h 1637732"/>
              <a:gd name="connsiteX6" fmla="*/ 313898 w 1282889"/>
              <a:gd name="connsiteY6" fmla="*/ 573206 h 1637732"/>
              <a:gd name="connsiteX7" fmla="*/ 354842 w 1282889"/>
              <a:gd name="connsiteY7" fmla="*/ 586854 h 1637732"/>
              <a:gd name="connsiteX8" fmla="*/ 423080 w 1282889"/>
              <a:gd name="connsiteY8" fmla="*/ 668741 h 1637732"/>
              <a:gd name="connsiteX9" fmla="*/ 464024 w 1282889"/>
              <a:gd name="connsiteY9" fmla="*/ 696036 h 1637732"/>
              <a:gd name="connsiteX10" fmla="*/ 545910 w 1282889"/>
              <a:gd name="connsiteY10" fmla="*/ 777923 h 1637732"/>
              <a:gd name="connsiteX11" fmla="*/ 586854 w 1282889"/>
              <a:gd name="connsiteY11" fmla="*/ 818866 h 1637732"/>
              <a:gd name="connsiteX12" fmla="*/ 655092 w 1282889"/>
              <a:gd name="connsiteY12" fmla="*/ 887105 h 1637732"/>
              <a:gd name="connsiteX13" fmla="*/ 750627 w 1282889"/>
              <a:gd name="connsiteY13" fmla="*/ 996287 h 1637732"/>
              <a:gd name="connsiteX14" fmla="*/ 791570 w 1282889"/>
              <a:gd name="connsiteY14" fmla="*/ 1078174 h 1637732"/>
              <a:gd name="connsiteX15" fmla="*/ 832513 w 1282889"/>
              <a:gd name="connsiteY15" fmla="*/ 1105469 h 1637732"/>
              <a:gd name="connsiteX16" fmla="*/ 887104 w 1282889"/>
              <a:gd name="connsiteY16" fmla="*/ 1173708 h 1637732"/>
              <a:gd name="connsiteX17" fmla="*/ 941695 w 1282889"/>
              <a:gd name="connsiteY17" fmla="*/ 1255595 h 1637732"/>
              <a:gd name="connsiteX18" fmla="*/ 996286 w 1282889"/>
              <a:gd name="connsiteY18" fmla="*/ 1337481 h 1637732"/>
              <a:gd name="connsiteX19" fmla="*/ 1023582 w 1282889"/>
              <a:gd name="connsiteY19" fmla="*/ 1378424 h 1637732"/>
              <a:gd name="connsiteX20" fmla="*/ 1050878 w 1282889"/>
              <a:gd name="connsiteY20" fmla="*/ 1419368 h 1637732"/>
              <a:gd name="connsiteX21" fmla="*/ 1091821 w 1282889"/>
              <a:gd name="connsiteY21" fmla="*/ 1433015 h 1637732"/>
              <a:gd name="connsiteX22" fmla="*/ 1132764 w 1282889"/>
              <a:gd name="connsiteY22" fmla="*/ 1514902 h 1637732"/>
              <a:gd name="connsiteX23" fmla="*/ 1173707 w 1282889"/>
              <a:gd name="connsiteY23" fmla="*/ 1542197 h 1637732"/>
              <a:gd name="connsiteX24" fmla="*/ 1214651 w 1282889"/>
              <a:gd name="connsiteY24" fmla="*/ 1583141 h 1637732"/>
              <a:gd name="connsiteX25" fmla="*/ 1282889 w 1282889"/>
              <a:gd name="connsiteY25" fmla="*/ 1637732 h 163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82889" h="1637732">
                <a:moveTo>
                  <a:pt x="0" y="0"/>
                </a:moveTo>
                <a:cubicBezTo>
                  <a:pt x="27295" y="31845"/>
                  <a:pt x="58621" y="60637"/>
                  <a:pt x="81886" y="95535"/>
                </a:cubicBezTo>
                <a:cubicBezTo>
                  <a:pt x="104457" y="129391"/>
                  <a:pt x="120828" y="167157"/>
                  <a:pt x="136478" y="204717"/>
                </a:cubicBezTo>
                <a:cubicBezTo>
                  <a:pt x="143692" y="222031"/>
                  <a:pt x="141737" y="242531"/>
                  <a:pt x="150125" y="259308"/>
                </a:cubicBezTo>
                <a:cubicBezTo>
                  <a:pt x="164796" y="288650"/>
                  <a:pt x="194342" y="310073"/>
                  <a:pt x="204716" y="341195"/>
                </a:cubicBezTo>
                <a:cubicBezTo>
                  <a:pt x="224798" y="401439"/>
                  <a:pt x="211930" y="369271"/>
                  <a:pt x="245660" y="436729"/>
                </a:cubicBezTo>
                <a:cubicBezTo>
                  <a:pt x="255439" y="475848"/>
                  <a:pt x="269581" y="558434"/>
                  <a:pt x="313898" y="573206"/>
                </a:cubicBezTo>
                <a:lnTo>
                  <a:pt x="354842" y="586854"/>
                </a:lnTo>
                <a:cubicBezTo>
                  <a:pt x="381679" y="627110"/>
                  <a:pt x="383676" y="635904"/>
                  <a:pt x="423080" y="668741"/>
                </a:cubicBezTo>
                <a:cubicBezTo>
                  <a:pt x="435681" y="679242"/>
                  <a:pt x="451764" y="685139"/>
                  <a:pt x="464024" y="696036"/>
                </a:cubicBezTo>
                <a:cubicBezTo>
                  <a:pt x="492875" y="721682"/>
                  <a:pt x="518614" y="750627"/>
                  <a:pt x="545910" y="777923"/>
                </a:cubicBezTo>
                <a:cubicBezTo>
                  <a:pt x="559558" y="791571"/>
                  <a:pt x="576148" y="802807"/>
                  <a:pt x="586854" y="818866"/>
                </a:cubicBezTo>
                <a:cubicBezTo>
                  <a:pt x="623247" y="873457"/>
                  <a:pt x="600501" y="850710"/>
                  <a:pt x="655092" y="887105"/>
                </a:cubicBezTo>
                <a:cubicBezTo>
                  <a:pt x="718782" y="982640"/>
                  <a:pt x="682387" y="950795"/>
                  <a:pt x="750627" y="996287"/>
                </a:cubicBezTo>
                <a:cubicBezTo>
                  <a:pt x="761727" y="1029585"/>
                  <a:pt x="765115" y="1051719"/>
                  <a:pt x="791570" y="1078174"/>
                </a:cubicBezTo>
                <a:cubicBezTo>
                  <a:pt x="803168" y="1089772"/>
                  <a:pt x="818865" y="1096371"/>
                  <a:pt x="832513" y="1105469"/>
                </a:cubicBezTo>
                <a:cubicBezTo>
                  <a:pt x="863248" y="1197671"/>
                  <a:pt x="820623" y="1097729"/>
                  <a:pt x="887104" y="1173708"/>
                </a:cubicBezTo>
                <a:cubicBezTo>
                  <a:pt x="908706" y="1198397"/>
                  <a:pt x="923498" y="1228299"/>
                  <a:pt x="941695" y="1255595"/>
                </a:cubicBezTo>
                <a:lnTo>
                  <a:pt x="996286" y="1337481"/>
                </a:lnTo>
                <a:lnTo>
                  <a:pt x="1023582" y="1378424"/>
                </a:lnTo>
                <a:cubicBezTo>
                  <a:pt x="1032681" y="1392072"/>
                  <a:pt x="1035317" y="1414181"/>
                  <a:pt x="1050878" y="1419368"/>
                </a:cubicBezTo>
                <a:lnTo>
                  <a:pt x="1091821" y="1433015"/>
                </a:lnTo>
                <a:cubicBezTo>
                  <a:pt x="1102921" y="1466315"/>
                  <a:pt x="1106308" y="1488446"/>
                  <a:pt x="1132764" y="1514902"/>
                </a:cubicBezTo>
                <a:cubicBezTo>
                  <a:pt x="1144362" y="1526500"/>
                  <a:pt x="1161106" y="1531696"/>
                  <a:pt x="1173707" y="1542197"/>
                </a:cubicBezTo>
                <a:cubicBezTo>
                  <a:pt x="1188535" y="1554553"/>
                  <a:pt x="1199823" y="1570785"/>
                  <a:pt x="1214651" y="1583141"/>
                </a:cubicBezTo>
                <a:cubicBezTo>
                  <a:pt x="1317939" y="1669214"/>
                  <a:pt x="1203487" y="1558327"/>
                  <a:pt x="1282889" y="1637732"/>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078173" y="3008677"/>
            <a:ext cx="95534" cy="307729"/>
          </a:xfrm>
          <a:custGeom>
            <a:avLst/>
            <a:gdLst>
              <a:gd name="connsiteX0" fmla="*/ 40943 w 95534"/>
              <a:gd name="connsiteY0" fmla="*/ 7478 h 307729"/>
              <a:gd name="connsiteX1" fmla="*/ 0 w 95534"/>
              <a:gd name="connsiteY1" fmla="*/ 143956 h 307729"/>
              <a:gd name="connsiteX2" fmla="*/ 13648 w 95534"/>
              <a:gd name="connsiteY2" fmla="*/ 239490 h 307729"/>
              <a:gd name="connsiteX3" fmla="*/ 40943 w 95534"/>
              <a:gd name="connsiteY3" fmla="*/ 280433 h 307729"/>
              <a:gd name="connsiteX4" fmla="*/ 81887 w 95534"/>
              <a:gd name="connsiteY4" fmla="*/ 307729 h 307729"/>
              <a:gd name="connsiteX5" fmla="*/ 95534 w 95534"/>
              <a:gd name="connsiteY5" fmla="*/ 266786 h 307729"/>
              <a:gd name="connsiteX6" fmla="*/ 68239 w 95534"/>
              <a:gd name="connsiteY6" fmla="*/ 62069 h 307729"/>
              <a:gd name="connsiteX7" fmla="*/ 40943 w 95534"/>
              <a:gd name="connsiteY7" fmla="*/ 116660 h 307729"/>
              <a:gd name="connsiteX8" fmla="*/ 54591 w 95534"/>
              <a:gd name="connsiteY8" fmla="*/ 239490 h 307729"/>
              <a:gd name="connsiteX9" fmla="*/ 68239 w 95534"/>
              <a:gd name="connsiteY9" fmla="*/ 198547 h 307729"/>
              <a:gd name="connsiteX10" fmla="*/ 54591 w 95534"/>
              <a:gd name="connsiteY10" fmla="*/ 75717 h 307729"/>
              <a:gd name="connsiteX11" fmla="*/ 40943 w 95534"/>
              <a:gd name="connsiteY11" fmla="*/ 7478 h 30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534" h="307729">
                <a:moveTo>
                  <a:pt x="40943" y="7478"/>
                </a:moveTo>
                <a:cubicBezTo>
                  <a:pt x="31844" y="18851"/>
                  <a:pt x="0" y="97827"/>
                  <a:pt x="0" y="143956"/>
                </a:cubicBezTo>
                <a:cubicBezTo>
                  <a:pt x="0" y="176124"/>
                  <a:pt x="9099" y="207645"/>
                  <a:pt x="13648" y="239490"/>
                </a:cubicBezTo>
                <a:cubicBezTo>
                  <a:pt x="42139" y="-102391"/>
                  <a:pt x="12213" y="158329"/>
                  <a:pt x="40943" y="280433"/>
                </a:cubicBezTo>
                <a:cubicBezTo>
                  <a:pt x="44700" y="296400"/>
                  <a:pt x="68239" y="298630"/>
                  <a:pt x="81887" y="307729"/>
                </a:cubicBezTo>
                <a:cubicBezTo>
                  <a:pt x="86436" y="294081"/>
                  <a:pt x="95534" y="281172"/>
                  <a:pt x="95534" y="266786"/>
                </a:cubicBezTo>
                <a:cubicBezTo>
                  <a:pt x="95534" y="216668"/>
                  <a:pt x="77440" y="117273"/>
                  <a:pt x="68239" y="62069"/>
                </a:cubicBezTo>
                <a:cubicBezTo>
                  <a:pt x="59140" y="80266"/>
                  <a:pt x="42503" y="96375"/>
                  <a:pt x="40943" y="116660"/>
                </a:cubicBezTo>
                <a:cubicBezTo>
                  <a:pt x="37783" y="157734"/>
                  <a:pt x="41564" y="200409"/>
                  <a:pt x="54591" y="239490"/>
                </a:cubicBezTo>
                <a:lnTo>
                  <a:pt x="68239" y="198547"/>
                </a:lnTo>
                <a:cubicBezTo>
                  <a:pt x="63690" y="157604"/>
                  <a:pt x="61364" y="116352"/>
                  <a:pt x="54591" y="75717"/>
                </a:cubicBezTo>
                <a:cubicBezTo>
                  <a:pt x="39504" y="-14801"/>
                  <a:pt x="50042" y="-3895"/>
                  <a:pt x="40943" y="7478"/>
                </a:cubicBezTo>
                <a:close/>
              </a:path>
            </a:pathLst>
          </a:cu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801504" y="2756848"/>
            <a:ext cx="27296" cy="165521"/>
          </a:xfrm>
          <a:custGeom>
            <a:avLst/>
            <a:gdLst>
              <a:gd name="connsiteX0" fmla="*/ 27296 w 27296"/>
              <a:gd name="connsiteY0" fmla="*/ 0 h 165521"/>
              <a:gd name="connsiteX1" fmla="*/ 13648 w 27296"/>
              <a:gd name="connsiteY1" fmla="*/ 122830 h 165521"/>
              <a:gd name="connsiteX2" fmla="*/ 0 w 27296"/>
              <a:gd name="connsiteY2" fmla="*/ 163773 h 165521"/>
              <a:gd name="connsiteX3" fmla="*/ 0 w 27296"/>
              <a:gd name="connsiteY3" fmla="*/ 109182 h 165521"/>
            </a:gdLst>
            <a:ahLst/>
            <a:cxnLst>
              <a:cxn ang="0">
                <a:pos x="connsiteX0" y="connsiteY0"/>
              </a:cxn>
              <a:cxn ang="0">
                <a:pos x="connsiteX1" y="connsiteY1"/>
              </a:cxn>
              <a:cxn ang="0">
                <a:pos x="connsiteX2" y="connsiteY2"/>
              </a:cxn>
              <a:cxn ang="0">
                <a:pos x="connsiteX3" y="connsiteY3"/>
              </a:cxn>
            </a:cxnLst>
            <a:rect l="l" t="t" r="r" b="b"/>
            <a:pathLst>
              <a:path w="27296" h="165521">
                <a:moveTo>
                  <a:pt x="27296" y="0"/>
                </a:moveTo>
                <a:cubicBezTo>
                  <a:pt x="22747" y="40943"/>
                  <a:pt x="20421" y="82195"/>
                  <a:pt x="13648" y="122830"/>
                </a:cubicBezTo>
                <a:cubicBezTo>
                  <a:pt x="11283" y="137020"/>
                  <a:pt x="10172" y="173945"/>
                  <a:pt x="0" y="163773"/>
                </a:cubicBezTo>
                <a:lnTo>
                  <a:pt x="0" y="109182"/>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8600" y="3097714"/>
            <a:ext cx="89734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Suez Canal</a:t>
            </a:r>
            <a:endParaRPr lang="en-US" sz="1400" dirty="0"/>
          </a:p>
        </p:txBody>
      </p:sp>
      <p:sp>
        <p:nvSpPr>
          <p:cNvPr id="20" name="Rectangle 19"/>
          <p:cNvSpPr/>
          <p:nvPr/>
        </p:nvSpPr>
        <p:spPr>
          <a:xfrm>
            <a:off x="1926608" y="2756848"/>
            <a:ext cx="81659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Jordan River</a:t>
            </a:r>
            <a:endParaRPr lang="en-US" sz="1400" dirty="0"/>
          </a:p>
        </p:txBody>
      </p:sp>
      <p:sp>
        <p:nvSpPr>
          <p:cNvPr id="21" name="Rectangle 20"/>
          <p:cNvSpPr/>
          <p:nvPr/>
        </p:nvSpPr>
        <p:spPr>
          <a:xfrm>
            <a:off x="1749186" y="1796956"/>
            <a:ext cx="117143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Euphrates River</a:t>
            </a:r>
            <a:endParaRPr lang="en-US" sz="1400" dirty="0"/>
          </a:p>
        </p:txBody>
      </p:sp>
      <p:sp>
        <p:nvSpPr>
          <p:cNvPr id="23" name="Rectangle 22"/>
          <p:cNvSpPr/>
          <p:nvPr/>
        </p:nvSpPr>
        <p:spPr>
          <a:xfrm>
            <a:off x="3324365" y="2073759"/>
            <a:ext cx="117143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Tigeris</a:t>
            </a:r>
            <a:r>
              <a:rPr lang="en-US" sz="1400" dirty="0" smtClean="0"/>
              <a:t> River</a:t>
            </a:r>
            <a:endParaRPr lang="en-US" sz="1400" dirty="0"/>
          </a:p>
        </p:txBody>
      </p:sp>
      <p:sp>
        <p:nvSpPr>
          <p:cNvPr id="24" name="Rectangle 23"/>
          <p:cNvSpPr/>
          <p:nvPr/>
        </p:nvSpPr>
        <p:spPr>
          <a:xfrm>
            <a:off x="4203509" y="3592774"/>
            <a:ext cx="117143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Persian Gulf</a:t>
            </a:r>
            <a:endParaRPr lang="en-US" sz="1400" dirty="0"/>
          </a:p>
        </p:txBody>
      </p:sp>
      <p:sp>
        <p:nvSpPr>
          <p:cNvPr id="25" name="Rectangle 24"/>
          <p:cNvSpPr/>
          <p:nvPr/>
        </p:nvSpPr>
        <p:spPr>
          <a:xfrm>
            <a:off x="5638800" y="3576852"/>
            <a:ext cx="117143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Straits of Hormuz</a:t>
            </a:r>
            <a:endParaRPr lang="en-US" sz="1400" dirty="0"/>
          </a:p>
        </p:txBody>
      </p:sp>
      <p:sp>
        <p:nvSpPr>
          <p:cNvPr id="26" name="Rectangle 25"/>
          <p:cNvSpPr/>
          <p:nvPr/>
        </p:nvSpPr>
        <p:spPr>
          <a:xfrm>
            <a:off x="6796588" y="4343400"/>
            <a:ext cx="117143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Arabian Sea</a:t>
            </a:r>
            <a:endParaRPr lang="en-US" sz="1400" dirty="0"/>
          </a:p>
        </p:txBody>
      </p:sp>
    </p:spTree>
    <p:extLst>
      <p:ext uri="{BB962C8B-B14F-4D97-AF65-F5344CB8AC3E}">
        <p14:creationId xmlns:p14="http://schemas.microsoft.com/office/powerpoint/2010/main" val="3165311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www.glaphyridae.com/Biogeografia/img/Lev/middle_east_rainfall1973_b.jpg"/>
          <p:cNvPicPr>
            <a:picLocks noChangeAspect="1" noChangeArrowheads="1"/>
          </p:cNvPicPr>
          <p:nvPr/>
        </p:nvPicPr>
        <p:blipFill>
          <a:blip r:embed="rId2" cstate="print"/>
          <a:srcRect/>
          <a:stretch>
            <a:fillRect/>
          </a:stretch>
        </p:blipFill>
        <p:spPr bwMode="auto">
          <a:xfrm>
            <a:off x="0" y="0"/>
            <a:ext cx="9028928" cy="6858000"/>
          </a:xfrm>
          <a:prstGeom prst="rect">
            <a:avLst/>
          </a:prstGeom>
          <a:noFill/>
        </p:spPr>
      </p:pic>
      <p:sp>
        <p:nvSpPr>
          <p:cNvPr id="4" name="Freeform 3"/>
          <p:cNvSpPr/>
          <p:nvPr/>
        </p:nvSpPr>
        <p:spPr>
          <a:xfrm>
            <a:off x="5336275" y="887104"/>
            <a:ext cx="1323832" cy="1487606"/>
          </a:xfrm>
          <a:custGeom>
            <a:avLst/>
            <a:gdLst>
              <a:gd name="connsiteX0" fmla="*/ 0 w 1323832"/>
              <a:gd name="connsiteY0" fmla="*/ 0 h 1487606"/>
              <a:gd name="connsiteX1" fmla="*/ 313898 w 1323832"/>
              <a:gd name="connsiteY1" fmla="*/ 40944 h 1487606"/>
              <a:gd name="connsiteX2" fmla="*/ 354841 w 1323832"/>
              <a:gd name="connsiteY2" fmla="*/ 68239 h 1487606"/>
              <a:gd name="connsiteX3" fmla="*/ 382137 w 1323832"/>
              <a:gd name="connsiteY3" fmla="*/ 109183 h 1487606"/>
              <a:gd name="connsiteX4" fmla="*/ 395785 w 1323832"/>
              <a:gd name="connsiteY4" fmla="*/ 163774 h 1487606"/>
              <a:gd name="connsiteX5" fmla="*/ 409432 w 1323832"/>
              <a:gd name="connsiteY5" fmla="*/ 477672 h 1487606"/>
              <a:gd name="connsiteX6" fmla="*/ 464024 w 1323832"/>
              <a:gd name="connsiteY6" fmla="*/ 559559 h 1487606"/>
              <a:gd name="connsiteX7" fmla="*/ 518615 w 1323832"/>
              <a:gd name="connsiteY7" fmla="*/ 641445 h 1487606"/>
              <a:gd name="connsiteX8" fmla="*/ 545910 w 1323832"/>
              <a:gd name="connsiteY8" fmla="*/ 682389 h 1487606"/>
              <a:gd name="connsiteX9" fmla="*/ 573206 w 1323832"/>
              <a:gd name="connsiteY9" fmla="*/ 723332 h 1487606"/>
              <a:gd name="connsiteX10" fmla="*/ 614149 w 1323832"/>
              <a:gd name="connsiteY10" fmla="*/ 805218 h 1487606"/>
              <a:gd name="connsiteX11" fmla="*/ 627797 w 1323832"/>
              <a:gd name="connsiteY11" fmla="*/ 846162 h 1487606"/>
              <a:gd name="connsiteX12" fmla="*/ 668740 w 1323832"/>
              <a:gd name="connsiteY12" fmla="*/ 873457 h 1487606"/>
              <a:gd name="connsiteX13" fmla="*/ 736979 w 1323832"/>
              <a:gd name="connsiteY13" fmla="*/ 941696 h 1487606"/>
              <a:gd name="connsiteX14" fmla="*/ 805218 w 1323832"/>
              <a:gd name="connsiteY14" fmla="*/ 996287 h 1487606"/>
              <a:gd name="connsiteX15" fmla="*/ 846161 w 1323832"/>
              <a:gd name="connsiteY15" fmla="*/ 1023583 h 1487606"/>
              <a:gd name="connsiteX16" fmla="*/ 873456 w 1323832"/>
              <a:gd name="connsiteY16" fmla="*/ 1064526 h 1487606"/>
              <a:gd name="connsiteX17" fmla="*/ 955343 w 1323832"/>
              <a:gd name="connsiteY17" fmla="*/ 1091821 h 1487606"/>
              <a:gd name="connsiteX18" fmla="*/ 996286 w 1323832"/>
              <a:gd name="connsiteY18" fmla="*/ 1105469 h 1487606"/>
              <a:gd name="connsiteX19" fmla="*/ 1037229 w 1323832"/>
              <a:gd name="connsiteY19" fmla="*/ 1132765 h 1487606"/>
              <a:gd name="connsiteX20" fmla="*/ 1064525 w 1323832"/>
              <a:gd name="connsiteY20" fmla="*/ 1214651 h 1487606"/>
              <a:gd name="connsiteX21" fmla="*/ 1105468 w 1323832"/>
              <a:gd name="connsiteY21" fmla="*/ 1255595 h 1487606"/>
              <a:gd name="connsiteX22" fmla="*/ 1132764 w 1323832"/>
              <a:gd name="connsiteY22" fmla="*/ 1296538 h 1487606"/>
              <a:gd name="connsiteX23" fmla="*/ 1187355 w 1323832"/>
              <a:gd name="connsiteY23" fmla="*/ 1337481 h 1487606"/>
              <a:gd name="connsiteX24" fmla="*/ 1269241 w 1323832"/>
              <a:gd name="connsiteY24" fmla="*/ 1392072 h 1487606"/>
              <a:gd name="connsiteX25" fmla="*/ 1323832 w 1323832"/>
              <a:gd name="connsiteY25" fmla="*/ 1487606 h 14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23832" h="1487606">
                <a:moveTo>
                  <a:pt x="0" y="0"/>
                </a:moveTo>
                <a:cubicBezTo>
                  <a:pt x="31308" y="1842"/>
                  <a:pt x="243723" y="-5839"/>
                  <a:pt x="313898" y="40944"/>
                </a:cubicBezTo>
                <a:lnTo>
                  <a:pt x="354841" y="68239"/>
                </a:lnTo>
                <a:cubicBezTo>
                  <a:pt x="363940" y="81887"/>
                  <a:pt x="375676" y="94106"/>
                  <a:pt x="382137" y="109183"/>
                </a:cubicBezTo>
                <a:cubicBezTo>
                  <a:pt x="389526" y="126423"/>
                  <a:pt x="394399" y="145068"/>
                  <a:pt x="395785" y="163774"/>
                </a:cubicBezTo>
                <a:cubicBezTo>
                  <a:pt x="403522" y="268219"/>
                  <a:pt x="391637" y="374463"/>
                  <a:pt x="409432" y="477672"/>
                </a:cubicBezTo>
                <a:cubicBezTo>
                  <a:pt x="415006" y="510000"/>
                  <a:pt x="445827" y="532263"/>
                  <a:pt x="464024" y="559559"/>
                </a:cubicBezTo>
                <a:lnTo>
                  <a:pt x="518615" y="641445"/>
                </a:lnTo>
                <a:lnTo>
                  <a:pt x="545910" y="682389"/>
                </a:lnTo>
                <a:lnTo>
                  <a:pt x="573206" y="723332"/>
                </a:lnTo>
                <a:cubicBezTo>
                  <a:pt x="607507" y="826239"/>
                  <a:pt x="561238" y="699397"/>
                  <a:pt x="614149" y="805218"/>
                </a:cubicBezTo>
                <a:cubicBezTo>
                  <a:pt x="620583" y="818085"/>
                  <a:pt x="618810" y="834928"/>
                  <a:pt x="627797" y="846162"/>
                </a:cubicBezTo>
                <a:cubicBezTo>
                  <a:pt x="638043" y="858970"/>
                  <a:pt x="655092" y="864359"/>
                  <a:pt x="668740" y="873457"/>
                </a:cubicBezTo>
                <a:cubicBezTo>
                  <a:pt x="741526" y="982637"/>
                  <a:pt x="645994" y="850711"/>
                  <a:pt x="736979" y="941696"/>
                </a:cubicBezTo>
                <a:cubicBezTo>
                  <a:pt x="798711" y="1003428"/>
                  <a:pt x="725508" y="969717"/>
                  <a:pt x="805218" y="996287"/>
                </a:cubicBezTo>
                <a:cubicBezTo>
                  <a:pt x="818866" y="1005386"/>
                  <a:pt x="834563" y="1011985"/>
                  <a:pt x="846161" y="1023583"/>
                </a:cubicBezTo>
                <a:cubicBezTo>
                  <a:pt x="857759" y="1035181"/>
                  <a:pt x="859547" y="1055833"/>
                  <a:pt x="873456" y="1064526"/>
                </a:cubicBezTo>
                <a:cubicBezTo>
                  <a:pt x="897855" y="1079775"/>
                  <a:pt x="928047" y="1082723"/>
                  <a:pt x="955343" y="1091821"/>
                </a:cubicBezTo>
                <a:cubicBezTo>
                  <a:pt x="968991" y="1096370"/>
                  <a:pt x="984316" y="1097489"/>
                  <a:pt x="996286" y="1105469"/>
                </a:cubicBezTo>
                <a:lnTo>
                  <a:pt x="1037229" y="1132765"/>
                </a:lnTo>
                <a:cubicBezTo>
                  <a:pt x="1046328" y="1160060"/>
                  <a:pt x="1044180" y="1194306"/>
                  <a:pt x="1064525" y="1214651"/>
                </a:cubicBezTo>
                <a:cubicBezTo>
                  <a:pt x="1078173" y="1228299"/>
                  <a:pt x="1093112" y="1240768"/>
                  <a:pt x="1105468" y="1255595"/>
                </a:cubicBezTo>
                <a:cubicBezTo>
                  <a:pt x="1115969" y="1268196"/>
                  <a:pt x="1121166" y="1284940"/>
                  <a:pt x="1132764" y="1296538"/>
                </a:cubicBezTo>
                <a:cubicBezTo>
                  <a:pt x="1148848" y="1312622"/>
                  <a:pt x="1168721" y="1324437"/>
                  <a:pt x="1187355" y="1337481"/>
                </a:cubicBezTo>
                <a:cubicBezTo>
                  <a:pt x="1214230" y="1356293"/>
                  <a:pt x="1269241" y="1392072"/>
                  <a:pt x="1269241" y="1392072"/>
                </a:cubicBezTo>
                <a:cubicBezTo>
                  <a:pt x="1299754" y="1483609"/>
                  <a:pt x="1270802" y="1461092"/>
                  <a:pt x="1323832" y="1487606"/>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028358" y="696035"/>
            <a:ext cx="1781875" cy="1842449"/>
          </a:xfrm>
          <a:custGeom>
            <a:avLst/>
            <a:gdLst>
              <a:gd name="connsiteX0" fmla="*/ 294269 w 1781875"/>
              <a:gd name="connsiteY0" fmla="*/ 13649 h 1842449"/>
              <a:gd name="connsiteX1" fmla="*/ 130496 w 1781875"/>
              <a:gd name="connsiteY1" fmla="*/ 1 h 1842449"/>
              <a:gd name="connsiteX2" fmla="*/ 89552 w 1781875"/>
              <a:gd name="connsiteY2" fmla="*/ 13649 h 1842449"/>
              <a:gd name="connsiteX3" fmla="*/ 103200 w 1781875"/>
              <a:gd name="connsiteY3" fmla="*/ 122831 h 1842449"/>
              <a:gd name="connsiteX4" fmla="*/ 116848 w 1781875"/>
              <a:gd name="connsiteY4" fmla="*/ 163774 h 1842449"/>
              <a:gd name="connsiteX5" fmla="*/ 103200 w 1781875"/>
              <a:gd name="connsiteY5" fmla="*/ 313899 h 1842449"/>
              <a:gd name="connsiteX6" fmla="*/ 62257 w 1781875"/>
              <a:gd name="connsiteY6" fmla="*/ 327547 h 1842449"/>
              <a:gd name="connsiteX7" fmla="*/ 21314 w 1781875"/>
              <a:gd name="connsiteY7" fmla="*/ 368490 h 1842449"/>
              <a:gd name="connsiteX8" fmla="*/ 21314 w 1781875"/>
              <a:gd name="connsiteY8" fmla="*/ 545911 h 1842449"/>
              <a:gd name="connsiteX9" fmla="*/ 62257 w 1781875"/>
              <a:gd name="connsiteY9" fmla="*/ 559559 h 1842449"/>
              <a:gd name="connsiteX10" fmla="*/ 198735 w 1781875"/>
              <a:gd name="connsiteY10" fmla="*/ 655093 h 1842449"/>
              <a:gd name="connsiteX11" fmla="*/ 239678 w 1781875"/>
              <a:gd name="connsiteY11" fmla="*/ 791571 h 1842449"/>
              <a:gd name="connsiteX12" fmla="*/ 253326 w 1781875"/>
              <a:gd name="connsiteY12" fmla="*/ 832514 h 1842449"/>
              <a:gd name="connsiteX13" fmla="*/ 335212 w 1781875"/>
              <a:gd name="connsiteY13" fmla="*/ 887105 h 1842449"/>
              <a:gd name="connsiteX14" fmla="*/ 417099 w 1781875"/>
              <a:gd name="connsiteY14" fmla="*/ 928049 h 1842449"/>
              <a:gd name="connsiteX15" fmla="*/ 512633 w 1781875"/>
              <a:gd name="connsiteY15" fmla="*/ 900753 h 1842449"/>
              <a:gd name="connsiteX16" fmla="*/ 608167 w 1781875"/>
              <a:gd name="connsiteY16" fmla="*/ 914401 h 1842449"/>
              <a:gd name="connsiteX17" fmla="*/ 649111 w 1781875"/>
              <a:gd name="connsiteY17" fmla="*/ 928049 h 1842449"/>
              <a:gd name="connsiteX18" fmla="*/ 703702 w 1781875"/>
              <a:gd name="connsiteY18" fmla="*/ 982640 h 1842449"/>
              <a:gd name="connsiteX19" fmla="*/ 771941 w 1781875"/>
              <a:gd name="connsiteY19" fmla="*/ 1105469 h 1842449"/>
              <a:gd name="connsiteX20" fmla="*/ 812884 w 1781875"/>
              <a:gd name="connsiteY20" fmla="*/ 1119117 h 1842449"/>
              <a:gd name="connsiteX21" fmla="*/ 840179 w 1781875"/>
              <a:gd name="connsiteY21" fmla="*/ 1160061 h 1842449"/>
              <a:gd name="connsiteX22" fmla="*/ 881123 w 1781875"/>
              <a:gd name="connsiteY22" fmla="*/ 1173708 h 1842449"/>
              <a:gd name="connsiteX23" fmla="*/ 894770 w 1781875"/>
              <a:gd name="connsiteY23" fmla="*/ 1214652 h 1842449"/>
              <a:gd name="connsiteX24" fmla="*/ 949361 w 1781875"/>
              <a:gd name="connsiteY24" fmla="*/ 1296538 h 1842449"/>
              <a:gd name="connsiteX25" fmla="*/ 963009 w 1781875"/>
              <a:gd name="connsiteY25" fmla="*/ 1337481 h 1842449"/>
              <a:gd name="connsiteX26" fmla="*/ 1017600 w 1781875"/>
              <a:gd name="connsiteY26" fmla="*/ 1419368 h 1842449"/>
              <a:gd name="connsiteX27" fmla="*/ 1140430 w 1781875"/>
              <a:gd name="connsiteY27" fmla="*/ 1487607 h 1842449"/>
              <a:gd name="connsiteX28" fmla="*/ 1181373 w 1781875"/>
              <a:gd name="connsiteY28" fmla="*/ 1514902 h 1842449"/>
              <a:gd name="connsiteX29" fmla="*/ 1413385 w 1781875"/>
              <a:gd name="connsiteY29" fmla="*/ 1542198 h 1842449"/>
              <a:gd name="connsiteX30" fmla="*/ 1495272 w 1781875"/>
              <a:gd name="connsiteY30" fmla="*/ 1583141 h 1842449"/>
              <a:gd name="connsiteX31" fmla="*/ 1563511 w 1781875"/>
              <a:gd name="connsiteY31" fmla="*/ 1651380 h 1842449"/>
              <a:gd name="connsiteX32" fmla="*/ 1645397 w 1781875"/>
              <a:gd name="connsiteY32" fmla="*/ 1705971 h 1842449"/>
              <a:gd name="connsiteX33" fmla="*/ 1672693 w 1781875"/>
              <a:gd name="connsiteY33" fmla="*/ 1746914 h 1842449"/>
              <a:gd name="connsiteX34" fmla="*/ 1740932 w 1781875"/>
              <a:gd name="connsiteY34" fmla="*/ 1828801 h 1842449"/>
              <a:gd name="connsiteX35" fmla="*/ 1781875 w 1781875"/>
              <a:gd name="connsiteY35" fmla="*/ 1842449 h 184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1875" h="1842449">
                <a:moveTo>
                  <a:pt x="294269" y="13649"/>
                </a:moveTo>
                <a:cubicBezTo>
                  <a:pt x="239678" y="9100"/>
                  <a:pt x="185276" y="1"/>
                  <a:pt x="130496" y="1"/>
                </a:cubicBezTo>
                <a:cubicBezTo>
                  <a:pt x="116110" y="1"/>
                  <a:pt x="92673" y="-395"/>
                  <a:pt x="89552" y="13649"/>
                </a:cubicBezTo>
                <a:cubicBezTo>
                  <a:pt x="81595" y="49453"/>
                  <a:pt x="96639" y="86745"/>
                  <a:pt x="103200" y="122831"/>
                </a:cubicBezTo>
                <a:cubicBezTo>
                  <a:pt x="105773" y="136985"/>
                  <a:pt x="112299" y="150126"/>
                  <a:pt x="116848" y="163774"/>
                </a:cubicBezTo>
                <a:cubicBezTo>
                  <a:pt x="112299" y="213816"/>
                  <a:pt x="119090" y="266230"/>
                  <a:pt x="103200" y="313899"/>
                </a:cubicBezTo>
                <a:cubicBezTo>
                  <a:pt x="98651" y="327547"/>
                  <a:pt x="74227" y="319567"/>
                  <a:pt x="62257" y="327547"/>
                </a:cubicBezTo>
                <a:cubicBezTo>
                  <a:pt x="46198" y="338253"/>
                  <a:pt x="34962" y="354842"/>
                  <a:pt x="21314" y="368490"/>
                </a:cubicBezTo>
                <a:cubicBezTo>
                  <a:pt x="-809" y="434859"/>
                  <a:pt x="-12778" y="452157"/>
                  <a:pt x="21314" y="545911"/>
                </a:cubicBezTo>
                <a:cubicBezTo>
                  <a:pt x="26230" y="559431"/>
                  <a:pt x="49681" y="552573"/>
                  <a:pt x="62257" y="559559"/>
                </a:cubicBezTo>
                <a:cubicBezTo>
                  <a:pt x="105456" y="583559"/>
                  <a:pt x="157847" y="624428"/>
                  <a:pt x="198735" y="655093"/>
                </a:cubicBezTo>
                <a:cubicBezTo>
                  <a:pt x="263610" y="849723"/>
                  <a:pt x="198419" y="647168"/>
                  <a:pt x="239678" y="791571"/>
                </a:cubicBezTo>
                <a:cubicBezTo>
                  <a:pt x="243630" y="805403"/>
                  <a:pt x="245346" y="820544"/>
                  <a:pt x="253326" y="832514"/>
                </a:cubicBezTo>
                <a:cubicBezTo>
                  <a:pt x="282536" y="876329"/>
                  <a:pt x="292285" y="872797"/>
                  <a:pt x="335212" y="887105"/>
                </a:cubicBezTo>
                <a:cubicBezTo>
                  <a:pt x="355914" y="900906"/>
                  <a:pt x="388846" y="928049"/>
                  <a:pt x="417099" y="928049"/>
                </a:cubicBezTo>
                <a:cubicBezTo>
                  <a:pt x="434236" y="928049"/>
                  <a:pt x="493325" y="907189"/>
                  <a:pt x="512633" y="900753"/>
                </a:cubicBezTo>
                <a:cubicBezTo>
                  <a:pt x="544478" y="905302"/>
                  <a:pt x="576624" y="908092"/>
                  <a:pt x="608167" y="914401"/>
                </a:cubicBezTo>
                <a:cubicBezTo>
                  <a:pt x="622274" y="917222"/>
                  <a:pt x="638938" y="917876"/>
                  <a:pt x="649111" y="928049"/>
                </a:cubicBezTo>
                <a:cubicBezTo>
                  <a:pt x="721900" y="1000838"/>
                  <a:pt x="594516" y="946245"/>
                  <a:pt x="703702" y="982640"/>
                </a:cubicBezTo>
                <a:cubicBezTo>
                  <a:pt x="724050" y="1043684"/>
                  <a:pt x="719407" y="1070446"/>
                  <a:pt x="771941" y="1105469"/>
                </a:cubicBezTo>
                <a:cubicBezTo>
                  <a:pt x="783911" y="1113449"/>
                  <a:pt x="799236" y="1114568"/>
                  <a:pt x="812884" y="1119117"/>
                </a:cubicBezTo>
                <a:cubicBezTo>
                  <a:pt x="821982" y="1132765"/>
                  <a:pt x="827371" y="1149814"/>
                  <a:pt x="840179" y="1160061"/>
                </a:cubicBezTo>
                <a:cubicBezTo>
                  <a:pt x="851413" y="1169048"/>
                  <a:pt x="870950" y="1163535"/>
                  <a:pt x="881123" y="1173708"/>
                </a:cubicBezTo>
                <a:cubicBezTo>
                  <a:pt x="891296" y="1183881"/>
                  <a:pt x="887784" y="1202076"/>
                  <a:pt x="894770" y="1214652"/>
                </a:cubicBezTo>
                <a:cubicBezTo>
                  <a:pt x="910701" y="1243329"/>
                  <a:pt x="938987" y="1265417"/>
                  <a:pt x="949361" y="1296538"/>
                </a:cubicBezTo>
                <a:cubicBezTo>
                  <a:pt x="953910" y="1310186"/>
                  <a:pt x="956023" y="1324905"/>
                  <a:pt x="963009" y="1337481"/>
                </a:cubicBezTo>
                <a:cubicBezTo>
                  <a:pt x="978941" y="1366158"/>
                  <a:pt x="986478" y="1408994"/>
                  <a:pt x="1017600" y="1419368"/>
                </a:cubicBezTo>
                <a:cubicBezTo>
                  <a:pt x="1089665" y="1443390"/>
                  <a:pt x="1046573" y="1425036"/>
                  <a:pt x="1140430" y="1487607"/>
                </a:cubicBezTo>
                <a:cubicBezTo>
                  <a:pt x="1154078" y="1496705"/>
                  <a:pt x="1165097" y="1512867"/>
                  <a:pt x="1181373" y="1514902"/>
                </a:cubicBezTo>
                <a:cubicBezTo>
                  <a:pt x="1331432" y="1533660"/>
                  <a:pt x="1254102" y="1524500"/>
                  <a:pt x="1413385" y="1542198"/>
                </a:cubicBezTo>
                <a:cubicBezTo>
                  <a:pt x="1446685" y="1553298"/>
                  <a:pt x="1468816" y="1556685"/>
                  <a:pt x="1495272" y="1583141"/>
                </a:cubicBezTo>
                <a:cubicBezTo>
                  <a:pt x="1586258" y="1674127"/>
                  <a:pt x="1454325" y="1578590"/>
                  <a:pt x="1563511" y="1651380"/>
                </a:cubicBezTo>
                <a:cubicBezTo>
                  <a:pt x="1592303" y="1737760"/>
                  <a:pt x="1550459" y="1651721"/>
                  <a:pt x="1645397" y="1705971"/>
                </a:cubicBezTo>
                <a:cubicBezTo>
                  <a:pt x="1659638" y="1714109"/>
                  <a:pt x="1662623" y="1733967"/>
                  <a:pt x="1672693" y="1746914"/>
                </a:cubicBezTo>
                <a:cubicBezTo>
                  <a:pt x="1694507" y="1774960"/>
                  <a:pt x="1714192" y="1805404"/>
                  <a:pt x="1740932" y="1828801"/>
                </a:cubicBezTo>
                <a:cubicBezTo>
                  <a:pt x="1751758" y="1838274"/>
                  <a:pt x="1781875" y="1842449"/>
                  <a:pt x="1781875" y="1842449"/>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708156" y="1978319"/>
            <a:ext cx="29458" cy="112310"/>
          </a:xfrm>
          <a:custGeom>
            <a:avLst/>
            <a:gdLst>
              <a:gd name="connsiteX0" fmla="*/ 322 w 29458"/>
              <a:gd name="connsiteY0" fmla="*/ 606 h 112310"/>
              <a:gd name="connsiteX1" fmla="*/ 13969 w 29458"/>
              <a:gd name="connsiteY1" fmla="*/ 68845 h 112310"/>
              <a:gd name="connsiteX2" fmla="*/ 27617 w 29458"/>
              <a:gd name="connsiteY2" fmla="*/ 109788 h 112310"/>
              <a:gd name="connsiteX3" fmla="*/ 322 w 29458"/>
              <a:gd name="connsiteY3" fmla="*/ 606 h 112310"/>
            </a:gdLst>
            <a:ahLst/>
            <a:cxnLst>
              <a:cxn ang="0">
                <a:pos x="connsiteX0" y="connsiteY0"/>
              </a:cxn>
              <a:cxn ang="0">
                <a:pos x="connsiteX1" y="connsiteY1"/>
              </a:cxn>
              <a:cxn ang="0">
                <a:pos x="connsiteX2" y="connsiteY2"/>
              </a:cxn>
              <a:cxn ang="0">
                <a:pos x="connsiteX3" y="connsiteY3"/>
              </a:cxn>
            </a:cxnLst>
            <a:rect l="l" t="t" r="r" b="b"/>
            <a:pathLst>
              <a:path w="29458" h="112310">
                <a:moveTo>
                  <a:pt x="322" y="606"/>
                </a:moveTo>
                <a:cubicBezTo>
                  <a:pt x="-1953" y="-6218"/>
                  <a:pt x="8343" y="46341"/>
                  <a:pt x="13969" y="68845"/>
                </a:cubicBezTo>
                <a:cubicBezTo>
                  <a:pt x="17458" y="82801"/>
                  <a:pt x="21183" y="122655"/>
                  <a:pt x="27617" y="109788"/>
                </a:cubicBezTo>
                <a:cubicBezTo>
                  <a:pt x="37790" y="89444"/>
                  <a:pt x="2597" y="7430"/>
                  <a:pt x="322" y="606"/>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258101" y="2279176"/>
            <a:ext cx="81887" cy="248864"/>
          </a:xfrm>
          <a:custGeom>
            <a:avLst/>
            <a:gdLst>
              <a:gd name="connsiteX0" fmla="*/ 81887 w 81887"/>
              <a:gd name="connsiteY0" fmla="*/ 218364 h 248864"/>
              <a:gd name="connsiteX1" fmla="*/ 27296 w 81887"/>
              <a:gd name="connsiteY1" fmla="*/ 150125 h 248864"/>
              <a:gd name="connsiteX2" fmla="*/ 0 w 81887"/>
              <a:gd name="connsiteY2" fmla="*/ 0 h 248864"/>
              <a:gd name="connsiteX3" fmla="*/ 27296 w 81887"/>
              <a:gd name="connsiteY3" fmla="*/ 204717 h 248864"/>
            </a:gdLst>
            <a:ahLst/>
            <a:cxnLst>
              <a:cxn ang="0">
                <a:pos x="connsiteX0" y="connsiteY0"/>
              </a:cxn>
              <a:cxn ang="0">
                <a:pos x="connsiteX1" y="connsiteY1"/>
              </a:cxn>
              <a:cxn ang="0">
                <a:pos x="connsiteX2" y="connsiteY2"/>
              </a:cxn>
              <a:cxn ang="0">
                <a:pos x="connsiteX3" y="connsiteY3"/>
              </a:cxn>
            </a:cxnLst>
            <a:rect l="l" t="t" r="r" b="b"/>
            <a:pathLst>
              <a:path w="81887" h="248864">
                <a:moveTo>
                  <a:pt x="81887" y="218364"/>
                </a:moveTo>
                <a:cubicBezTo>
                  <a:pt x="63690" y="195618"/>
                  <a:pt x="42735" y="174827"/>
                  <a:pt x="27296" y="150125"/>
                </a:cubicBezTo>
                <a:cubicBezTo>
                  <a:pt x="7572" y="118567"/>
                  <a:pt x="1353" y="10820"/>
                  <a:pt x="0" y="0"/>
                </a:cubicBezTo>
                <a:cubicBezTo>
                  <a:pt x="14245" y="242167"/>
                  <a:pt x="-20999" y="301304"/>
                  <a:pt x="27296" y="204717"/>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219200" y="2161292"/>
            <a:ext cx="3025253" cy="366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Suez Canal</a:t>
            </a:r>
            <a:endParaRPr lang="en-US" dirty="0"/>
          </a:p>
        </p:txBody>
      </p:sp>
      <p:sp>
        <p:nvSpPr>
          <p:cNvPr id="13" name="Right Arrow 12"/>
          <p:cNvSpPr/>
          <p:nvPr/>
        </p:nvSpPr>
        <p:spPr>
          <a:xfrm rot="10597340">
            <a:off x="4783756" y="1794945"/>
            <a:ext cx="489204" cy="366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Right Arrow 10"/>
          <p:cNvSpPr/>
          <p:nvPr/>
        </p:nvSpPr>
        <p:spPr>
          <a:xfrm>
            <a:off x="4876800" y="-41991"/>
            <a:ext cx="3173958" cy="14760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ym typeface="Wingdings" pitchFamily="2" charset="2"/>
              </a:rPr>
              <a:t>Euphrates </a:t>
            </a:r>
          </a:p>
          <a:p>
            <a:pPr algn="ctr"/>
            <a:r>
              <a:rPr lang="en-US" dirty="0" smtClean="0">
                <a:sym typeface="Wingdings" pitchFamily="2" charset="2"/>
              </a:rPr>
              <a:t>River </a:t>
            </a:r>
          </a:p>
          <a:p>
            <a:pPr algn="ctr"/>
            <a:r>
              <a:rPr lang="en-US" dirty="0" smtClean="0">
                <a:sym typeface="Wingdings" pitchFamily="2" charset="2"/>
              </a:rPr>
              <a:t>Tigers   </a:t>
            </a:r>
            <a:endParaRPr lang="en-US" dirty="0"/>
          </a:p>
        </p:txBody>
      </p:sp>
      <p:sp>
        <p:nvSpPr>
          <p:cNvPr id="15" name="TextBox 14"/>
          <p:cNvSpPr txBox="1"/>
          <p:nvPr/>
        </p:nvSpPr>
        <p:spPr>
          <a:xfrm>
            <a:off x="4746081" y="2161292"/>
            <a:ext cx="1633781" cy="646331"/>
          </a:xfrm>
          <a:prstGeom prst="rect">
            <a:avLst/>
          </a:prstGeom>
          <a:noFill/>
        </p:spPr>
        <p:txBody>
          <a:bodyPr wrap="none" rtlCol="0">
            <a:spAutoFit/>
          </a:bodyPr>
          <a:lstStyle/>
          <a:p>
            <a:r>
              <a:rPr lang="en-US" dirty="0" smtClean="0">
                <a:solidFill>
                  <a:schemeClr val="bg1"/>
                </a:solidFill>
              </a:rPr>
              <a:t>Jordan River </a:t>
            </a:r>
          </a:p>
          <a:p>
            <a:r>
              <a:rPr lang="en-US" dirty="0" smtClean="0">
                <a:solidFill>
                  <a:schemeClr val="bg1"/>
                </a:solidFill>
              </a:rPr>
              <a:t> West Bank</a:t>
            </a:r>
            <a:endParaRPr lang="en-US" dirty="0">
              <a:solidFill>
                <a:schemeClr val="bg1"/>
              </a:solidFill>
            </a:endParaRPr>
          </a:p>
        </p:txBody>
      </p:sp>
      <p:pic>
        <p:nvPicPr>
          <p:cNvPr id="19" name="Picture 2" descr="http://jocelynhollyman.files.wordpress.com/2010/08/asia-map1.gif"/>
          <p:cNvPicPr>
            <a:picLocks noChangeAspect="1" noChangeArrowheads="1"/>
          </p:cNvPicPr>
          <p:nvPr/>
        </p:nvPicPr>
        <p:blipFill>
          <a:blip r:embed="rId3" cstate="print"/>
          <a:srcRect/>
          <a:stretch>
            <a:fillRect/>
          </a:stretch>
        </p:blipFill>
        <p:spPr bwMode="auto">
          <a:xfrm>
            <a:off x="-115072" y="14905"/>
            <a:ext cx="9144000" cy="6849918"/>
          </a:xfrm>
          <a:prstGeom prst="rect">
            <a:avLst/>
          </a:prstGeom>
          <a:noFill/>
        </p:spPr>
      </p:pic>
      <p:sp>
        <p:nvSpPr>
          <p:cNvPr id="18" name="Rectangle 17"/>
          <p:cNvSpPr/>
          <p:nvPr/>
        </p:nvSpPr>
        <p:spPr>
          <a:xfrm>
            <a:off x="4737613" y="2520851"/>
            <a:ext cx="172616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23" name="Rectangle 22"/>
          <p:cNvSpPr/>
          <p:nvPr/>
        </p:nvSpPr>
        <p:spPr>
          <a:xfrm>
            <a:off x="6987334" y="1323652"/>
            <a:ext cx="43154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24" name="Rectangle 23"/>
          <p:cNvSpPr/>
          <p:nvPr/>
        </p:nvSpPr>
        <p:spPr>
          <a:xfrm>
            <a:off x="7347724" y="1886622"/>
            <a:ext cx="43154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25" name="Rectangle 24"/>
          <p:cNvSpPr/>
          <p:nvPr/>
        </p:nvSpPr>
        <p:spPr>
          <a:xfrm>
            <a:off x="8020550" y="1476052"/>
            <a:ext cx="7424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sp>
        <p:nvSpPr>
          <p:cNvPr id="26" name="Rectangle 25"/>
          <p:cNvSpPr/>
          <p:nvPr/>
        </p:nvSpPr>
        <p:spPr>
          <a:xfrm>
            <a:off x="6555791" y="4495800"/>
            <a:ext cx="100770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a:t>
            </a:r>
            <a:endParaRPr lang="en-US" b="1" dirty="0"/>
          </a:p>
        </p:txBody>
      </p:sp>
      <p:sp>
        <p:nvSpPr>
          <p:cNvPr id="27" name="Rectangle 26"/>
          <p:cNvSpPr/>
          <p:nvPr/>
        </p:nvSpPr>
        <p:spPr>
          <a:xfrm>
            <a:off x="5919295" y="6389991"/>
            <a:ext cx="247248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28" name="Rectangle 27"/>
          <p:cNvSpPr/>
          <p:nvPr/>
        </p:nvSpPr>
        <p:spPr>
          <a:xfrm>
            <a:off x="2057400" y="3439864"/>
            <a:ext cx="172616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7</a:t>
            </a:r>
            <a:endParaRPr lang="en-US" b="1" dirty="0"/>
          </a:p>
        </p:txBody>
      </p:sp>
      <p:sp>
        <p:nvSpPr>
          <p:cNvPr id="21" name="Title 1"/>
          <p:cNvSpPr txBox="1">
            <a:spLocks/>
          </p:cNvSpPr>
          <p:nvPr/>
        </p:nvSpPr>
        <p:spPr>
          <a:xfrm>
            <a:off x="658577" y="-51271"/>
            <a:ext cx="8229600" cy="747306"/>
          </a:xfrm>
          <a:prstGeom prst="rect">
            <a:avLst/>
          </a:prstGeom>
        </p:spPr>
        <p:txBody>
          <a:bodyPr vert="horz" anchor="ctr">
            <a:normAutofit lnSpcReduction="100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4500" b="1" dirty="0" smtClean="0">
                <a:solidFill>
                  <a:schemeClr val="accent1">
                    <a:satMod val="150000"/>
                  </a:schemeClr>
                </a:solidFill>
                <a:effectLst/>
                <a:hlinkClick r:id="rId4" action="ppaction://hlinksldjump"/>
              </a:rPr>
              <a:t>Asia Geography</a:t>
            </a:r>
            <a:endParaRPr lang="en-US" dirty="0"/>
          </a:p>
        </p:txBody>
      </p:sp>
    </p:spTree>
    <p:extLst>
      <p:ext uri="{BB962C8B-B14F-4D97-AF65-F5344CB8AC3E}">
        <p14:creationId xmlns:p14="http://schemas.microsoft.com/office/powerpoint/2010/main" val="709234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jocelynhollyman.files.wordpress.com/2010/08/asia-map1.gif"/>
          <p:cNvPicPr>
            <a:picLocks noChangeAspect="1" noChangeArrowheads="1"/>
          </p:cNvPicPr>
          <p:nvPr/>
        </p:nvPicPr>
        <p:blipFill>
          <a:blip r:embed="rId2" cstate="print"/>
          <a:srcRect/>
          <a:stretch>
            <a:fillRect/>
          </a:stretch>
        </p:blipFill>
        <p:spPr bwMode="auto">
          <a:xfrm>
            <a:off x="0" y="0"/>
            <a:ext cx="9144000" cy="6849918"/>
          </a:xfrm>
          <a:prstGeom prst="rect">
            <a:avLst/>
          </a:prstGeom>
          <a:noFill/>
        </p:spPr>
      </p:pic>
    </p:spTree>
    <p:extLst>
      <p:ext uri="{BB962C8B-B14F-4D97-AF65-F5344CB8AC3E}">
        <p14:creationId xmlns:p14="http://schemas.microsoft.com/office/powerpoint/2010/main" val="49774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asiaphysicalgeography9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48"/>
            <a:ext cx="9144000" cy="6865621"/>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4299045" y="3425588"/>
            <a:ext cx="2702256" cy="996287"/>
          </a:xfrm>
          <a:custGeom>
            <a:avLst/>
            <a:gdLst>
              <a:gd name="connsiteX0" fmla="*/ 0 w 2702256"/>
              <a:gd name="connsiteY0" fmla="*/ 272955 h 996287"/>
              <a:gd name="connsiteX1" fmla="*/ 68239 w 2702256"/>
              <a:gd name="connsiteY1" fmla="*/ 300251 h 996287"/>
              <a:gd name="connsiteX2" fmla="*/ 532262 w 2702256"/>
              <a:gd name="connsiteY2" fmla="*/ 341194 h 996287"/>
              <a:gd name="connsiteX3" fmla="*/ 614149 w 2702256"/>
              <a:gd name="connsiteY3" fmla="*/ 354842 h 996287"/>
              <a:gd name="connsiteX4" fmla="*/ 736979 w 2702256"/>
              <a:gd name="connsiteY4" fmla="*/ 395785 h 996287"/>
              <a:gd name="connsiteX5" fmla="*/ 777922 w 2702256"/>
              <a:gd name="connsiteY5" fmla="*/ 409433 h 996287"/>
              <a:gd name="connsiteX6" fmla="*/ 818865 w 2702256"/>
              <a:gd name="connsiteY6" fmla="*/ 423081 h 996287"/>
              <a:gd name="connsiteX7" fmla="*/ 941695 w 2702256"/>
              <a:gd name="connsiteY7" fmla="*/ 518615 h 996287"/>
              <a:gd name="connsiteX8" fmla="*/ 982639 w 2702256"/>
              <a:gd name="connsiteY8" fmla="*/ 545911 h 996287"/>
              <a:gd name="connsiteX9" fmla="*/ 1050877 w 2702256"/>
              <a:gd name="connsiteY9" fmla="*/ 668740 h 996287"/>
              <a:gd name="connsiteX10" fmla="*/ 1064525 w 2702256"/>
              <a:gd name="connsiteY10" fmla="*/ 777922 h 996287"/>
              <a:gd name="connsiteX11" fmla="*/ 1105468 w 2702256"/>
              <a:gd name="connsiteY11" fmla="*/ 818866 h 996287"/>
              <a:gd name="connsiteX12" fmla="*/ 1187355 w 2702256"/>
              <a:gd name="connsiteY12" fmla="*/ 873457 h 996287"/>
              <a:gd name="connsiteX13" fmla="*/ 1228298 w 2702256"/>
              <a:gd name="connsiteY13" fmla="*/ 900752 h 996287"/>
              <a:gd name="connsiteX14" fmla="*/ 1282889 w 2702256"/>
              <a:gd name="connsiteY14" fmla="*/ 914400 h 996287"/>
              <a:gd name="connsiteX15" fmla="*/ 1405719 w 2702256"/>
              <a:gd name="connsiteY15" fmla="*/ 955343 h 996287"/>
              <a:gd name="connsiteX16" fmla="*/ 1473958 w 2702256"/>
              <a:gd name="connsiteY16" fmla="*/ 982639 h 996287"/>
              <a:gd name="connsiteX17" fmla="*/ 1514901 w 2702256"/>
              <a:gd name="connsiteY17" fmla="*/ 996287 h 996287"/>
              <a:gd name="connsiteX18" fmla="*/ 1760561 w 2702256"/>
              <a:gd name="connsiteY18" fmla="*/ 982639 h 996287"/>
              <a:gd name="connsiteX19" fmla="*/ 1842448 w 2702256"/>
              <a:gd name="connsiteY19" fmla="*/ 900752 h 996287"/>
              <a:gd name="connsiteX20" fmla="*/ 1883391 w 2702256"/>
              <a:gd name="connsiteY20" fmla="*/ 859809 h 996287"/>
              <a:gd name="connsiteX21" fmla="*/ 1897039 w 2702256"/>
              <a:gd name="connsiteY21" fmla="*/ 818866 h 996287"/>
              <a:gd name="connsiteX22" fmla="*/ 1937982 w 2702256"/>
              <a:gd name="connsiteY22" fmla="*/ 791570 h 996287"/>
              <a:gd name="connsiteX23" fmla="*/ 1978925 w 2702256"/>
              <a:gd name="connsiteY23" fmla="*/ 750627 h 996287"/>
              <a:gd name="connsiteX24" fmla="*/ 2006221 w 2702256"/>
              <a:gd name="connsiteY24" fmla="*/ 696036 h 996287"/>
              <a:gd name="connsiteX25" fmla="*/ 2033516 w 2702256"/>
              <a:gd name="connsiteY25" fmla="*/ 655093 h 996287"/>
              <a:gd name="connsiteX26" fmla="*/ 2047164 w 2702256"/>
              <a:gd name="connsiteY26" fmla="*/ 586854 h 996287"/>
              <a:gd name="connsiteX27" fmla="*/ 2101755 w 2702256"/>
              <a:gd name="connsiteY27" fmla="*/ 545911 h 996287"/>
              <a:gd name="connsiteX28" fmla="*/ 2224585 w 2702256"/>
              <a:gd name="connsiteY28" fmla="*/ 436728 h 996287"/>
              <a:gd name="connsiteX29" fmla="*/ 2347415 w 2702256"/>
              <a:gd name="connsiteY29" fmla="*/ 300251 h 996287"/>
              <a:gd name="connsiteX30" fmla="*/ 2415654 w 2702256"/>
              <a:gd name="connsiteY30" fmla="*/ 232012 h 996287"/>
              <a:gd name="connsiteX31" fmla="*/ 2497540 w 2702256"/>
              <a:gd name="connsiteY31" fmla="*/ 150125 h 996287"/>
              <a:gd name="connsiteX32" fmla="*/ 2620370 w 2702256"/>
              <a:gd name="connsiteY32" fmla="*/ 54591 h 996287"/>
              <a:gd name="connsiteX33" fmla="*/ 2661313 w 2702256"/>
              <a:gd name="connsiteY33" fmla="*/ 27296 h 996287"/>
              <a:gd name="connsiteX34" fmla="*/ 2702256 w 2702256"/>
              <a:gd name="connsiteY34" fmla="*/ 0 h 996287"/>
              <a:gd name="connsiteX35" fmla="*/ 2674961 w 2702256"/>
              <a:gd name="connsiteY35" fmla="*/ 40943 h 996287"/>
              <a:gd name="connsiteX36" fmla="*/ 2634018 w 2702256"/>
              <a:gd name="connsiteY36" fmla="*/ 40943 h 99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02256" h="996287">
                <a:moveTo>
                  <a:pt x="0" y="272955"/>
                </a:moveTo>
                <a:cubicBezTo>
                  <a:pt x="22746" y="282054"/>
                  <a:pt x="45215" y="291879"/>
                  <a:pt x="68239" y="300251"/>
                </a:cubicBezTo>
                <a:cubicBezTo>
                  <a:pt x="252301" y="367183"/>
                  <a:pt x="204408" y="329485"/>
                  <a:pt x="532262" y="341194"/>
                </a:cubicBezTo>
                <a:cubicBezTo>
                  <a:pt x="559558" y="345743"/>
                  <a:pt x="587303" y="348131"/>
                  <a:pt x="614149" y="354842"/>
                </a:cubicBezTo>
                <a:cubicBezTo>
                  <a:pt x="614168" y="354847"/>
                  <a:pt x="716498" y="388958"/>
                  <a:pt x="736979" y="395785"/>
                </a:cubicBezTo>
                <a:lnTo>
                  <a:pt x="777922" y="409433"/>
                </a:lnTo>
                <a:lnTo>
                  <a:pt x="818865" y="423081"/>
                </a:lnTo>
                <a:cubicBezTo>
                  <a:pt x="883006" y="487220"/>
                  <a:pt x="843750" y="453318"/>
                  <a:pt x="941695" y="518615"/>
                </a:cubicBezTo>
                <a:lnTo>
                  <a:pt x="982639" y="545911"/>
                </a:lnTo>
                <a:cubicBezTo>
                  <a:pt x="1045210" y="639767"/>
                  <a:pt x="1026857" y="596675"/>
                  <a:pt x="1050877" y="668740"/>
                </a:cubicBezTo>
                <a:cubicBezTo>
                  <a:pt x="1055426" y="705134"/>
                  <a:pt x="1051991" y="743453"/>
                  <a:pt x="1064525" y="777922"/>
                </a:cubicBezTo>
                <a:cubicBezTo>
                  <a:pt x="1071121" y="796061"/>
                  <a:pt x="1090233" y="807016"/>
                  <a:pt x="1105468" y="818866"/>
                </a:cubicBezTo>
                <a:cubicBezTo>
                  <a:pt x="1131363" y="839007"/>
                  <a:pt x="1160059" y="855260"/>
                  <a:pt x="1187355" y="873457"/>
                </a:cubicBezTo>
                <a:cubicBezTo>
                  <a:pt x="1201003" y="882555"/>
                  <a:pt x="1212385" y="896774"/>
                  <a:pt x="1228298" y="900752"/>
                </a:cubicBezTo>
                <a:cubicBezTo>
                  <a:pt x="1246495" y="905301"/>
                  <a:pt x="1265326" y="907814"/>
                  <a:pt x="1282889" y="914400"/>
                </a:cubicBezTo>
                <a:cubicBezTo>
                  <a:pt x="1412036" y="962831"/>
                  <a:pt x="1256179" y="925437"/>
                  <a:pt x="1405719" y="955343"/>
                </a:cubicBezTo>
                <a:cubicBezTo>
                  <a:pt x="1428465" y="964442"/>
                  <a:pt x="1451019" y="974037"/>
                  <a:pt x="1473958" y="982639"/>
                </a:cubicBezTo>
                <a:cubicBezTo>
                  <a:pt x="1487428" y="987690"/>
                  <a:pt x="1500515" y="996287"/>
                  <a:pt x="1514901" y="996287"/>
                </a:cubicBezTo>
                <a:cubicBezTo>
                  <a:pt x="1596914" y="996287"/>
                  <a:pt x="1678674" y="987188"/>
                  <a:pt x="1760561" y="982639"/>
                </a:cubicBezTo>
                <a:lnTo>
                  <a:pt x="1842448" y="900752"/>
                </a:lnTo>
                <a:lnTo>
                  <a:pt x="1883391" y="859809"/>
                </a:lnTo>
                <a:cubicBezTo>
                  <a:pt x="1887940" y="846161"/>
                  <a:pt x="1888052" y="830100"/>
                  <a:pt x="1897039" y="818866"/>
                </a:cubicBezTo>
                <a:cubicBezTo>
                  <a:pt x="1907286" y="806058"/>
                  <a:pt x="1925381" y="802071"/>
                  <a:pt x="1937982" y="791570"/>
                </a:cubicBezTo>
                <a:cubicBezTo>
                  <a:pt x="1952809" y="779214"/>
                  <a:pt x="1967707" y="766333"/>
                  <a:pt x="1978925" y="750627"/>
                </a:cubicBezTo>
                <a:cubicBezTo>
                  <a:pt x="1990750" y="734072"/>
                  <a:pt x="1996127" y="713700"/>
                  <a:pt x="2006221" y="696036"/>
                </a:cubicBezTo>
                <a:cubicBezTo>
                  <a:pt x="2014359" y="681795"/>
                  <a:pt x="2024418" y="668741"/>
                  <a:pt x="2033516" y="655093"/>
                </a:cubicBezTo>
                <a:cubicBezTo>
                  <a:pt x="2038065" y="632347"/>
                  <a:pt x="2034870" y="606525"/>
                  <a:pt x="2047164" y="586854"/>
                </a:cubicBezTo>
                <a:cubicBezTo>
                  <a:pt x="2059219" y="567565"/>
                  <a:pt x="2085671" y="561995"/>
                  <a:pt x="2101755" y="545911"/>
                </a:cubicBezTo>
                <a:cubicBezTo>
                  <a:pt x="2217395" y="430271"/>
                  <a:pt x="2090864" y="516962"/>
                  <a:pt x="2224585" y="436728"/>
                </a:cubicBezTo>
                <a:cubicBezTo>
                  <a:pt x="2406549" y="209275"/>
                  <a:pt x="2140109" y="537173"/>
                  <a:pt x="2347415" y="300251"/>
                </a:cubicBezTo>
                <a:cubicBezTo>
                  <a:pt x="2411105" y="227462"/>
                  <a:pt x="2333765" y="286604"/>
                  <a:pt x="2415654" y="232012"/>
                </a:cubicBezTo>
                <a:cubicBezTo>
                  <a:pt x="2463704" y="159937"/>
                  <a:pt x="2418543" y="217838"/>
                  <a:pt x="2497540" y="150125"/>
                </a:cubicBezTo>
                <a:cubicBezTo>
                  <a:pt x="2609778" y="53920"/>
                  <a:pt x="2440671" y="174389"/>
                  <a:pt x="2620370" y="54591"/>
                </a:cubicBezTo>
                <a:lnTo>
                  <a:pt x="2661313" y="27296"/>
                </a:lnTo>
                <a:lnTo>
                  <a:pt x="2702256" y="0"/>
                </a:lnTo>
                <a:cubicBezTo>
                  <a:pt x="2693158" y="13648"/>
                  <a:pt x="2687769" y="30696"/>
                  <a:pt x="2674961" y="40943"/>
                </a:cubicBezTo>
                <a:cubicBezTo>
                  <a:pt x="2629702" y="77150"/>
                  <a:pt x="2634018" y="62298"/>
                  <a:pt x="2634018" y="40943"/>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681182" y="2511188"/>
            <a:ext cx="1651379" cy="764275"/>
          </a:xfrm>
          <a:custGeom>
            <a:avLst/>
            <a:gdLst>
              <a:gd name="connsiteX0" fmla="*/ 0 w 1651379"/>
              <a:gd name="connsiteY0" fmla="*/ 600502 h 764275"/>
              <a:gd name="connsiteX1" fmla="*/ 68239 w 1651379"/>
              <a:gd name="connsiteY1" fmla="*/ 641445 h 764275"/>
              <a:gd name="connsiteX2" fmla="*/ 136478 w 1651379"/>
              <a:gd name="connsiteY2" fmla="*/ 750627 h 764275"/>
              <a:gd name="connsiteX3" fmla="*/ 177421 w 1651379"/>
              <a:gd name="connsiteY3" fmla="*/ 764275 h 764275"/>
              <a:gd name="connsiteX4" fmla="*/ 300251 w 1651379"/>
              <a:gd name="connsiteY4" fmla="*/ 750627 h 764275"/>
              <a:gd name="connsiteX5" fmla="*/ 313899 w 1651379"/>
              <a:gd name="connsiteY5" fmla="*/ 709684 h 764275"/>
              <a:gd name="connsiteX6" fmla="*/ 341194 w 1651379"/>
              <a:gd name="connsiteY6" fmla="*/ 668740 h 764275"/>
              <a:gd name="connsiteX7" fmla="*/ 354842 w 1651379"/>
              <a:gd name="connsiteY7" fmla="*/ 109182 h 764275"/>
              <a:gd name="connsiteX8" fmla="*/ 368490 w 1651379"/>
              <a:gd name="connsiteY8" fmla="*/ 54591 h 764275"/>
              <a:gd name="connsiteX9" fmla="*/ 450376 w 1651379"/>
              <a:gd name="connsiteY9" fmla="*/ 27296 h 764275"/>
              <a:gd name="connsiteX10" fmla="*/ 491319 w 1651379"/>
              <a:gd name="connsiteY10" fmla="*/ 13648 h 764275"/>
              <a:gd name="connsiteX11" fmla="*/ 532263 w 1651379"/>
              <a:gd name="connsiteY11" fmla="*/ 0 h 764275"/>
              <a:gd name="connsiteX12" fmla="*/ 668740 w 1651379"/>
              <a:gd name="connsiteY12" fmla="*/ 13648 h 764275"/>
              <a:gd name="connsiteX13" fmla="*/ 723331 w 1651379"/>
              <a:gd name="connsiteY13" fmla="*/ 27296 h 764275"/>
              <a:gd name="connsiteX14" fmla="*/ 1037230 w 1651379"/>
              <a:gd name="connsiteY14" fmla="*/ 40943 h 764275"/>
              <a:gd name="connsiteX15" fmla="*/ 1132764 w 1651379"/>
              <a:gd name="connsiteY15" fmla="*/ 136478 h 764275"/>
              <a:gd name="connsiteX16" fmla="*/ 1160060 w 1651379"/>
              <a:gd name="connsiteY16" fmla="*/ 177421 h 764275"/>
              <a:gd name="connsiteX17" fmla="*/ 1173708 w 1651379"/>
              <a:gd name="connsiteY17" fmla="*/ 232012 h 764275"/>
              <a:gd name="connsiteX18" fmla="*/ 1201003 w 1651379"/>
              <a:gd name="connsiteY18" fmla="*/ 313899 h 764275"/>
              <a:gd name="connsiteX19" fmla="*/ 1255594 w 1651379"/>
              <a:gd name="connsiteY19" fmla="*/ 477672 h 764275"/>
              <a:gd name="connsiteX20" fmla="*/ 1296537 w 1651379"/>
              <a:gd name="connsiteY20" fmla="*/ 559558 h 764275"/>
              <a:gd name="connsiteX21" fmla="*/ 1310185 w 1651379"/>
              <a:gd name="connsiteY21" fmla="*/ 600502 h 764275"/>
              <a:gd name="connsiteX22" fmla="*/ 1433015 w 1651379"/>
              <a:gd name="connsiteY22" fmla="*/ 668740 h 764275"/>
              <a:gd name="connsiteX23" fmla="*/ 1473958 w 1651379"/>
              <a:gd name="connsiteY23" fmla="*/ 696036 h 764275"/>
              <a:gd name="connsiteX24" fmla="*/ 1583140 w 1651379"/>
              <a:gd name="connsiteY24" fmla="*/ 641445 h 764275"/>
              <a:gd name="connsiteX25" fmla="*/ 1596788 w 1651379"/>
              <a:gd name="connsiteY25" fmla="*/ 586854 h 764275"/>
              <a:gd name="connsiteX26" fmla="*/ 1637731 w 1651379"/>
              <a:gd name="connsiteY26" fmla="*/ 573206 h 764275"/>
              <a:gd name="connsiteX27" fmla="*/ 1651379 w 1651379"/>
              <a:gd name="connsiteY27" fmla="*/ 559558 h 7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379" h="764275">
                <a:moveTo>
                  <a:pt x="0" y="600502"/>
                </a:moveTo>
                <a:cubicBezTo>
                  <a:pt x="22746" y="614150"/>
                  <a:pt x="51953" y="620506"/>
                  <a:pt x="68239" y="641445"/>
                </a:cubicBezTo>
                <a:cubicBezTo>
                  <a:pt x="147452" y="743290"/>
                  <a:pt x="44953" y="704864"/>
                  <a:pt x="136478" y="750627"/>
                </a:cubicBezTo>
                <a:cubicBezTo>
                  <a:pt x="149345" y="757061"/>
                  <a:pt x="163773" y="759726"/>
                  <a:pt x="177421" y="764275"/>
                </a:cubicBezTo>
                <a:cubicBezTo>
                  <a:pt x="218364" y="759726"/>
                  <a:pt x="262002" y="765927"/>
                  <a:pt x="300251" y="750627"/>
                </a:cubicBezTo>
                <a:cubicBezTo>
                  <a:pt x="313608" y="745284"/>
                  <a:pt x="307465" y="722551"/>
                  <a:pt x="313899" y="709684"/>
                </a:cubicBezTo>
                <a:cubicBezTo>
                  <a:pt x="321234" y="695013"/>
                  <a:pt x="332096" y="682388"/>
                  <a:pt x="341194" y="668740"/>
                </a:cubicBezTo>
                <a:cubicBezTo>
                  <a:pt x="345743" y="482221"/>
                  <a:pt x="346558" y="295573"/>
                  <a:pt x="354842" y="109182"/>
                </a:cubicBezTo>
                <a:cubicBezTo>
                  <a:pt x="355675" y="90443"/>
                  <a:pt x="354249" y="66798"/>
                  <a:pt x="368490" y="54591"/>
                </a:cubicBezTo>
                <a:cubicBezTo>
                  <a:pt x="390335" y="35867"/>
                  <a:pt x="423081" y="36394"/>
                  <a:pt x="450376" y="27296"/>
                </a:cubicBezTo>
                <a:lnTo>
                  <a:pt x="491319" y="13648"/>
                </a:lnTo>
                <a:lnTo>
                  <a:pt x="532263" y="0"/>
                </a:lnTo>
                <a:cubicBezTo>
                  <a:pt x="577755" y="4549"/>
                  <a:pt x="623480" y="7182"/>
                  <a:pt x="668740" y="13648"/>
                </a:cubicBezTo>
                <a:cubicBezTo>
                  <a:pt x="687309" y="16301"/>
                  <a:pt x="704625" y="25910"/>
                  <a:pt x="723331" y="27296"/>
                </a:cubicBezTo>
                <a:cubicBezTo>
                  <a:pt x="827777" y="35033"/>
                  <a:pt x="932597" y="36394"/>
                  <a:pt x="1037230" y="40943"/>
                </a:cubicBezTo>
                <a:cubicBezTo>
                  <a:pt x="1109295" y="64965"/>
                  <a:pt x="1070192" y="42621"/>
                  <a:pt x="1132764" y="136478"/>
                </a:cubicBezTo>
                <a:lnTo>
                  <a:pt x="1160060" y="177421"/>
                </a:lnTo>
                <a:cubicBezTo>
                  <a:pt x="1164609" y="195618"/>
                  <a:pt x="1168318" y="214046"/>
                  <a:pt x="1173708" y="232012"/>
                </a:cubicBezTo>
                <a:cubicBezTo>
                  <a:pt x="1181976" y="259571"/>
                  <a:pt x="1191905" y="286603"/>
                  <a:pt x="1201003" y="313899"/>
                </a:cubicBezTo>
                <a:lnTo>
                  <a:pt x="1255594" y="477672"/>
                </a:lnTo>
                <a:cubicBezTo>
                  <a:pt x="1289899" y="580584"/>
                  <a:pt x="1243624" y="453731"/>
                  <a:pt x="1296537" y="559558"/>
                </a:cubicBezTo>
                <a:cubicBezTo>
                  <a:pt x="1302971" y="572425"/>
                  <a:pt x="1300012" y="590329"/>
                  <a:pt x="1310185" y="600502"/>
                </a:cubicBezTo>
                <a:cubicBezTo>
                  <a:pt x="1357114" y="647431"/>
                  <a:pt x="1381529" y="651579"/>
                  <a:pt x="1433015" y="668740"/>
                </a:cubicBezTo>
                <a:cubicBezTo>
                  <a:pt x="1446663" y="677839"/>
                  <a:pt x="1457637" y="694404"/>
                  <a:pt x="1473958" y="696036"/>
                </a:cubicBezTo>
                <a:cubicBezTo>
                  <a:pt x="1568933" y="705534"/>
                  <a:pt x="1565940" y="701645"/>
                  <a:pt x="1583140" y="641445"/>
                </a:cubicBezTo>
                <a:cubicBezTo>
                  <a:pt x="1588293" y="623410"/>
                  <a:pt x="1585071" y="601501"/>
                  <a:pt x="1596788" y="586854"/>
                </a:cubicBezTo>
                <a:cubicBezTo>
                  <a:pt x="1605775" y="575620"/>
                  <a:pt x="1624864" y="579640"/>
                  <a:pt x="1637731" y="573206"/>
                </a:cubicBezTo>
                <a:cubicBezTo>
                  <a:pt x="1643485" y="570329"/>
                  <a:pt x="1646830" y="564107"/>
                  <a:pt x="1651379" y="559558"/>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815513" y="3739487"/>
            <a:ext cx="892965" cy="1009934"/>
          </a:xfrm>
          <a:custGeom>
            <a:avLst/>
            <a:gdLst>
              <a:gd name="connsiteX0" fmla="*/ 155986 w 892965"/>
              <a:gd name="connsiteY0" fmla="*/ 0 h 1009934"/>
              <a:gd name="connsiteX1" fmla="*/ 128690 w 892965"/>
              <a:gd name="connsiteY1" fmla="*/ 81886 h 1009934"/>
              <a:gd name="connsiteX2" fmla="*/ 46803 w 892965"/>
              <a:gd name="connsiteY2" fmla="*/ 136477 h 1009934"/>
              <a:gd name="connsiteX3" fmla="*/ 19508 w 892965"/>
              <a:gd name="connsiteY3" fmla="*/ 177420 h 1009934"/>
              <a:gd name="connsiteX4" fmla="*/ 19508 w 892965"/>
              <a:gd name="connsiteY4" fmla="*/ 436728 h 1009934"/>
              <a:gd name="connsiteX5" fmla="*/ 74099 w 892965"/>
              <a:gd name="connsiteY5" fmla="*/ 518614 h 1009934"/>
              <a:gd name="connsiteX6" fmla="*/ 115042 w 892965"/>
              <a:gd name="connsiteY6" fmla="*/ 545910 h 1009934"/>
              <a:gd name="connsiteX7" fmla="*/ 183281 w 892965"/>
              <a:gd name="connsiteY7" fmla="*/ 614149 h 1009934"/>
              <a:gd name="connsiteX8" fmla="*/ 210577 w 892965"/>
              <a:gd name="connsiteY8" fmla="*/ 655092 h 1009934"/>
              <a:gd name="connsiteX9" fmla="*/ 251520 w 892965"/>
              <a:gd name="connsiteY9" fmla="*/ 668740 h 1009934"/>
              <a:gd name="connsiteX10" fmla="*/ 387997 w 892965"/>
              <a:gd name="connsiteY10" fmla="*/ 696035 h 1009934"/>
              <a:gd name="connsiteX11" fmla="*/ 483532 w 892965"/>
              <a:gd name="connsiteY11" fmla="*/ 723331 h 1009934"/>
              <a:gd name="connsiteX12" fmla="*/ 592714 w 892965"/>
              <a:gd name="connsiteY12" fmla="*/ 736979 h 1009934"/>
              <a:gd name="connsiteX13" fmla="*/ 660953 w 892965"/>
              <a:gd name="connsiteY13" fmla="*/ 750626 h 1009934"/>
              <a:gd name="connsiteX14" fmla="*/ 701896 w 892965"/>
              <a:gd name="connsiteY14" fmla="*/ 777922 h 1009934"/>
              <a:gd name="connsiteX15" fmla="*/ 715544 w 892965"/>
              <a:gd name="connsiteY15" fmla="*/ 818865 h 1009934"/>
              <a:gd name="connsiteX16" fmla="*/ 756487 w 892965"/>
              <a:gd name="connsiteY16" fmla="*/ 832513 h 1009934"/>
              <a:gd name="connsiteX17" fmla="*/ 797430 w 892965"/>
              <a:gd name="connsiteY17" fmla="*/ 859809 h 1009934"/>
              <a:gd name="connsiteX18" fmla="*/ 852021 w 892965"/>
              <a:gd name="connsiteY18" fmla="*/ 941695 h 1009934"/>
              <a:gd name="connsiteX19" fmla="*/ 892965 w 892965"/>
              <a:gd name="connsiteY19" fmla="*/ 1009934 h 10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2965" h="1009934">
                <a:moveTo>
                  <a:pt x="155986" y="0"/>
                </a:moveTo>
                <a:cubicBezTo>
                  <a:pt x="146887" y="27295"/>
                  <a:pt x="146664" y="59419"/>
                  <a:pt x="128690" y="81886"/>
                </a:cubicBezTo>
                <a:cubicBezTo>
                  <a:pt x="108197" y="107502"/>
                  <a:pt x="46803" y="136477"/>
                  <a:pt x="46803" y="136477"/>
                </a:cubicBezTo>
                <a:cubicBezTo>
                  <a:pt x="37705" y="150125"/>
                  <a:pt x="26843" y="162749"/>
                  <a:pt x="19508" y="177420"/>
                </a:cubicBezTo>
                <a:cubicBezTo>
                  <a:pt x="-17738" y="251913"/>
                  <a:pt x="7677" y="384673"/>
                  <a:pt x="19508" y="436728"/>
                </a:cubicBezTo>
                <a:cubicBezTo>
                  <a:pt x="26778" y="468717"/>
                  <a:pt x="46804" y="500417"/>
                  <a:pt x="74099" y="518614"/>
                </a:cubicBezTo>
                <a:lnTo>
                  <a:pt x="115042" y="545910"/>
                </a:lnTo>
                <a:cubicBezTo>
                  <a:pt x="187831" y="655091"/>
                  <a:pt x="92296" y="523164"/>
                  <a:pt x="183281" y="614149"/>
                </a:cubicBezTo>
                <a:cubicBezTo>
                  <a:pt x="194879" y="625747"/>
                  <a:pt x="197769" y="644845"/>
                  <a:pt x="210577" y="655092"/>
                </a:cubicBezTo>
                <a:cubicBezTo>
                  <a:pt x="221811" y="664079"/>
                  <a:pt x="237688" y="664788"/>
                  <a:pt x="251520" y="668740"/>
                </a:cubicBezTo>
                <a:cubicBezTo>
                  <a:pt x="308528" y="685028"/>
                  <a:pt x="323649" y="685311"/>
                  <a:pt x="387997" y="696035"/>
                </a:cubicBezTo>
                <a:cubicBezTo>
                  <a:pt x="420447" y="706852"/>
                  <a:pt x="449259" y="717619"/>
                  <a:pt x="483532" y="723331"/>
                </a:cubicBezTo>
                <a:cubicBezTo>
                  <a:pt x="519710" y="729361"/>
                  <a:pt x="556463" y="731402"/>
                  <a:pt x="592714" y="736979"/>
                </a:cubicBezTo>
                <a:cubicBezTo>
                  <a:pt x="615641" y="740506"/>
                  <a:pt x="638207" y="746077"/>
                  <a:pt x="660953" y="750626"/>
                </a:cubicBezTo>
                <a:cubicBezTo>
                  <a:pt x="674601" y="759725"/>
                  <a:pt x="691649" y="765114"/>
                  <a:pt x="701896" y="777922"/>
                </a:cubicBezTo>
                <a:cubicBezTo>
                  <a:pt x="710883" y="789156"/>
                  <a:pt x="705372" y="808693"/>
                  <a:pt x="715544" y="818865"/>
                </a:cubicBezTo>
                <a:cubicBezTo>
                  <a:pt x="725716" y="829037"/>
                  <a:pt x="743620" y="826079"/>
                  <a:pt x="756487" y="832513"/>
                </a:cubicBezTo>
                <a:cubicBezTo>
                  <a:pt x="771158" y="839849"/>
                  <a:pt x="783782" y="850710"/>
                  <a:pt x="797430" y="859809"/>
                </a:cubicBezTo>
                <a:cubicBezTo>
                  <a:pt x="815627" y="887104"/>
                  <a:pt x="841647" y="910574"/>
                  <a:pt x="852021" y="941695"/>
                </a:cubicBezTo>
                <a:cubicBezTo>
                  <a:pt x="869738" y="994845"/>
                  <a:pt x="855497" y="972466"/>
                  <a:pt x="892965" y="100993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090615" y="4107976"/>
            <a:ext cx="887104" cy="1405720"/>
          </a:xfrm>
          <a:custGeom>
            <a:avLst/>
            <a:gdLst>
              <a:gd name="connsiteX0" fmla="*/ 0 w 887104"/>
              <a:gd name="connsiteY0" fmla="*/ 0 h 1405720"/>
              <a:gd name="connsiteX1" fmla="*/ 27295 w 887104"/>
              <a:gd name="connsiteY1" fmla="*/ 68239 h 1405720"/>
              <a:gd name="connsiteX2" fmla="*/ 40943 w 887104"/>
              <a:gd name="connsiteY2" fmla="*/ 109182 h 1405720"/>
              <a:gd name="connsiteX3" fmla="*/ 68239 w 887104"/>
              <a:gd name="connsiteY3" fmla="*/ 150125 h 1405720"/>
              <a:gd name="connsiteX4" fmla="*/ 136478 w 887104"/>
              <a:gd name="connsiteY4" fmla="*/ 272955 h 1405720"/>
              <a:gd name="connsiteX5" fmla="*/ 163773 w 887104"/>
              <a:gd name="connsiteY5" fmla="*/ 313899 h 1405720"/>
              <a:gd name="connsiteX6" fmla="*/ 191069 w 887104"/>
              <a:gd name="connsiteY6" fmla="*/ 368490 h 1405720"/>
              <a:gd name="connsiteX7" fmla="*/ 232012 w 887104"/>
              <a:gd name="connsiteY7" fmla="*/ 409433 h 1405720"/>
              <a:gd name="connsiteX8" fmla="*/ 300251 w 887104"/>
              <a:gd name="connsiteY8" fmla="*/ 491320 h 1405720"/>
              <a:gd name="connsiteX9" fmla="*/ 341194 w 887104"/>
              <a:gd name="connsiteY9" fmla="*/ 518615 h 1405720"/>
              <a:gd name="connsiteX10" fmla="*/ 436728 w 887104"/>
              <a:gd name="connsiteY10" fmla="*/ 614149 h 1405720"/>
              <a:gd name="connsiteX11" fmla="*/ 477672 w 887104"/>
              <a:gd name="connsiteY11" fmla="*/ 641445 h 1405720"/>
              <a:gd name="connsiteX12" fmla="*/ 559558 w 887104"/>
              <a:gd name="connsiteY12" fmla="*/ 709684 h 1405720"/>
              <a:gd name="connsiteX13" fmla="*/ 586854 w 887104"/>
              <a:gd name="connsiteY13" fmla="*/ 750627 h 1405720"/>
              <a:gd name="connsiteX14" fmla="*/ 600501 w 887104"/>
              <a:gd name="connsiteY14" fmla="*/ 846161 h 1405720"/>
              <a:gd name="connsiteX15" fmla="*/ 668740 w 887104"/>
              <a:gd name="connsiteY15" fmla="*/ 859809 h 1405720"/>
              <a:gd name="connsiteX16" fmla="*/ 750627 w 887104"/>
              <a:gd name="connsiteY16" fmla="*/ 900752 h 1405720"/>
              <a:gd name="connsiteX17" fmla="*/ 777922 w 887104"/>
              <a:gd name="connsiteY17" fmla="*/ 941696 h 1405720"/>
              <a:gd name="connsiteX18" fmla="*/ 846161 w 887104"/>
              <a:gd name="connsiteY18" fmla="*/ 1009934 h 1405720"/>
              <a:gd name="connsiteX19" fmla="*/ 846161 w 887104"/>
              <a:gd name="connsiteY19" fmla="*/ 1378424 h 1405720"/>
              <a:gd name="connsiteX20" fmla="*/ 887104 w 887104"/>
              <a:gd name="connsiteY20" fmla="*/ 1405720 h 14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104" h="1405720">
                <a:moveTo>
                  <a:pt x="0" y="0"/>
                </a:moveTo>
                <a:cubicBezTo>
                  <a:pt x="9098" y="22746"/>
                  <a:pt x="18693" y="45300"/>
                  <a:pt x="27295" y="68239"/>
                </a:cubicBezTo>
                <a:cubicBezTo>
                  <a:pt x="32346" y="81709"/>
                  <a:pt x="34509" y="96315"/>
                  <a:pt x="40943" y="109182"/>
                </a:cubicBezTo>
                <a:cubicBezTo>
                  <a:pt x="48279" y="123853"/>
                  <a:pt x="59140" y="136477"/>
                  <a:pt x="68239" y="150125"/>
                </a:cubicBezTo>
                <a:cubicBezTo>
                  <a:pt x="92260" y="222193"/>
                  <a:pt x="73905" y="179095"/>
                  <a:pt x="136478" y="272955"/>
                </a:cubicBezTo>
                <a:cubicBezTo>
                  <a:pt x="145577" y="286603"/>
                  <a:pt x="156437" y="299228"/>
                  <a:pt x="163773" y="313899"/>
                </a:cubicBezTo>
                <a:cubicBezTo>
                  <a:pt x="172872" y="332096"/>
                  <a:pt x="179244" y="351935"/>
                  <a:pt x="191069" y="368490"/>
                </a:cubicBezTo>
                <a:cubicBezTo>
                  <a:pt x="202287" y="384196"/>
                  <a:pt x="219656" y="394606"/>
                  <a:pt x="232012" y="409433"/>
                </a:cubicBezTo>
                <a:cubicBezTo>
                  <a:pt x="280810" y="467991"/>
                  <a:pt x="235004" y="436947"/>
                  <a:pt x="300251" y="491320"/>
                </a:cubicBezTo>
                <a:cubicBezTo>
                  <a:pt x="312852" y="501821"/>
                  <a:pt x="329002" y="507642"/>
                  <a:pt x="341194" y="518615"/>
                </a:cubicBezTo>
                <a:cubicBezTo>
                  <a:pt x="374668" y="548742"/>
                  <a:pt x="399256" y="589168"/>
                  <a:pt x="436728" y="614149"/>
                </a:cubicBezTo>
                <a:cubicBezTo>
                  <a:pt x="450376" y="623248"/>
                  <a:pt x="465071" y="630944"/>
                  <a:pt x="477672" y="641445"/>
                </a:cubicBezTo>
                <a:cubicBezTo>
                  <a:pt x="582761" y="729019"/>
                  <a:pt x="457899" y="641909"/>
                  <a:pt x="559558" y="709684"/>
                </a:cubicBezTo>
                <a:cubicBezTo>
                  <a:pt x="568657" y="723332"/>
                  <a:pt x="582141" y="734916"/>
                  <a:pt x="586854" y="750627"/>
                </a:cubicBezTo>
                <a:cubicBezTo>
                  <a:pt x="596097" y="781438"/>
                  <a:pt x="581200" y="820427"/>
                  <a:pt x="600501" y="846161"/>
                </a:cubicBezTo>
                <a:cubicBezTo>
                  <a:pt x="614419" y="864718"/>
                  <a:pt x="646236" y="854183"/>
                  <a:pt x="668740" y="859809"/>
                </a:cubicBezTo>
                <a:cubicBezTo>
                  <a:pt x="713944" y="871110"/>
                  <a:pt x="710599" y="874067"/>
                  <a:pt x="750627" y="900752"/>
                </a:cubicBezTo>
                <a:cubicBezTo>
                  <a:pt x="759725" y="914400"/>
                  <a:pt x="766324" y="930098"/>
                  <a:pt x="777922" y="941696"/>
                </a:cubicBezTo>
                <a:cubicBezTo>
                  <a:pt x="868910" y="1032684"/>
                  <a:pt x="773372" y="900750"/>
                  <a:pt x="846161" y="1009934"/>
                </a:cubicBezTo>
                <a:cubicBezTo>
                  <a:pt x="837383" y="1124050"/>
                  <a:pt x="817773" y="1264871"/>
                  <a:pt x="846161" y="1378424"/>
                </a:cubicBezTo>
                <a:cubicBezTo>
                  <a:pt x="850139" y="1394337"/>
                  <a:pt x="887104" y="1405720"/>
                  <a:pt x="887104" y="140572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796280" y="3589361"/>
            <a:ext cx="779433" cy="1105469"/>
          </a:xfrm>
          <a:custGeom>
            <a:avLst/>
            <a:gdLst>
              <a:gd name="connsiteX0" fmla="*/ 779433 w 779433"/>
              <a:gd name="connsiteY0" fmla="*/ 150126 h 1105469"/>
              <a:gd name="connsiteX1" fmla="*/ 711195 w 779433"/>
              <a:gd name="connsiteY1" fmla="*/ 122830 h 1105469"/>
              <a:gd name="connsiteX2" fmla="*/ 670251 w 779433"/>
              <a:gd name="connsiteY2" fmla="*/ 95535 h 1105469"/>
              <a:gd name="connsiteX3" fmla="*/ 629308 w 779433"/>
              <a:gd name="connsiteY3" fmla="*/ 81887 h 1105469"/>
              <a:gd name="connsiteX4" fmla="*/ 574717 w 779433"/>
              <a:gd name="connsiteY4" fmla="*/ 54591 h 1105469"/>
              <a:gd name="connsiteX5" fmla="*/ 533774 w 779433"/>
              <a:gd name="connsiteY5" fmla="*/ 27296 h 1105469"/>
              <a:gd name="connsiteX6" fmla="*/ 451887 w 779433"/>
              <a:gd name="connsiteY6" fmla="*/ 0 h 1105469"/>
              <a:gd name="connsiteX7" fmla="*/ 397296 w 779433"/>
              <a:gd name="connsiteY7" fmla="*/ 27296 h 1105469"/>
              <a:gd name="connsiteX8" fmla="*/ 356353 w 779433"/>
              <a:gd name="connsiteY8" fmla="*/ 259308 h 1105469"/>
              <a:gd name="connsiteX9" fmla="*/ 301762 w 779433"/>
              <a:gd name="connsiteY9" fmla="*/ 477672 h 1105469"/>
              <a:gd name="connsiteX10" fmla="*/ 247171 w 779433"/>
              <a:gd name="connsiteY10" fmla="*/ 559558 h 1105469"/>
              <a:gd name="connsiteX11" fmla="*/ 219875 w 779433"/>
              <a:gd name="connsiteY11" fmla="*/ 600502 h 1105469"/>
              <a:gd name="connsiteX12" fmla="*/ 137989 w 779433"/>
              <a:gd name="connsiteY12" fmla="*/ 655093 h 1105469"/>
              <a:gd name="connsiteX13" fmla="*/ 124341 w 779433"/>
              <a:gd name="connsiteY13" fmla="*/ 696036 h 1105469"/>
              <a:gd name="connsiteX14" fmla="*/ 83398 w 779433"/>
              <a:gd name="connsiteY14" fmla="*/ 723332 h 1105469"/>
              <a:gd name="connsiteX15" fmla="*/ 56102 w 779433"/>
              <a:gd name="connsiteY15" fmla="*/ 764275 h 1105469"/>
              <a:gd name="connsiteX16" fmla="*/ 28807 w 779433"/>
              <a:gd name="connsiteY16" fmla="*/ 873457 h 1105469"/>
              <a:gd name="connsiteX17" fmla="*/ 15159 w 779433"/>
              <a:gd name="connsiteY17" fmla="*/ 941696 h 1105469"/>
              <a:gd name="connsiteX18" fmla="*/ 1511 w 779433"/>
              <a:gd name="connsiteY18" fmla="*/ 982639 h 1105469"/>
              <a:gd name="connsiteX19" fmla="*/ 1511 w 779433"/>
              <a:gd name="connsiteY19" fmla="*/ 1105469 h 110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433" h="1105469">
                <a:moveTo>
                  <a:pt x="779433" y="150126"/>
                </a:moveTo>
                <a:cubicBezTo>
                  <a:pt x="756687" y="141027"/>
                  <a:pt x="733107" y="133786"/>
                  <a:pt x="711195" y="122830"/>
                </a:cubicBezTo>
                <a:cubicBezTo>
                  <a:pt x="696524" y="115495"/>
                  <a:pt x="684922" y="102870"/>
                  <a:pt x="670251" y="95535"/>
                </a:cubicBezTo>
                <a:cubicBezTo>
                  <a:pt x="657384" y="89101"/>
                  <a:pt x="642531" y="87554"/>
                  <a:pt x="629308" y="81887"/>
                </a:cubicBezTo>
                <a:cubicBezTo>
                  <a:pt x="610608" y="73873"/>
                  <a:pt x="592381" y="64685"/>
                  <a:pt x="574717" y="54591"/>
                </a:cubicBezTo>
                <a:cubicBezTo>
                  <a:pt x="560476" y="46453"/>
                  <a:pt x="548763" y="33958"/>
                  <a:pt x="533774" y="27296"/>
                </a:cubicBezTo>
                <a:cubicBezTo>
                  <a:pt x="507482" y="15611"/>
                  <a:pt x="451887" y="0"/>
                  <a:pt x="451887" y="0"/>
                </a:cubicBezTo>
                <a:cubicBezTo>
                  <a:pt x="433690" y="9099"/>
                  <a:pt x="412925" y="14271"/>
                  <a:pt x="397296" y="27296"/>
                </a:cubicBezTo>
                <a:cubicBezTo>
                  <a:pt x="337230" y="77351"/>
                  <a:pt x="360863" y="223225"/>
                  <a:pt x="356353" y="259308"/>
                </a:cubicBezTo>
                <a:cubicBezTo>
                  <a:pt x="354233" y="276264"/>
                  <a:pt x="324614" y="443394"/>
                  <a:pt x="301762" y="477672"/>
                </a:cubicBezTo>
                <a:lnTo>
                  <a:pt x="247171" y="559558"/>
                </a:lnTo>
                <a:cubicBezTo>
                  <a:pt x="238072" y="573206"/>
                  <a:pt x="233523" y="591403"/>
                  <a:pt x="219875" y="600502"/>
                </a:cubicBezTo>
                <a:lnTo>
                  <a:pt x="137989" y="655093"/>
                </a:lnTo>
                <a:cubicBezTo>
                  <a:pt x="133440" y="668741"/>
                  <a:pt x="133328" y="684802"/>
                  <a:pt x="124341" y="696036"/>
                </a:cubicBezTo>
                <a:cubicBezTo>
                  <a:pt x="114094" y="708844"/>
                  <a:pt x="94996" y="711734"/>
                  <a:pt x="83398" y="723332"/>
                </a:cubicBezTo>
                <a:cubicBezTo>
                  <a:pt x="71800" y="734930"/>
                  <a:pt x="65201" y="750627"/>
                  <a:pt x="56102" y="764275"/>
                </a:cubicBezTo>
                <a:cubicBezTo>
                  <a:pt x="47004" y="800669"/>
                  <a:pt x="36164" y="836671"/>
                  <a:pt x="28807" y="873457"/>
                </a:cubicBezTo>
                <a:cubicBezTo>
                  <a:pt x="24258" y="896203"/>
                  <a:pt x="20785" y="919192"/>
                  <a:pt x="15159" y="941696"/>
                </a:cubicBezTo>
                <a:cubicBezTo>
                  <a:pt x="11670" y="955652"/>
                  <a:pt x="2706" y="968303"/>
                  <a:pt x="1511" y="982639"/>
                </a:cubicBezTo>
                <a:cubicBezTo>
                  <a:pt x="-1889" y="1023441"/>
                  <a:pt x="1511" y="1064526"/>
                  <a:pt x="1511" y="1105469"/>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41715" y="4380931"/>
            <a:ext cx="35456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a:t>
            </a:r>
            <a:endParaRPr lang="en-US" b="1" dirty="0"/>
          </a:p>
        </p:txBody>
      </p:sp>
      <p:sp>
        <p:nvSpPr>
          <p:cNvPr id="11" name="Rectangle 10"/>
          <p:cNvSpPr/>
          <p:nvPr/>
        </p:nvSpPr>
        <p:spPr>
          <a:xfrm>
            <a:off x="3944480" y="4466230"/>
            <a:ext cx="35456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2" name="Rectangle 11"/>
          <p:cNvSpPr/>
          <p:nvPr/>
        </p:nvSpPr>
        <p:spPr>
          <a:xfrm>
            <a:off x="5152306" y="4609531"/>
            <a:ext cx="35456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13" name="Rectangle 12"/>
          <p:cNvSpPr/>
          <p:nvPr/>
        </p:nvSpPr>
        <p:spPr>
          <a:xfrm>
            <a:off x="5329588" y="3700817"/>
            <a:ext cx="35456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14" name="Rectangle 13"/>
          <p:cNvSpPr/>
          <p:nvPr/>
        </p:nvSpPr>
        <p:spPr>
          <a:xfrm>
            <a:off x="5534167" y="2209800"/>
            <a:ext cx="35456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n-US" b="1" dirty="0"/>
          </a:p>
        </p:txBody>
      </p:sp>
      <p:sp>
        <p:nvSpPr>
          <p:cNvPr id="15" name="Rectangle 14"/>
          <p:cNvSpPr/>
          <p:nvPr/>
        </p:nvSpPr>
        <p:spPr>
          <a:xfrm>
            <a:off x="7239000" y="2233683"/>
            <a:ext cx="354565"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6</a:t>
            </a:r>
            <a:endParaRPr lang="en-US" b="1" dirty="0"/>
          </a:p>
        </p:txBody>
      </p:sp>
      <p:sp>
        <p:nvSpPr>
          <p:cNvPr id="16" name="Rectangle 15"/>
          <p:cNvSpPr/>
          <p:nvPr/>
        </p:nvSpPr>
        <p:spPr>
          <a:xfrm>
            <a:off x="6935613" y="3142397"/>
            <a:ext cx="354565"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7</a:t>
            </a:r>
            <a:endParaRPr lang="en-US" b="1" dirty="0"/>
          </a:p>
        </p:txBody>
      </p:sp>
      <p:sp>
        <p:nvSpPr>
          <p:cNvPr id="17" name="Rectangle 16"/>
          <p:cNvSpPr/>
          <p:nvPr/>
        </p:nvSpPr>
        <p:spPr>
          <a:xfrm>
            <a:off x="7012674" y="4009030"/>
            <a:ext cx="354565"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8</a:t>
            </a:r>
            <a:endParaRPr lang="en-US" b="1" dirty="0"/>
          </a:p>
        </p:txBody>
      </p:sp>
      <p:sp>
        <p:nvSpPr>
          <p:cNvPr id="18" name="Rectangle 17"/>
          <p:cNvSpPr/>
          <p:nvPr/>
        </p:nvSpPr>
        <p:spPr>
          <a:xfrm>
            <a:off x="6332561" y="4810836"/>
            <a:ext cx="354565"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9</a:t>
            </a:r>
            <a:endParaRPr lang="en-US" b="1" dirty="0"/>
          </a:p>
        </p:txBody>
      </p:sp>
      <p:sp>
        <p:nvSpPr>
          <p:cNvPr id="19" name="Rectangle 18"/>
          <p:cNvSpPr/>
          <p:nvPr/>
        </p:nvSpPr>
        <p:spPr>
          <a:xfrm>
            <a:off x="4387824" y="4841544"/>
            <a:ext cx="586716"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10</a:t>
            </a:r>
            <a:endParaRPr lang="en-US" b="1" dirty="0"/>
          </a:p>
        </p:txBody>
      </p:sp>
      <p:sp>
        <p:nvSpPr>
          <p:cNvPr id="20" name="Rectangle 19"/>
          <p:cNvSpPr/>
          <p:nvPr/>
        </p:nvSpPr>
        <p:spPr>
          <a:xfrm>
            <a:off x="4263926" y="6019800"/>
            <a:ext cx="444552"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11</a:t>
            </a:r>
            <a:endParaRPr lang="en-US" b="1" dirty="0"/>
          </a:p>
        </p:txBody>
      </p:sp>
      <p:sp>
        <p:nvSpPr>
          <p:cNvPr id="21" name="Rectangle 20"/>
          <p:cNvSpPr/>
          <p:nvPr/>
        </p:nvSpPr>
        <p:spPr>
          <a:xfrm>
            <a:off x="3722204" y="2972938"/>
            <a:ext cx="444552" cy="4572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tx2">
                    <a:lumMod val="10000"/>
                  </a:schemeClr>
                </a:solidFill>
              </a:rPr>
              <a:t>13</a:t>
            </a:r>
            <a:endParaRPr lang="en-US" b="1" dirty="0">
              <a:solidFill>
                <a:schemeClr val="tx2">
                  <a:lumMod val="10000"/>
                </a:schemeClr>
              </a:solidFill>
            </a:endParaRPr>
          </a:p>
        </p:txBody>
      </p:sp>
      <p:sp>
        <p:nvSpPr>
          <p:cNvPr id="22" name="Rectangle 21"/>
          <p:cNvSpPr/>
          <p:nvPr/>
        </p:nvSpPr>
        <p:spPr>
          <a:xfrm>
            <a:off x="5592669" y="2995684"/>
            <a:ext cx="444552" cy="4572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tx2">
                    <a:lumMod val="10000"/>
                  </a:schemeClr>
                </a:solidFill>
              </a:rPr>
              <a:t>12</a:t>
            </a:r>
            <a:endParaRPr lang="en-US" b="1" dirty="0">
              <a:solidFill>
                <a:schemeClr val="tx2">
                  <a:lumMod val="10000"/>
                </a:schemeClr>
              </a:solidFill>
            </a:endParaRPr>
          </a:p>
        </p:txBody>
      </p:sp>
      <p:sp>
        <p:nvSpPr>
          <p:cNvPr id="23" name="Rectangle 22"/>
          <p:cNvSpPr/>
          <p:nvPr/>
        </p:nvSpPr>
        <p:spPr>
          <a:xfrm>
            <a:off x="4195050" y="3825923"/>
            <a:ext cx="444552" cy="4572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tx2">
                    <a:lumMod val="10000"/>
                  </a:schemeClr>
                </a:solidFill>
              </a:rPr>
              <a:t>14</a:t>
            </a:r>
            <a:endParaRPr lang="en-US" b="1" dirty="0">
              <a:solidFill>
                <a:schemeClr val="tx2">
                  <a:lumMod val="10000"/>
                </a:schemeClr>
              </a:solidFill>
            </a:endParaRPr>
          </a:p>
        </p:txBody>
      </p:sp>
      <p:sp>
        <p:nvSpPr>
          <p:cNvPr id="24" name="Title 1"/>
          <p:cNvSpPr txBox="1">
            <a:spLocks/>
          </p:cNvSpPr>
          <p:nvPr/>
        </p:nvSpPr>
        <p:spPr>
          <a:xfrm>
            <a:off x="184245" y="152400"/>
            <a:ext cx="8229600"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4500" b="1" dirty="0" smtClean="0">
                <a:solidFill>
                  <a:schemeClr val="accent1">
                    <a:satMod val="150000"/>
                  </a:schemeClr>
                </a:solidFill>
                <a:effectLst/>
                <a:hlinkClick r:id="rId3" action="ppaction://hlinksldjump"/>
              </a:rPr>
              <a:t>Asia Geography 2</a:t>
            </a:r>
            <a:endParaRPr lang="en-US" dirty="0"/>
          </a:p>
        </p:txBody>
      </p:sp>
    </p:spTree>
    <p:extLst>
      <p:ext uri="{BB962C8B-B14F-4D97-AF65-F5344CB8AC3E}">
        <p14:creationId xmlns:p14="http://schemas.microsoft.com/office/powerpoint/2010/main" val="2929293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asiaphysicalgeography9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48"/>
            <a:ext cx="9144000" cy="6865621"/>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4299045" y="3425588"/>
            <a:ext cx="2702256" cy="996287"/>
          </a:xfrm>
          <a:custGeom>
            <a:avLst/>
            <a:gdLst>
              <a:gd name="connsiteX0" fmla="*/ 0 w 2702256"/>
              <a:gd name="connsiteY0" fmla="*/ 272955 h 996287"/>
              <a:gd name="connsiteX1" fmla="*/ 68239 w 2702256"/>
              <a:gd name="connsiteY1" fmla="*/ 300251 h 996287"/>
              <a:gd name="connsiteX2" fmla="*/ 532262 w 2702256"/>
              <a:gd name="connsiteY2" fmla="*/ 341194 h 996287"/>
              <a:gd name="connsiteX3" fmla="*/ 614149 w 2702256"/>
              <a:gd name="connsiteY3" fmla="*/ 354842 h 996287"/>
              <a:gd name="connsiteX4" fmla="*/ 736979 w 2702256"/>
              <a:gd name="connsiteY4" fmla="*/ 395785 h 996287"/>
              <a:gd name="connsiteX5" fmla="*/ 777922 w 2702256"/>
              <a:gd name="connsiteY5" fmla="*/ 409433 h 996287"/>
              <a:gd name="connsiteX6" fmla="*/ 818865 w 2702256"/>
              <a:gd name="connsiteY6" fmla="*/ 423081 h 996287"/>
              <a:gd name="connsiteX7" fmla="*/ 941695 w 2702256"/>
              <a:gd name="connsiteY7" fmla="*/ 518615 h 996287"/>
              <a:gd name="connsiteX8" fmla="*/ 982639 w 2702256"/>
              <a:gd name="connsiteY8" fmla="*/ 545911 h 996287"/>
              <a:gd name="connsiteX9" fmla="*/ 1050877 w 2702256"/>
              <a:gd name="connsiteY9" fmla="*/ 668740 h 996287"/>
              <a:gd name="connsiteX10" fmla="*/ 1064525 w 2702256"/>
              <a:gd name="connsiteY10" fmla="*/ 777922 h 996287"/>
              <a:gd name="connsiteX11" fmla="*/ 1105468 w 2702256"/>
              <a:gd name="connsiteY11" fmla="*/ 818866 h 996287"/>
              <a:gd name="connsiteX12" fmla="*/ 1187355 w 2702256"/>
              <a:gd name="connsiteY12" fmla="*/ 873457 h 996287"/>
              <a:gd name="connsiteX13" fmla="*/ 1228298 w 2702256"/>
              <a:gd name="connsiteY13" fmla="*/ 900752 h 996287"/>
              <a:gd name="connsiteX14" fmla="*/ 1282889 w 2702256"/>
              <a:gd name="connsiteY14" fmla="*/ 914400 h 996287"/>
              <a:gd name="connsiteX15" fmla="*/ 1405719 w 2702256"/>
              <a:gd name="connsiteY15" fmla="*/ 955343 h 996287"/>
              <a:gd name="connsiteX16" fmla="*/ 1473958 w 2702256"/>
              <a:gd name="connsiteY16" fmla="*/ 982639 h 996287"/>
              <a:gd name="connsiteX17" fmla="*/ 1514901 w 2702256"/>
              <a:gd name="connsiteY17" fmla="*/ 996287 h 996287"/>
              <a:gd name="connsiteX18" fmla="*/ 1760561 w 2702256"/>
              <a:gd name="connsiteY18" fmla="*/ 982639 h 996287"/>
              <a:gd name="connsiteX19" fmla="*/ 1842448 w 2702256"/>
              <a:gd name="connsiteY19" fmla="*/ 900752 h 996287"/>
              <a:gd name="connsiteX20" fmla="*/ 1883391 w 2702256"/>
              <a:gd name="connsiteY20" fmla="*/ 859809 h 996287"/>
              <a:gd name="connsiteX21" fmla="*/ 1897039 w 2702256"/>
              <a:gd name="connsiteY21" fmla="*/ 818866 h 996287"/>
              <a:gd name="connsiteX22" fmla="*/ 1937982 w 2702256"/>
              <a:gd name="connsiteY22" fmla="*/ 791570 h 996287"/>
              <a:gd name="connsiteX23" fmla="*/ 1978925 w 2702256"/>
              <a:gd name="connsiteY23" fmla="*/ 750627 h 996287"/>
              <a:gd name="connsiteX24" fmla="*/ 2006221 w 2702256"/>
              <a:gd name="connsiteY24" fmla="*/ 696036 h 996287"/>
              <a:gd name="connsiteX25" fmla="*/ 2033516 w 2702256"/>
              <a:gd name="connsiteY25" fmla="*/ 655093 h 996287"/>
              <a:gd name="connsiteX26" fmla="*/ 2047164 w 2702256"/>
              <a:gd name="connsiteY26" fmla="*/ 586854 h 996287"/>
              <a:gd name="connsiteX27" fmla="*/ 2101755 w 2702256"/>
              <a:gd name="connsiteY27" fmla="*/ 545911 h 996287"/>
              <a:gd name="connsiteX28" fmla="*/ 2224585 w 2702256"/>
              <a:gd name="connsiteY28" fmla="*/ 436728 h 996287"/>
              <a:gd name="connsiteX29" fmla="*/ 2347415 w 2702256"/>
              <a:gd name="connsiteY29" fmla="*/ 300251 h 996287"/>
              <a:gd name="connsiteX30" fmla="*/ 2415654 w 2702256"/>
              <a:gd name="connsiteY30" fmla="*/ 232012 h 996287"/>
              <a:gd name="connsiteX31" fmla="*/ 2497540 w 2702256"/>
              <a:gd name="connsiteY31" fmla="*/ 150125 h 996287"/>
              <a:gd name="connsiteX32" fmla="*/ 2620370 w 2702256"/>
              <a:gd name="connsiteY32" fmla="*/ 54591 h 996287"/>
              <a:gd name="connsiteX33" fmla="*/ 2661313 w 2702256"/>
              <a:gd name="connsiteY33" fmla="*/ 27296 h 996287"/>
              <a:gd name="connsiteX34" fmla="*/ 2702256 w 2702256"/>
              <a:gd name="connsiteY34" fmla="*/ 0 h 996287"/>
              <a:gd name="connsiteX35" fmla="*/ 2674961 w 2702256"/>
              <a:gd name="connsiteY35" fmla="*/ 40943 h 996287"/>
              <a:gd name="connsiteX36" fmla="*/ 2634018 w 2702256"/>
              <a:gd name="connsiteY36" fmla="*/ 40943 h 99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02256" h="996287">
                <a:moveTo>
                  <a:pt x="0" y="272955"/>
                </a:moveTo>
                <a:cubicBezTo>
                  <a:pt x="22746" y="282054"/>
                  <a:pt x="45215" y="291879"/>
                  <a:pt x="68239" y="300251"/>
                </a:cubicBezTo>
                <a:cubicBezTo>
                  <a:pt x="252301" y="367183"/>
                  <a:pt x="204408" y="329485"/>
                  <a:pt x="532262" y="341194"/>
                </a:cubicBezTo>
                <a:cubicBezTo>
                  <a:pt x="559558" y="345743"/>
                  <a:pt x="587303" y="348131"/>
                  <a:pt x="614149" y="354842"/>
                </a:cubicBezTo>
                <a:cubicBezTo>
                  <a:pt x="614168" y="354847"/>
                  <a:pt x="716498" y="388958"/>
                  <a:pt x="736979" y="395785"/>
                </a:cubicBezTo>
                <a:lnTo>
                  <a:pt x="777922" y="409433"/>
                </a:lnTo>
                <a:lnTo>
                  <a:pt x="818865" y="423081"/>
                </a:lnTo>
                <a:cubicBezTo>
                  <a:pt x="883006" y="487220"/>
                  <a:pt x="843750" y="453318"/>
                  <a:pt x="941695" y="518615"/>
                </a:cubicBezTo>
                <a:lnTo>
                  <a:pt x="982639" y="545911"/>
                </a:lnTo>
                <a:cubicBezTo>
                  <a:pt x="1045210" y="639767"/>
                  <a:pt x="1026857" y="596675"/>
                  <a:pt x="1050877" y="668740"/>
                </a:cubicBezTo>
                <a:cubicBezTo>
                  <a:pt x="1055426" y="705134"/>
                  <a:pt x="1051991" y="743453"/>
                  <a:pt x="1064525" y="777922"/>
                </a:cubicBezTo>
                <a:cubicBezTo>
                  <a:pt x="1071121" y="796061"/>
                  <a:pt x="1090233" y="807016"/>
                  <a:pt x="1105468" y="818866"/>
                </a:cubicBezTo>
                <a:cubicBezTo>
                  <a:pt x="1131363" y="839007"/>
                  <a:pt x="1160059" y="855260"/>
                  <a:pt x="1187355" y="873457"/>
                </a:cubicBezTo>
                <a:cubicBezTo>
                  <a:pt x="1201003" y="882555"/>
                  <a:pt x="1212385" y="896774"/>
                  <a:pt x="1228298" y="900752"/>
                </a:cubicBezTo>
                <a:cubicBezTo>
                  <a:pt x="1246495" y="905301"/>
                  <a:pt x="1265326" y="907814"/>
                  <a:pt x="1282889" y="914400"/>
                </a:cubicBezTo>
                <a:cubicBezTo>
                  <a:pt x="1412036" y="962831"/>
                  <a:pt x="1256179" y="925437"/>
                  <a:pt x="1405719" y="955343"/>
                </a:cubicBezTo>
                <a:cubicBezTo>
                  <a:pt x="1428465" y="964442"/>
                  <a:pt x="1451019" y="974037"/>
                  <a:pt x="1473958" y="982639"/>
                </a:cubicBezTo>
                <a:cubicBezTo>
                  <a:pt x="1487428" y="987690"/>
                  <a:pt x="1500515" y="996287"/>
                  <a:pt x="1514901" y="996287"/>
                </a:cubicBezTo>
                <a:cubicBezTo>
                  <a:pt x="1596914" y="996287"/>
                  <a:pt x="1678674" y="987188"/>
                  <a:pt x="1760561" y="982639"/>
                </a:cubicBezTo>
                <a:lnTo>
                  <a:pt x="1842448" y="900752"/>
                </a:lnTo>
                <a:lnTo>
                  <a:pt x="1883391" y="859809"/>
                </a:lnTo>
                <a:cubicBezTo>
                  <a:pt x="1887940" y="846161"/>
                  <a:pt x="1888052" y="830100"/>
                  <a:pt x="1897039" y="818866"/>
                </a:cubicBezTo>
                <a:cubicBezTo>
                  <a:pt x="1907286" y="806058"/>
                  <a:pt x="1925381" y="802071"/>
                  <a:pt x="1937982" y="791570"/>
                </a:cubicBezTo>
                <a:cubicBezTo>
                  <a:pt x="1952809" y="779214"/>
                  <a:pt x="1967707" y="766333"/>
                  <a:pt x="1978925" y="750627"/>
                </a:cubicBezTo>
                <a:cubicBezTo>
                  <a:pt x="1990750" y="734072"/>
                  <a:pt x="1996127" y="713700"/>
                  <a:pt x="2006221" y="696036"/>
                </a:cubicBezTo>
                <a:cubicBezTo>
                  <a:pt x="2014359" y="681795"/>
                  <a:pt x="2024418" y="668741"/>
                  <a:pt x="2033516" y="655093"/>
                </a:cubicBezTo>
                <a:cubicBezTo>
                  <a:pt x="2038065" y="632347"/>
                  <a:pt x="2034870" y="606525"/>
                  <a:pt x="2047164" y="586854"/>
                </a:cubicBezTo>
                <a:cubicBezTo>
                  <a:pt x="2059219" y="567565"/>
                  <a:pt x="2085671" y="561995"/>
                  <a:pt x="2101755" y="545911"/>
                </a:cubicBezTo>
                <a:cubicBezTo>
                  <a:pt x="2217395" y="430271"/>
                  <a:pt x="2090864" y="516962"/>
                  <a:pt x="2224585" y="436728"/>
                </a:cubicBezTo>
                <a:cubicBezTo>
                  <a:pt x="2406549" y="209275"/>
                  <a:pt x="2140109" y="537173"/>
                  <a:pt x="2347415" y="300251"/>
                </a:cubicBezTo>
                <a:cubicBezTo>
                  <a:pt x="2411105" y="227462"/>
                  <a:pt x="2333765" y="286604"/>
                  <a:pt x="2415654" y="232012"/>
                </a:cubicBezTo>
                <a:cubicBezTo>
                  <a:pt x="2463704" y="159937"/>
                  <a:pt x="2418543" y="217838"/>
                  <a:pt x="2497540" y="150125"/>
                </a:cubicBezTo>
                <a:cubicBezTo>
                  <a:pt x="2609778" y="53920"/>
                  <a:pt x="2440671" y="174389"/>
                  <a:pt x="2620370" y="54591"/>
                </a:cubicBezTo>
                <a:lnTo>
                  <a:pt x="2661313" y="27296"/>
                </a:lnTo>
                <a:lnTo>
                  <a:pt x="2702256" y="0"/>
                </a:lnTo>
                <a:cubicBezTo>
                  <a:pt x="2693158" y="13648"/>
                  <a:pt x="2687769" y="30696"/>
                  <a:pt x="2674961" y="40943"/>
                </a:cubicBezTo>
                <a:cubicBezTo>
                  <a:pt x="2629702" y="77150"/>
                  <a:pt x="2634018" y="62298"/>
                  <a:pt x="2634018" y="40943"/>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681182" y="2511188"/>
            <a:ext cx="1651379" cy="764275"/>
          </a:xfrm>
          <a:custGeom>
            <a:avLst/>
            <a:gdLst>
              <a:gd name="connsiteX0" fmla="*/ 0 w 1651379"/>
              <a:gd name="connsiteY0" fmla="*/ 600502 h 764275"/>
              <a:gd name="connsiteX1" fmla="*/ 68239 w 1651379"/>
              <a:gd name="connsiteY1" fmla="*/ 641445 h 764275"/>
              <a:gd name="connsiteX2" fmla="*/ 136478 w 1651379"/>
              <a:gd name="connsiteY2" fmla="*/ 750627 h 764275"/>
              <a:gd name="connsiteX3" fmla="*/ 177421 w 1651379"/>
              <a:gd name="connsiteY3" fmla="*/ 764275 h 764275"/>
              <a:gd name="connsiteX4" fmla="*/ 300251 w 1651379"/>
              <a:gd name="connsiteY4" fmla="*/ 750627 h 764275"/>
              <a:gd name="connsiteX5" fmla="*/ 313899 w 1651379"/>
              <a:gd name="connsiteY5" fmla="*/ 709684 h 764275"/>
              <a:gd name="connsiteX6" fmla="*/ 341194 w 1651379"/>
              <a:gd name="connsiteY6" fmla="*/ 668740 h 764275"/>
              <a:gd name="connsiteX7" fmla="*/ 354842 w 1651379"/>
              <a:gd name="connsiteY7" fmla="*/ 109182 h 764275"/>
              <a:gd name="connsiteX8" fmla="*/ 368490 w 1651379"/>
              <a:gd name="connsiteY8" fmla="*/ 54591 h 764275"/>
              <a:gd name="connsiteX9" fmla="*/ 450376 w 1651379"/>
              <a:gd name="connsiteY9" fmla="*/ 27296 h 764275"/>
              <a:gd name="connsiteX10" fmla="*/ 491319 w 1651379"/>
              <a:gd name="connsiteY10" fmla="*/ 13648 h 764275"/>
              <a:gd name="connsiteX11" fmla="*/ 532263 w 1651379"/>
              <a:gd name="connsiteY11" fmla="*/ 0 h 764275"/>
              <a:gd name="connsiteX12" fmla="*/ 668740 w 1651379"/>
              <a:gd name="connsiteY12" fmla="*/ 13648 h 764275"/>
              <a:gd name="connsiteX13" fmla="*/ 723331 w 1651379"/>
              <a:gd name="connsiteY13" fmla="*/ 27296 h 764275"/>
              <a:gd name="connsiteX14" fmla="*/ 1037230 w 1651379"/>
              <a:gd name="connsiteY14" fmla="*/ 40943 h 764275"/>
              <a:gd name="connsiteX15" fmla="*/ 1132764 w 1651379"/>
              <a:gd name="connsiteY15" fmla="*/ 136478 h 764275"/>
              <a:gd name="connsiteX16" fmla="*/ 1160060 w 1651379"/>
              <a:gd name="connsiteY16" fmla="*/ 177421 h 764275"/>
              <a:gd name="connsiteX17" fmla="*/ 1173708 w 1651379"/>
              <a:gd name="connsiteY17" fmla="*/ 232012 h 764275"/>
              <a:gd name="connsiteX18" fmla="*/ 1201003 w 1651379"/>
              <a:gd name="connsiteY18" fmla="*/ 313899 h 764275"/>
              <a:gd name="connsiteX19" fmla="*/ 1255594 w 1651379"/>
              <a:gd name="connsiteY19" fmla="*/ 477672 h 764275"/>
              <a:gd name="connsiteX20" fmla="*/ 1296537 w 1651379"/>
              <a:gd name="connsiteY20" fmla="*/ 559558 h 764275"/>
              <a:gd name="connsiteX21" fmla="*/ 1310185 w 1651379"/>
              <a:gd name="connsiteY21" fmla="*/ 600502 h 764275"/>
              <a:gd name="connsiteX22" fmla="*/ 1433015 w 1651379"/>
              <a:gd name="connsiteY22" fmla="*/ 668740 h 764275"/>
              <a:gd name="connsiteX23" fmla="*/ 1473958 w 1651379"/>
              <a:gd name="connsiteY23" fmla="*/ 696036 h 764275"/>
              <a:gd name="connsiteX24" fmla="*/ 1583140 w 1651379"/>
              <a:gd name="connsiteY24" fmla="*/ 641445 h 764275"/>
              <a:gd name="connsiteX25" fmla="*/ 1596788 w 1651379"/>
              <a:gd name="connsiteY25" fmla="*/ 586854 h 764275"/>
              <a:gd name="connsiteX26" fmla="*/ 1637731 w 1651379"/>
              <a:gd name="connsiteY26" fmla="*/ 573206 h 764275"/>
              <a:gd name="connsiteX27" fmla="*/ 1651379 w 1651379"/>
              <a:gd name="connsiteY27" fmla="*/ 559558 h 7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379" h="764275">
                <a:moveTo>
                  <a:pt x="0" y="600502"/>
                </a:moveTo>
                <a:cubicBezTo>
                  <a:pt x="22746" y="614150"/>
                  <a:pt x="51953" y="620506"/>
                  <a:pt x="68239" y="641445"/>
                </a:cubicBezTo>
                <a:cubicBezTo>
                  <a:pt x="147452" y="743290"/>
                  <a:pt x="44953" y="704864"/>
                  <a:pt x="136478" y="750627"/>
                </a:cubicBezTo>
                <a:cubicBezTo>
                  <a:pt x="149345" y="757061"/>
                  <a:pt x="163773" y="759726"/>
                  <a:pt x="177421" y="764275"/>
                </a:cubicBezTo>
                <a:cubicBezTo>
                  <a:pt x="218364" y="759726"/>
                  <a:pt x="262002" y="765927"/>
                  <a:pt x="300251" y="750627"/>
                </a:cubicBezTo>
                <a:cubicBezTo>
                  <a:pt x="313608" y="745284"/>
                  <a:pt x="307465" y="722551"/>
                  <a:pt x="313899" y="709684"/>
                </a:cubicBezTo>
                <a:cubicBezTo>
                  <a:pt x="321234" y="695013"/>
                  <a:pt x="332096" y="682388"/>
                  <a:pt x="341194" y="668740"/>
                </a:cubicBezTo>
                <a:cubicBezTo>
                  <a:pt x="345743" y="482221"/>
                  <a:pt x="346558" y="295573"/>
                  <a:pt x="354842" y="109182"/>
                </a:cubicBezTo>
                <a:cubicBezTo>
                  <a:pt x="355675" y="90443"/>
                  <a:pt x="354249" y="66798"/>
                  <a:pt x="368490" y="54591"/>
                </a:cubicBezTo>
                <a:cubicBezTo>
                  <a:pt x="390335" y="35867"/>
                  <a:pt x="423081" y="36394"/>
                  <a:pt x="450376" y="27296"/>
                </a:cubicBezTo>
                <a:lnTo>
                  <a:pt x="491319" y="13648"/>
                </a:lnTo>
                <a:lnTo>
                  <a:pt x="532263" y="0"/>
                </a:lnTo>
                <a:cubicBezTo>
                  <a:pt x="577755" y="4549"/>
                  <a:pt x="623480" y="7182"/>
                  <a:pt x="668740" y="13648"/>
                </a:cubicBezTo>
                <a:cubicBezTo>
                  <a:pt x="687309" y="16301"/>
                  <a:pt x="704625" y="25910"/>
                  <a:pt x="723331" y="27296"/>
                </a:cubicBezTo>
                <a:cubicBezTo>
                  <a:pt x="827777" y="35033"/>
                  <a:pt x="932597" y="36394"/>
                  <a:pt x="1037230" y="40943"/>
                </a:cubicBezTo>
                <a:cubicBezTo>
                  <a:pt x="1109295" y="64965"/>
                  <a:pt x="1070192" y="42621"/>
                  <a:pt x="1132764" y="136478"/>
                </a:cubicBezTo>
                <a:lnTo>
                  <a:pt x="1160060" y="177421"/>
                </a:lnTo>
                <a:cubicBezTo>
                  <a:pt x="1164609" y="195618"/>
                  <a:pt x="1168318" y="214046"/>
                  <a:pt x="1173708" y="232012"/>
                </a:cubicBezTo>
                <a:cubicBezTo>
                  <a:pt x="1181976" y="259571"/>
                  <a:pt x="1191905" y="286603"/>
                  <a:pt x="1201003" y="313899"/>
                </a:cubicBezTo>
                <a:lnTo>
                  <a:pt x="1255594" y="477672"/>
                </a:lnTo>
                <a:cubicBezTo>
                  <a:pt x="1289899" y="580584"/>
                  <a:pt x="1243624" y="453731"/>
                  <a:pt x="1296537" y="559558"/>
                </a:cubicBezTo>
                <a:cubicBezTo>
                  <a:pt x="1302971" y="572425"/>
                  <a:pt x="1300012" y="590329"/>
                  <a:pt x="1310185" y="600502"/>
                </a:cubicBezTo>
                <a:cubicBezTo>
                  <a:pt x="1357114" y="647431"/>
                  <a:pt x="1381529" y="651579"/>
                  <a:pt x="1433015" y="668740"/>
                </a:cubicBezTo>
                <a:cubicBezTo>
                  <a:pt x="1446663" y="677839"/>
                  <a:pt x="1457637" y="694404"/>
                  <a:pt x="1473958" y="696036"/>
                </a:cubicBezTo>
                <a:cubicBezTo>
                  <a:pt x="1568933" y="705534"/>
                  <a:pt x="1565940" y="701645"/>
                  <a:pt x="1583140" y="641445"/>
                </a:cubicBezTo>
                <a:cubicBezTo>
                  <a:pt x="1588293" y="623410"/>
                  <a:pt x="1585071" y="601501"/>
                  <a:pt x="1596788" y="586854"/>
                </a:cubicBezTo>
                <a:cubicBezTo>
                  <a:pt x="1605775" y="575620"/>
                  <a:pt x="1624864" y="579640"/>
                  <a:pt x="1637731" y="573206"/>
                </a:cubicBezTo>
                <a:cubicBezTo>
                  <a:pt x="1643485" y="570329"/>
                  <a:pt x="1646830" y="564107"/>
                  <a:pt x="1651379" y="559558"/>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815513" y="3739487"/>
            <a:ext cx="892965" cy="1009934"/>
          </a:xfrm>
          <a:custGeom>
            <a:avLst/>
            <a:gdLst>
              <a:gd name="connsiteX0" fmla="*/ 155986 w 892965"/>
              <a:gd name="connsiteY0" fmla="*/ 0 h 1009934"/>
              <a:gd name="connsiteX1" fmla="*/ 128690 w 892965"/>
              <a:gd name="connsiteY1" fmla="*/ 81886 h 1009934"/>
              <a:gd name="connsiteX2" fmla="*/ 46803 w 892965"/>
              <a:gd name="connsiteY2" fmla="*/ 136477 h 1009934"/>
              <a:gd name="connsiteX3" fmla="*/ 19508 w 892965"/>
              <a:gd name="connsiteY3" fmla="*/ 177420 h 1009934"/>
              <a:gd name="connsiteX4" fmla="*/ 19508 w 892965"/>
              <a:gd name="connsiteY4" fmla="*/ 436728 h 1009934"/>
              <a:gd name="connsiteX5" fmla="*/ 74099 w 892965"/>
              <a:gd name="connsiteY5" fmla="*/ 518614 h 1009934"/>
              <a:gd name="connsiteX6" fmla="*/ 115042 w 892965"/>
              <a:gd name="connsiteY6" fmla="*/ 545910 h 1009934"/>
              <a:gd name="connsiteX7" fmla="*/ 183281 w 892965"/>
              <a:gd name="connsiteY7" fmla="*/ 614149 h 1009934"/>
              <a:gd name="connsiteX8" fmla="*/ 210577 w 892965"/>
              <a:gd name="connsiteY8" fmla="*/ 655092 h 1009934"/>
              <a:gd name="connsiteX9" fmla="*/ 251520 w 892965"/>
              <a:gd name="connsiteY9" fmla="*/ 668740 h 1009934"/>
              <a:gd name="connsiteX10" fmla="*/ 387997 w 892965"/>
              <a:gd name="connsiteY10" fmla="*/ 696035 h 1009934"/>
              <a:gd name="connsiteX11" fmla="*/ 483532 w 892965"/>
              <a:gd name="connsiteY11" fmla="*/ 723331 h 1009934"/>
              <a:gd name="connsiteX12" fmla="*/ 592714 w 892965"/>
              <a:gd name="connsiteY12" fmla="*/ 736979 h 1009934"/>
              <a:gd name="connsiteX13" fmla="*/ 660953 w 892965"/>
              <a:gd name="connsiteY13" fmla="*/ 750626 h 1009934"/>
              <a:gd name="connsiteX14" fmla="*/ 701896 w 892965"/>
              <a:gd name="connsiteY14" fmla="*/ 777922 h 1009934"/>
              <a:gd name="connsiteX15" fmla="*/ 715544 w 892965"/>
              <a:gd name="connsiteY15" fmla="*/ 818865 h 1009934"/>
              <a:gd name="connsiteX16" fmla="*/ 756487 w 892965"/>
              <a:gd name="connsiteY16" fmla="*/ 832513 h 1009934"/>
              <a:gd name="connsiteX17" fmla="*/ 797430 w 892965"/>
              <a:gd name="connsiteY17" fmla="*/ 859809 h 1009934"/>
              <a:gd name="connsiteX18" fmla="*/ 852021 w 892965"/>
              <a:gd name="connsiteY18" fmla="*/ 941695 h 1009934"/>
              <a:gd name="connsiteX19" fmla="*/ 892965 w 892965"/>
              <a:gd name="connsiteY19" fmla="*/ 1009934 h 10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2965" h="1009934">
                <a:moveTo>
                  <a:pt x="155986" y="0"/>
                </a:moveTo>
                <a:cubicBezTo>
                  <a:pt x="146887" y="27295"/>
                  <a:pt x="146664" y="59419"/>
                  <a:pt x="128690" y="81886"/>
                </a:cubicBezTo>
                <a:cubicBezTo>
                  <a:pt x="108197" y="107502"/>
                  <a:pt x="46803" y="136477"/>
                  <a:pt x="46803" y="136477"/>
                </a:cubicBezTo>
                <a:cubicBezTo>
                  <a:pt x="37705" y="150125"/>
                  <a:pt x="26843" y="162749"/>
                  <a:pt x="19508" y="177420"/>
                </a:cubicBezTo>
                <a:cubicBezTo>
                  <a:pt x="-17738" y="251913"/>
                  <a:pt x="7677" y="384673"/>
                  <a:pt x="19508" y="436728"/>
                </a:cubicBezTo>
                <a:cubicBezTo>
                  <a:pt x="26778" y="468717"/>
                  <a:pt x="46804" y="500417"/>
                  <a:pt x="74099" y="518614"/>
                </a:cubicBezTo>
                <a:lnTo>
                  <a:pt x="115042" y="545910"/>
                </a:lnTo>
                <a:cubicBezTo>
                  <a:pt x="187831" y="655091"/>
                  <a:pt x="92296" y="523164"/>
                  <a:pt x="183281" y="614149"/>
                </a:cubicBezTo>
                <a:cubicBezTo>
                  <a:pt x="194879" y="625747"/>
                  <a:pt x="197769" y="644845"/>
                  <a:pt x="210577" y="655092"/>
                </a:cubicBezTo>
                <a:cubicBezTo>
                  <a:pt x="221811" y="664079"/>
                  <a:pt x="237688" y="664788"/>
                  <a:pt x="251520" y="668740"/>
                </a:cubicBezTo>
                <a:cubicBezTo>
                  <a:pt x="308528" y="685028"/>
                  <a:pt x="323649" y="685311"/>
                  <a:pt x="387997" y="696035"/>
                </a:cubicBezTo>
                <a:cubicBezTo>
                  <a:pt x="420447" y="706852"/>
                  <a:pt x="449259" y="717619"/>
                  <a:pt x="483532" y="723331"/>
                </a:cubicBezTo>
                <a:cubicBezTo>
                  <a:pt x="519710" y="729361"/>
                  <a:pt x="556463" y="731402"/>
                  <a:pt x="592714" y="736979"/>
                </a:cubicBezTo>
                <a:cubicBezTo>
                  <a:pt x="615641" y="740506"/>
                  <a:pt x="638207" y="746077"/>
                  <a:pt x="660953" y="750626"/>
                </a:cubicBezTo>
                <a:cubicBezTo>
                  <a:pt x="674601" y="759725"/>
                  <a:pt x="691649" y="765114"/>
                  <a:pt x="701896" y="777922"/>
                </a:cubicBezTo>
                <a:cubicBezTo>
                  <a:pt x="710883" y="789156"/>
                  <a:pt x="705372" y="808693"/>
                  <a:pt x="715544" y="818865"/>
                </a:cubicBezTo>
                <a:cubicBezTo>
                  <a:pt x="725716" y="829037"/>
                  <a:pt x="743620" y="826079"/>
                  <a:pt x="756487" y="832513"/>
                </a:cubicBezTo>
                <a:cubicBezTo>
                  <a:pt x="771158" y="839849"/>
                  <a:pt x="783782" y="850710"/>
                  <a:pt x="797430" y="859809"/>
                </a:cubicBezTo>
                <a:cubicBezTo>
                  <a:pt x="815627" y="887104"/>
                  <a:pt x="841647" y="910574"/>
                  <a:pt x="852021" y="941695"/>
                </a:cubicBezTo>
                <a:cubicBezTo>
                  <a:pt x="869738" y="994845"/>
                  <a:pt x="855497" y="972466"/>
                  <a:pt x="892965" y="100993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090615" y="4107976"/>
            <a:ext cx="887104" cy="1405720"/>
          </a:xfrm>
          <a:custGeom>
            <a:avLst/>
            <a:gdLst>
              <a:gd name="connsiteX0" fmla="*/ 0 w 887104"/>
              <a:gd name="connsiteY0" fmla="*/ 0 h 1405720"/>
              <a:gd name="connsiteX1" fmla="*/ 27295 w 887104"/>
              <a:gd name="connsiteY1" fmla="*/ 68239 h 1405720"/>
              <a:gd name="connsiteX2" fmla="*/ 40943 w 887104"/>
              <a:gd name="connsiteY2" fmla="*/ 109182 h 1405720"/>
              <a:gd name="connsiteX3" fmla="*/ 68239 w 887104"/>
              <a:gd name="connsiteY3" fmla="*/ 150125 h 1405720"/>
              <a:gd name="connsiteX4" fmla="*/ 136478 w 887104"/>
              <a:gd name="connsiteY4" fmla="*/ 272955 h 1405720"/>
              <a:gd name="connsiteX5" fmla="*/ 163773 w 887104"/>
              <a:gd name="connsiteY5" fmla="*/ 313899 h 1405720"/>
              <a:gd name="connsiteX6" fmla="*/ 191069 w 887104"/>
              <a:gd name="connsiteY6" fmla="*/ 368490 h 1405720"/>
              <a:gd name="connsiteX7" fmla="*/ 232012 w 887104"/>
              <a:gd name="connsiteY7" fmla="*/ 409433 h 1405720"/>
              <a:gd name="connsiteX8" fmla="*/ 300251 w 887104"/>
              <a:gd name="connsiteY8" fmla="*/ 491320 h 1405720"/>
              <a:gd name="connsiteX9" fmla="*/ 341194 w 887104"/>
              <a:gd name="connsiteY9" fmla="*/ 518615 h 1405720"/>
              <a:gd name="connsiteX10" fmla="*/ 436728 w 887104"/>
              <a:gd name="connsiteY10" fmla="*/ 614149 h 1405720"/>
              <a:gd name="connsiteX11" fmla="*/ 477672 w 887104"/>
              <a:gd name="connsiteY11" fmla="*/ 641445 h 1405720"/>
              <a:gd name="connsiteX12" fmla="*/ 559558 w 887104"/>
              <a:gd name="connsiteY12" fmla="*/ 709684 h 1405720"/>
              <a:gd name="connsiteX13" fmla="*/ 586854 w 887104"/>
              <a:gd name="connsiteY13" fmla="*/ 750627 h 1405720"/>
              <a:gd name="connsiteX14" fmla="*/ 600501 w 887104"/>
              <a:gd name="connsiteY14" fmla="*/ 846161 h 1405720"/>
              <a:gd name="connsiteX15" fmla="*/ 668740 w 887104"/>
              <a:gd name="connsiteY15" fmla="*/ 859809 h 1405720"/>
              <a:gd name="connsiteX16" fmla="*/ 750627 w 887104"/>
              <a:gd name="connsiteY16" fmla="*/ 900752 h 1405720"/>
              <a:gd name="connsiteX17" fmla="*/ 777922 w 887104"/>
              <a:gd name="connsiteY17" fmla="*/ 941696 h 1405720"/>
              <a:gd name="connsiteX18" fmla="*/ 846161 w 887104"/>
              <a:gd name="connsiteY18" fmla="*/ 1009934 h 1405720"/>
              <a:gd name="connsiteX19" fmla="*/ 846161 w 887104"/>
              <a:gd name="connsiteY19" fmla="*/ 1378424 h 1405720"/>
              <a:gd name="connsiteX20" fmla="*/ 887104 w 887104"/>
              <a:gd name="connsiteY20" fmla="*/ 1405720 h 14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104" h="1405720">
                <a:moveTo>
                  <a:pt x="0" y="0"/>
                </a:moveTo>
                <a:cubicBezTo>
                  <a:pt x="9098" y="22746"/>
                  <a:pt x="18693" y="45300"/>
                  <a:pt x="27295" y="68239"/>
                </a:cubicBezTo>
                <a:cubicBezTo>
                  <a:pt x="32346" y="81709"/>
                  <a:pt x="34509" y="96315"/>
                  <a:pt x="40943" y="109182"/>
                </a:cubicBezTo>
                <a:cubicBezTo>
                  <a:pt x="48279" y="123853"/>
                  <a:pt x="59140" y="136477"/>
                  <a:pt x="68239" y="150125"/>
                </a:cubicBezTo>
                <a:cubicBezTo>
                  <a:pt x="92260" y="222193"/>
                  <a:pt x="73905" y="179095"/>
                  <a:pt x="136478" y="272955"/>
                </a:cubicBezTo>
                <a:cubicBezTo>
                  <a:pt x="145577" y="286603"/>
                  <a:pt x="156437" y="299228"/>
                  <a:pt x="163773" y="313899"/>
                </a:cubicBezTo>
                <a:cubicBezTo>
                  <a:pt x="172872" y="332096"/>
                  <a:pt x="179244" y="351935"/>
                  <a:pt x="191069" y="368490"/>
                </a:cubicBezTo>
                <a:cubicBezTo>
                  <a:pt x="202287" y="384196"/>
                  <a:pt x="219656" y="394606"/>
                  <a:pt x="232012" y="409433"/>
                </a:cubicBezTo>
                <a:cubicBezTo>
                  <a:pt x="280810" y="467991"/>
                  <a:pt x="235004" y="436947"/>
                  <a:pt x="300251" y="491320"/>
                </a:cubicBezTo>
                <a:cubicBezTo>
                  <a:pt x="312852" y="501821"/>
                  <a:pt x="329002" y="507642"/>
                  <a:pt x="341194" y="518615"/>
                </a:cubicBezTo>
                <a:cubicBezTo>
                  <a:pt x="374668" y="548742"/>
                  <a:pt x="399256" y="589168"/>
                  <a:pt x="436728" y="614149"/>
                </a:cubicBezTo>
                <a:cubicBezTo>
                  <a:pt x="450376" y="623248"/>
                  <a:pt x="465071" y="630944"/>
                  <a:pt x="477672" y="641445"/>
                </a:cubicBezTo>
                <a:cubicBezTo>
                  <a:pt x="582761" y="729019"/>
                  <a:pt x="457899" y="641909"/>
                  <a:pt x="559558" y="709684"/>
                </a:cubicBezTo>
                <a:cubicBezTo>
                  <a:pt x="568657" y="723332"/>
                  <a:pt x="582141" y="734916"/>
                  <a:pt x="586854" y="750627"/>
                </a:cubicBezTo>
                <a:cubicBezTo>
                  <a:pt x="596097" y="781438"/>
                  <a:pt x="581200" y="820427"/>
                  <a:pt x="600501" y="846161"/>
                </a:cubicBezTo>
                <a:cubicBezTo>
                  <a:pt x="614419" y="864718"/>
                  <a:pt x="646236" y="854183"/>
                  <a:pt x="668740" y="859809"/>
                </a:cubicBezTo>
                <a:cubicBezTo>
                  <a:pt x="713944" y="871110"/>
                  <a:pt x="710599" y="874067"/>
                  <a:pt x="750627" y="900752"/>
                </a:cubicBezTo>
                <a:cubicBezTo>
                  <a:pt x="759725" y="914400"/>
                  <a:pt x="766324" y="930098"/>
                  <a:pt x="777922" y="941696"/>
                </a:cubicBezTo>
                <a:cubicBezTo>
                  <a:pt x="868910" y="1032684"/>
                  <a:pt x="773372" y="900750"/>
                  <a:pt x="846161" y="1009934"/>
                </a:cubicBezTo>
                <a:cubicBezTo>
                  <a:pt x="837383" y="1124050"/>
                  <a:pt x="817773" y="1264871"/>
                  <a:pt x="846161" y="1378424"/>
                </a:cubicBezTo>
                <a:cubicBezTo>
                  <a:pt x="850139" y="1394337"/>
                  <a:pt x="887104" y="1405720"/>
                  <a:pt x="887104" y="140572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796280" y="3589361"/>
            <a:ext cx="779433" cy="1105469"/>
          </a:xfrm>
          <a:custGeom>
            <a:avLst/>
            <a:gdLst>
              <a:gd name="connsiteX0" fmla="*/ 779433 w 779433"/>
              <a:gd name="connsiteY0" fmla="*/ 150126 h 1105469"/>
              <a:gd name="connsiteX1" fmla="*/ 711195 w 779433"/>
              <a:gd name="connsiteY1" fmla="*/ 122830 h 1105469"/>
              <a:gd name="connsiteX2" fmla="*/ 670251 w 779433"/>
              <a:gd name="connsiteY2" fmla="*/ 95535 h 1105469"/>
              <a:gd name="connsiteX3" fmla="*/ 629308 w 779433"/>
              <a:gd name="connsiteY3" fmla="*/ 81887 h 1105469"/>
              <a:gd name="connsiteX4" fmla="*/ 574717 w 779433"/>
              <a:gd name="connsiteY4" fmla="*/ 54591 h 1105469"/>
              <a:gd name="connsiteX5" fmla="*/ 533774 w 779433"/>
              <a:gd name="connsiteY5" fmla="*/ 27296 h 1105469"/>
              <a:gd name="connsiteX6" fmla="*/ 451887 w 779433"/>
              <a:gd name="connsiteY6" fmla="*/ 0 h 1105469"/>
              <a:gd name="connsiteX7" fmla="*/ 397296 w 779433"/>
              <a:gd name="connsiteY7" fmla="*/ 27296 h 1105469"/>
              <a:gd name="connsiteX8" fmla="*/ 356353 w 779433"/>
              <a:gd name="connsiteY8" fmla="*/ 259308 h 1105469"/>
              <a:gd name="connsiteX9" fmla="*/ 301762 w 779433"/>
              <a:gd name="connsiteY9" fmla="*/ 477672 h 1105469"/>
              <a:gd name="connsiteX10" fmla="*/ 247171 w 779433"/>
              <a:gd name="connsiteY10" fmla="*/ 559558 h 1105469"/>
              <a:gd name="connsiteX11" fmla="*/ 219875 w 779433"/>
              <a:gd name="connsiteY11" fmla="*/ 600502 h 1105469"/>
              <a:gd name="connsiteX12" fmla="*/ 137989 w 779433"/>
              <a:gd name="connsiteY12" fmla="*/ 655093 h 1105469"/>
              <a:gd name="connsiteX13" fmla="*/ 124341 w 779433"/>
              <a:gd name="connsiteY13" fmla="*/ 696036 h 1105469"/>
              <a:gd name="connsiteX14" fmla="*/ 83398 w 779433"/>
              <a:gd name="connsiteY14" fmla="*/ 723332 h 1105469"/>
              <a:gd name="connsiteX15" fmla="*/ 56102 w 779433"/>
              <a:gd name="connsiteY15" fmla="*/ 764275 h 1105469"/>
              <a:gd name="connsiteX16" fmla="*/ 28807 w 779433"/>
              <a:gd name="connsiteY16" fmla="*/ 873457 h 1105469"/>
              <a:gd name="connsiteX17" fmla="*/ 15159 w 779433"/>
              <a:gd name="connsiteY17" fmla="*/ 941696 h 1105469"/>
              <a:gd name="connsiteX18" fmla="*/ 1511 w 779433"/>
              <a:gd name="connsiteY18" fmla="*/ 982639 h 1105469"/>
              <a:gd name="connsiteX19" fmla="*/ 1511 w 779433"/>
              <a:gd name="connsiteY19" fmla="*/ 1105469 h 110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9433" h="1105469">
                <a:moveTo>
                  <a:pt x="779433" y="150126"/>
                </a:moveTo>
                <a:cubicBezTo>
                  <a:pt x="756687" y="141027"/>
                  <a:pt x="733107" y="133786"/>
                  <a:pt x="711195" y="122830"/>
                </a:cubicBezTo>
                <a:cubicBezTo>
                  <a:pt x="696524" y="115495"/>
                  <a:pt x="684922" y="102870"/>
                  <a:pt x="670251" y="95535"/>
                </a:cubicBezTo>
                <a:cubicBezTo>
                  <a:pt x="657384" y="89101"/>
                  <a:pt x="642531" y="87554"/>
                  <a:pt x="629308" y="81887"/>
                </a:cubicBezTo>
                <a:cubicBezTo>
                  <a:pt x="610608" y="73873"/>
                  <a:pt x="592381" y="64685"/>
                  <a:pt x="574717" y="54591"/>
                </a:cubicBezTo>
                <a:cubicBezTo>
                  <a:pt x="560476" y="46453"/>
                  <a:pt x="548763" y="33958"/>
                  <a:pt x="533774" y="27296"/>
                </a:cubicBezTo>
                <a:cubicBezTo>
                  <a:pt x="507482" y="15611"/>
                  <a:pt x="451887" y="0"/>
                  <a:pt x="451887" y="0"/>
                </a:cubicBezTo>
                <a:cubicBezTo>
                  <a:pt x="433690" y="9099"/>
                  <a:pt x="412925" y="14271"/>
                  <a:pt x="397296" y="27296"/>
                </a:cubicBezTo>
                <a:cubicBezTo>
                  <a:pt x="337230" y="77351"/>
                  <a:pt x="360863" y="223225"/>
                  <a:pt x="356353" y="259308"/>
                </a:cubicBezTo>
                <a:cubicBezTo>
                  <a:pt x="354233" y="276264"/>
                  <a:pt x="324614" y="443394"/>
                  <a:pt x="301762" y="477672"/>
                </a:cubicBezTo>
                <a:lnTo>
                  <a:pt x="247171" y="559558"/>
                </a:lnTo>
                <a:cubicBezTo>
                  <a:pt x="238072" y="573206"/>
                  <a:pt x="233523" y="591403"/>
                  <a:pt x="219875" y="600502"/>
                </a:cubicBezTo>
                <a:lnTo>
                  <a:pt x="137989" y="655093"/>
                </a:lnTo>
                <a:cubicBezTo>
                  <a:pt x="133440" y="668741"/>
                  <a:pt x="133328" y="684802"/>
                  <a:pt x="124341" y="696036"/>
                </a:cubicBezTo>
                <a:cubicBezTo>
                  <a:pt x="114094" y="708844"/>
                  <a:pt x="94996" y="711734"/>
                  <a:pt x="83398" y="723332"/>
                </a:cubicBezTo>
                <a:cubicBezTo>
                  <a:pt x="71800" y="734930"/>
                  <a:pt x="65201" y="750627"/>
                  <a:pt x="56102" y="764275"/>
                </a:cubicBezTo>
                <a:cubicBezTo>
                  <a:pt x="47004" y="800669"/>
                  <a:pt x="36164" y="836671"/>
                  <a:pt x="28807" y="873457"/>
                </a:cubicBezTo>
                <a:cubicBezTo>
                  <a:pt x="24258" y="896203"/>
                  <a:pt x="20785" y="919192"/>
                  <a:pt x="15159" y="941696"/>
                </a:cubicBezTo>
                <a:cubicBezTo>
                  <a:pt x="11670" y="955652"/>
                  <a:pt x="2706" y="968303"/>
                  <a:pt x="1511" y="982639"/>
                </a:cubicBezTo>
                <a:cubicBezTo>
                  <a:pt x="-1889" y="1023441"/>
                  <a:pt x="1511" y="1064526"/>
                  <a:pt x="1511" y="1105469"/>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52601" y="4380931"/>
            <a:ext cx="104368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Indus</a:t>
            </a:r>
            <a:endParaRPr lang="en-US" b="1" dirty="0"/>
          </a:p>
        </p:txBody>
      </p:sp>
      <p:sp>
        <p:nvSpPr>
          <p:cNvPr id="11" name="Rectangle 10"/>
          <p:cNvSpPr/>
          <p:nvPr/>
        </p:nvSpPr>
        <p:spPr>
          <a:xfrm>
            <a:off x="3185996" y="4466230"/>
            <a:ext cx="111304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Ganges</a:t>
            </a:r>
            <a:endParaRPr lang="en-US" b="1" dirty="0"/>
          </a:p>
        </p:txBody>
      </p:sp>
      <p:sp>
        <p:nvSpPr>
          <p:cNvPr id="12" name="Rectangle 11"/>
          <p:cNvSpPr/>
          <p:nvPr/>
        </p:nvSpPr>
        <p:spPr>
          <a:xfrm>
            <a:off x="5152306" y="4609531"/>
            <a:ext cx="118025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Mekong</a:t>
            </a:r>
            <a:endParaRPr lang="en-US" b="1" dirty="0"/>
          </a:p>
        </p:txBody>
      </p:sp>
      <p:sp>
        <p:nvSpPr>
          <p:cNvPr id="13" name="Rectangle 12"/>
          <p:cNvSpPr/>
          <p:nvPr/>
        </p:nvSpPr>
        <p:spPr>
          <a:xfrm>
            <a:off x="5152306" y="3700817"/>
            <a:ext cx="162949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Yangtze </a:t>
            </a:r>
            <a:endParaRPr lang="en-US" b="1" dirty="0"/>
          </a:p>
        </p:txBody>
      </p:sp>
      <p:sp>
        <p:nvSpPr>
          <p:cNvPr id="14" name="Rectangle 13"/>
          <p:cNvSpPr/>
          <p:nvPr/>
        </p:nvSpPr>
        <p:spPr>
          <a:xfrm>
            <a:off x="5329589" y="2209800"/>
            <a:ext cx="135753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Yellow River</a:t>
            </a:r>
            <a:endParaRPr lang="en-US" b="1" dirty="0"/>
          </a:p>
        </p:txBody>
      </p:sp>
      <p:sp>
        <p:nvSpPr>
          <p:cNvPr id="15" name="Rectangle 14"/>
          <p:cNvSpPr/>
          <p:nvPr/>
        </p:nvSpPr>
        <p:spPr>
          <a:xfrm>
            <a:off x="7239000" y="2209800"/>
            <a:ext cx="1371600" cy="4810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Sea of Japan</a:t>
            </a:r>
            <a:endParaRPr lang="en-US" b="1" dirty="0"/>
          </a:p>
        </p:txBody>
      </p:sp>
      <p:sp>
        <p:nvSpPr>
          <p:cNvPr id="16" name="Rectangle 15"/>
          <p:cNvSpPr/>
          <p:nvPr/>
        </p:nvSpPr>
        <p:spPr>
          <a:xfrm>
            <a:off x="6935613" y="2957014"/>
            <a:ext cx="1217787" cy="6425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Yellow Sea</a:t>
            </a:r>
            <a:endParaRPr lang="en-US" b="1" dirty="0"/>
          </a:p>
        </p:txBody>
      </p:sp>
      <p:sp>
        <p:nvSpPr>
          <p:cNvPr id="17" name="Rectangle 16"/>
          <p:cNvSpPr/>
          <p:nvPr/>
        </p:nvSpPr>
        <p:spPr>
          <a:xfrm>
            <a:off x="7012674" y="4009030"/>
            <a:ext cx="1445526"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East China Sea</a:t>
            </a:r>
            <a:endParaRPr lang="en-US" b="1" dirty="0"/>
          </a:p>
        </p:txBody>
      </p:sp>
      <p:sp>
        <p:nvSpPr>
          <p:cNvPr id="18" name="Rectangle 17"/>
          <p:cNvSpPr/>
          <p:nvPr/>
        </p:nvSpPr>
        <p:spPr>
          <a:xfrm>
            <a:off x="6332561" y="4810836"/>
            <a:ext cx="1402876"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South China Sea</a:t>
            </a:r>
            <a:endParaRPr lang="en-US" b="1" dirty="0"/>
          </a:p>
        </p:txBody>
      </p:sp>
      <p:sp>
        <p:nvSpPr>
          <p:cNvPr id="19" name="Rectangle 18"/>
          <p:cNvSpPr/>
          <p:nvPr/>
        </p:nvSpPr>
        <p:spPr>
          <a:xfrm>
            <a:off x="4121762" y="5076968"/>
            <a:ext cx="1262349"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Bay of Bengal</a:t>
            </a:r>
            <a:endParaRPr lang="en-US" b="1" dirty="0"/>
          </a:p>
        </p:txBody>
      </p:sp>
      <p:sp>
        <p:nvSpPr>
          <p:cNvPr id="20" name="Rectangle 19"/>
          <p:cNvSpPr/>
          <p:nvPr/>
        </p:nvSpPr>
        <p:spPr>
          <a:xfrm>
            <a:off x="4263926" y="6019800"/>
            <a:ext cx="444552"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11</a:t>
            </a:r>
            <a:endParaRPr lang="en-US" b="1" dirty="0"/>
          </a:p>
        </p:txBody>
      </p:sp>
      <p:sp>
        <p:nvSpPr>
          <p:cNvPr id="21" name="Rectangle 20"/>
          <p:cNvSpPr/>
          <p:nvPr/>
        </p:nvSpPr>
        <p:spPr>
          <a:xfrm>
            <a:off x="2574004" y="2957014"/>
            <a:ext cx="1725041" cy="536813"/>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tx2">
                    <a:lumMod val="10000"/>
                  </a:schemeClr>
                </a:solidFill>
              </a:rPr>
              <a:t>Taklimakan Desert</a:t>
            </a:r>
            <a:endParaRPr lang="en-US" b="1" dirty="0">
              <a:solidFill>
                <a:schemeClr val="tx2">
                  <a:lumMod val="10000"/>
                </a:schemeClr>
              </a:solidFill>
            </a:endParaRPr>
          </a:p>
        </p:txBody>
      </p:sp>
      <p:sp>
        <p:nvSpPr>
          <p:cNvPr id="22" name="Rectangle 21"/>
          <p:cNvSpPr/>
          <p:nvPr/>
        </p:nvSpPr>
        <p:spPr>
          <a:xfrm>
            <a:off x="4876800" y="2893325"/>
            <a:ext cx="1160421" cy="559559"/>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tx2">
                    <a:lumMod val="10000"/>
                  </a:schemeClr>
                </a:solidFill>
              </a:rPr>
              <a:t>Gobi</a:t>
            </a:r>
          </a:p>
          <a:p>
            <a:pPr algn="ctr"/>
            <a:r>
              <a:rPr lang="en-US" b="1" dirty="0" smtClean="0">
                <a:solidFill>
                  <a:schemeClr val="tx2">
                    <a:lumMod val="10000"/>
                  </a:schemeClr>
                </a:solidFill>
              </a:rPr>
              <a:t>Desert </a:t>
            </a:r>
            <a:endParaRPr lang="en-US" b="1" dirty="0">
              <a:solidFill>
                <a:schemeClr val="tx2">
                  <a:lumMod val="10000"/>
                </a:schemeClr>
              </a:solidFill>
            </a:endParaRPr>
          </a:p>
        </p:txBody>
      </p:sp>
      <p:sp>
        <p:nvSpPr>
          <p:cNvPr id="23" name="Rectangle 22"/>
          <p:cNvSpPr/>
          <p:nvPr/>
        </p:nvSpPr>
        <p:spPr>
          <a:xfrm>
            <a:off x="3549858" y="3510887"/>
            <a:ext cx="1602448" cy="91098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tx2">
                    <a:lumMod val="10000"/>
                  </a:schemeClr>
                </a:solidFill>
              </a:rPr>
              <a:t>Himalayans </a:t>
            </a:r>
          </a:p>
          <a:p>
            <a:pPr algn="ctr"/>
            <a:r>
              <a:rPr lang="en-US" b="1" dirty="0" smtClean="0">
                <a:solidFill>
                  <a:schemeClr val="tx2">
                    <a:lumMod val="10000"/>
                  </a:schemeClr>
                </a:solidFill>
              </a:rPr>
              <a:t>Tibetan Plateau </a:t>
            </a:r>
            <a:endParaRPr lang="en-US" b="1" dirty="0">
              <a:solidFill>
                <a:schemeClr val="tx2">
                  <a:lumMod val="10000"/>
                </a:schemeClr>
              </a:solidFill>
            </a:endParaRPr>
          </a:p>
        </p:txBody>
      </p:sp>
    </p:spTree>
    <p:extLst>
      <p:ext uri="{BB962C8B-B14F-4D97-AF65-F5344CB8AC3E}">
        <p14:creationId xmlns:p14="http://schemas.microsoft.com/office/powerpoint/2010/main" val="1974821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normAutofit/>
          </a:bodyPr>
          <a:lstStyle/>
          <a:p>
            <a:r>
              <a:rPr lang="en-US" dirty="0" smtClean="0"/>
              <a:t>All Questions have an answer.</a:t>
            </a:r>
          </a:p>
          <a:p>
            <a:r>
              <a:rPr lang="en-US" dirty="0" smtClean="0"/>
              <a:t>Maps- </a:t>
            </a:r>
            <a:r>
              <a:rPr lang="en-US" dirty="0"/>
              <a:t>s</a:t>
            </a:r>
            <a:r>
              <a:rPr lang="en-US" dirty="0" smtClean="0"/>
              <a:t>econd slide will have all answers</a:t>
            </a:r>
          </a:p>
          <a:p>
            <a:r>
              <a:rPr lang="en-US" dirty="0" smtClean="0"/>
              <a:t>Charts- second slide have all answers</a:t>
            </a:r>
          </a:p>
          <a:p>
            <a:r>
              <a:rPr lang="en-US" dirty="0" smtClean="0"/>
              <a:t>Multiple Choice –answer will be underlined</a:t>
            </a:r>
          </a:p>
          <a:p>
            <a:r>
              <a:rPr lang="en-US" dirty="0" smtClean="0"/>
              <a:t>Free response answer will pop up</a:t>
            </a:r>
          </a:p>
          <a:p>
            <a:r>
              <a:rPr lang="en-US" dirty="0" smtClean="0"/>
              <a:t>The team with the most points wins!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93" y="152400"/>
            <a:ext cx="8229600" cy="1399032"/>
          </a:xfrm>
        </p:spPr>
        <p:txBody>
          <a:bodyPr>
            <a:normAutofit/>
          </a:bodyPr>
          <a:lstStyle/>
          <a:p>
            <a:pPr algn="ctr"/>
            <a:r>
              <a:rPr lang="en-US" sz="6000" b="1" dirty="0" smtClean="0">
                <a:solidFill>
                  <a:srgbClr val="FFFF00"/>
                </a:solidFill>
                <a:latin typeface="Algerian" pitchFamily="82" charset="0"/>
              </a:rPr>
              <a:t>One section down!</a:t>
            </a:r>
            <a:endParaRPr lang="en-US" sz="6000" b="1" dirty="0">
              <a:solidFill>
                <a:srgbClr val="FFFF00"/>
              </a:solidFill>
              <a:latin typeface="Algerian" pitchFamily="82" charset="0"/>
            </a:endParaRPr>
          </a:p>
        </p:txBody>
      </p:sp>
      <p:pic>
        <p:nvPicPr>
          <p:cNvPr id="7170" name="Picture 2" descr="C:\Users\knappe\AppData\Local\Microsoft\Windows\Temporary Internet Files\Content.IE5\O4Q7NGKK\MP9003138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243840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nappe\AppData\Local\Microsoft\Windows\Temporary Internet Files\Content.IE5\DJV8UGUV\MC9000787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92072"/>
            <a:ext cx="2322513" cy="187801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knappe\AppData\Local\Microsoft\Windows\Temporary Internet Files\Content.IE5\KYJMLD2R\MC90041067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55" y="4298283"/>
            <a:ext cx="4602178" cy="23433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knappe\AppData\Local\Microsoft\Windows\Temporary Internet Files\Content.IE5\D6C93T6B\MP90044222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1806509"/>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nappe\AppData\Local\Microsoft\Windows\Temporary Internet Files\Content.IE5\O4Q7NGKK\MC90041072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3199796"/>
            <a:ext cx="3334693" cy="344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42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90600"/>
          </a:xfrm>
        </p:spPr>
        <p:txBody>
          <a:bodyPr/>
          <a:lstStyle/>
          <a:p>
            <a:r>
              <a:rPr lang="en-US" baseline="0" dirty="0" smtClean="0"/>
              <a:t>Geography </a:t>
            </a:r>
            <a:endParaRPr lang="en-US" dirty="0"/>
          </a:p>
        </p:txBody>
      </p:sp>
      <p:sp>
        <p:nvSpPr>
          <p:cNvPr id="3" name="Content Placeholder 2"/>
          <p:cNvSpPr>
            <a:spLocks noGrp="1"/>
          </p:cNvSpPr>
          <p:nvPr>
            <p:ph idx="1"/>
          </p:nvPr>
        </p:nvSpPr>
        <p:spPr>
          <a:xfrm>
            <a:off x="304800" y="914400"/>
            <a:ext cx="8229600" cy="5410200"/>
          </a:xfrm>
        </p:spPr>
        <p:txBody>
          <a:bodyPr>
            <a:normAutofit fontScale="92500" lnSpcReduction="10000"/>
          </a:bodyPr>
          <a:lstStyle/>
          <a:p>
            <a:pPr>
              <a:buNone/>
            </a:pPr>
            <a:r>
              <a:rPr lang="en-US" b="1" dirty="0" smtClean="0">
                <a:solidFill>
                  <a:schemeClr val="accent5">
                    <a:lumMod val="40000"/>
                    <a:lumOff val="60000"/>
                  </a:schemeClr>
                </a:solidFill>
              </a:rPr>
              <a:t>Which of these rivers flows into the Persian Gulf?</a:t>
            </a:r>
          </a:p>
          <a:p>
            <a:pPr marL="633222" indent="-514350">
              <a:buAutoNum type="alphaUcPeriod"/>
            </a:pPr>
            <a:r>
              <a:rPr lang="en-US" dirty="0" smtClean="0"/>
              <a:t>Nile</a:t>
            </a:r>
          </a:p>
          <a:p>
            <a:pPr marL="633222" indent="-514350">
              <a:buAutoNum type="alphaUcPeriod"/>
            </a:pPr>
            <a:r>
              <a:rPr lang="en-US" dirty="0" smtClean="0"/>
              <a:t>Yellow</a:t>
            </a:r>
          </a:p>
          <a:p>
            <a:pPr marL="633222" indent="-514350">
              <a:buAutoNum type="alphaUcPeriod"/>
            </a:pPr>
            <a:r>
              <a:rPr lang="en-US" dirty="0" smtClean="0"/>
              <a:t>Euphrates</a:t>
            </a:r>
          </a:p>
          <a:p>
            <a:pPr marL="633222" indent="-514350">
              <a:buAutoNum type="alphaUcPeriod"/>
            </a:pPr>
            <a:r>
              <a:rPr lang="en-US" dirty="0" smtClean="0"/>
              <a:t>Mississippi</a:t>
            </a:r>
          </a:p>
          <a:p>
            <a:pPr>
              <a:buNone/>
            </a:pPr>
            <a:r>
              <a:rPr lang="en-US" b="1" dirty="0">
                <a:solidFill>
                  <a:schemeClr val="accent5">
                    <a:lumMod val="40000"/>
                    <a:lumOff val="60000"/>
                  </a:schemeClr>
                </a:solidFill>
              </a:rPr>
              <a:t>Which of these is the name of a sea?</a:t>
            </a:r>
          </a:p>
          <a:p>
            <a:pPr marL="633222" indent="-514350">
              <a:buAutoNum type="alphaUcPeriod"/>
            </a:pPr>
            <a:r>
              <a:rPr lang="en-US" b="1" dirty="0">
                <a:solidFill>
                  <a:schemeClr val="accent5">
                    <a:lumMod val="40000"/>
                    <a:lumOff val="60000"/>
                  </a:schemeClr>
                </a:solidFill>
              </a:rPr>
              <a:t>Indian</a:t>
            </a:r>
          </a:p>
          <a:p>
            <a:pPr marL="633222" indent="-514350">
              <a:buAutoNum type="alphaUcPeriod"/>
            </a:pPr>
            <a:r>
              <a:rPr lang="en-US" dirty="0"/>
              <a:t>Euphrates</a:t>
            </a:r>
          </a:p>
          <a:p>
            <a:pPr marL="633222" indent="-514350">
              <a:buAutoNum type="alphaUcPeriod"/>
            </a:pPr>
            <a:r>
              <a:rPr lang="en-US" dirty="0"/>
              <a:t>Red</a:t>
            </a:r>
          </a:p>
          <a:p>
            <a:pPr marL="633222" indent="-514350">
              <a:buAutoNum type="alphaUcPeriod"/>
            </a:pPr>
            <a:r>
              <a:rPr lang="en-US" dirty="0"/>
              <a:t>Blue</a:t>
            </a:r>
          </a:p>
          <a:p>
            <a:pPr marL="633222" indent="-514350">
              <a:buAutoNum type="alphaUcPeriod"/>
            </a:pPr>
            <a:endParaRPr lang="en-US" dirty="0" smtClean="0"/>
          </a:p>
          <a:p>
            <a:pPr marL="633222" indent="-514350">
              <a:buAutoNum type="alphaUcPeriod"/>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236"/>
            <a:ext cx="8229600" cy="1399032"/>
          </a:xfrm>
        </p:spPr>
        <p:txBody>
          <a:bodyPr/>
          <a:lstStyle/>
          <a:p>
            <a:r>
              <a:rPr lang="en-US" dirty="0" smtClean="0"/>
              <a:t>Geography</a:t>
            </a:r>
            <a:endParaRPr lang="en-US" dirty="0"/>
          </a:p>
        </p:txBody>
      </p:sp>
      <p:sp>
        <p:nvSpPr>
          <p:cNvPr id="3" name="Content Placeholder 2"/>
          <p:cNvSpPr>
            <a:spLocks noGrp="1"/>
          </p:cNvSpPr>
          <p:nvPr>
            <p:ph idx="1"/>
          </p:nvPr>
        </p:nvSpPr>
        <p:spPr>
          <a:xfrm>
            <a:off x="381000" y="1143000"/>
            <a:ext cx="8229600" cy="5486400"/>
          </a:xfrm>
        </p:spPr>
        <p:txBody>
          <a:bodyPr/>
          <a:lstStyle/>
          <a:p>
            <a:pPr>
              <a:buNone/>
            </a:pPr>
            <a:r>
              <a:rPr lang="en-US" b="1" dirty="0" smtClean="0">
                <a:solidFill>
                  <a:schemeClr val="accent5">
                    <a:lumMod val="40000"/>
                    <a:lumOff val="60000"/>
                  </a:schemeClr>
                </a:solidFill>
              </a:rPr>
              <a:t>What river is this?</a:t>
            </a:r>
          </a:p>
          <a:p>
            <a:pPr marL="633222" indent="-514350">
              <a:buAutoNum type="alphaUcPeriod"/>
            </a:pPr>
            <a:r>
              <a:rPr lang="en-US" dirty="0" smtClean="0"/>
              <a:t>Tigris</a:t>
            </a:r>
          </a:p>
          <a:p>
            <a:pPr marL="633222" indent="-514350">
              <a:buAutoNum type="alphaUcPeriod"/>
            </a:pPr>
            <a:r>
              <a:rPr lang="en-US" dirty="0" smtClean="0"/>
              <a:t>Euphrates</a:t>
            </a:r>
          </a:p>
          <a:p>
            <a:pPr marL="633222" indent="-514350">
              <a:buAutoNum type="alphaUcPeriod"/>
            </a:pPr>
            <a:r>
              <a:rPr lang="en-US" dirty="0" smtClean="0"/>
              <a:t>Jordan</a:t>
            </a:r>
          </a:p>
          <a:p>
            <a:pPr marL="633222" indent="-514350">
              <a:buAutoNum type="alphaUcPeriod"/>
            </a:pPr>
            <a:r>
              <a:rPr lang="en-US" dirty="0" smtClean="0"/>
              <a:t>Nile</a:t>
            </a:r>
          </a:p>
          <a:p>
            <a:pPr>
              <a:buNone/>
            </a:pPr>
            <a:r>
              <a:rPr lang="en-US" b="1" dirty="0">
                <a:solidFill>
                  <a:schemeClr val="accent5">
                    <a:lumMod val="40000"/>
                    <a:lumOff val="60000"/>
                  </a:schemeClr>
                </a:solidFill>
              </a:rPr>
              <a:t>What river is this?</a:t>
            </a:r>
          </a:p>
          <a:p>
            <a:pPr marL="633222" indent="-514350">
              <a:buAutoNum type="alphaUcPeriod"/>
            </a:pPr>
            <a:r>
              <a:rPr lang="en-US" dirty="0" smtClean="0"/>
              <a:t>Tigris</a:t>
            </a:r>
            <a:endParaRPr lang="en-US" dirty="0"/>
          </a:p>
          <a:p>
            <a:pPr marL="633222" indent="-514350">
              <a:buAutoNum type="alphaUcPeriod"/>
            </a:pPr>
            <a:r>
              <a:rPr lang="en-US" dirty="0"/>
              <a:t>Euphrates</a:t>
            </a:r>
          </a:p>
          <a:p>
            <a:pPr marL="633222" indent="-514350">
              <a:buAutoNum type="alphaUcPeriod"/>
            </a:pPr>
            <a:r>
              <a:rPr lang="en-US" dirty="0"/>
              <a:t>Jordan</a:t>
            </a:r>
          </a:p>
          <a:p>
            <a:pPr marL="633222" indent="-514350">
              <a:buAutoNum type="alphaUcPeriod"/>
            </a:pPr>
            <a:r>
              <a:rPr lang="en-US" dirty="0"/>
              <a:t>Red</a:t>
            </a:r>
          </a:p>
        </p:txBody>
      </p:sp>
      <p:pic>
        <p:nvPicPr>
          <p:cNvPr id="1026" name="Picture 2"/>
          <p:cNvPicPr>
            <a:picLocks noChangeAspect="1" noChangeArrowheads="1"/>
          </p:cNvPicPr>
          <p:nvPr/>
        </p:nvPicPr>
        <p:blipFill>
          <a:blip r:embed="rId2" cstate="print"/>
          <a:srcRect/>
          <a:stretch>
            <a:fillRect/>
          </a:stretch>
        </p:blipFill>
        <p:spPr bwMode="auto">
          <a:xfrm>
            <a:off x="4038600" y="1371600"/>
            <a:ext cx="4857750" cy="2057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101365" y="3810000"/>
            <a:ext cx="4829175" cy="2438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idx="1"/>
          </p:nvPr>
        </p:nvSpPr>
        <p:spPr>
          <a:xfrm>
            <a:off x="152400" y="1447800"/>
            <a:ext cx="5257800" cy="5181600"/>
          </a:xfrm>
        </p:spPr>
        <p:txBody>
          <a:bodyPr>
            <a:normAutofit fontScale="92500" lnSpcReduction="20000"/>
          </a:bodyPr>
          <a:lstStyle/>
          <a:p>
            <a:pPr>
              <a:buNone/>
            </a:pPr>
            <a:r>
              <a:rPr lang="en-US" b="1" dirty="0" smtClean="0">
                <a:solidFill>
                  <a:schemeClr val="accent5">
                    <a:lumMod val="40000"/>
                    <a:lumOff val="60000"/>
                  </a:schemeClr>
                </a:solidFill>
              </a:rPr>
              <a:t>What body of water is this?</a:t>
            </a:r>
          </a:p>
          <a:p>
            <a:pPr marL="633222" indent="-514350">
              <a:buAutoNum type="alphaUcPeriod"/>
            </a:pPr>
            <a:r>
              <a:rPr lang="en-US" dirty="0" smtClean="0"/>
              <a:t>Caspian Sea</a:t>
            </a:r>
          </a:p>
          <a:p>
            <a:pPr marL="633222" indent="-514350">
              <a:buAutoNum type="alphaUcPeriod"/>
            </a:pPr>
            <a:r>
              <a:rPr lang="en-US" dirty="0" smtClean="0"/>
              <a:t>Arabian Sea</a:t>
            </a:r>
          </a:p>
          <a:p>
            <a:pPr marL="633222" indent="-514350">
              <a:buAutoNum type="alphaUcPeriod"/>
            </a:pPr>
            <a:r>
              <a:rPr lang="en-US" dirty="0" smtClean="0"/>
              <a:t>Dead Sea</a:t>
            </a:r>
          </a:p>
          <a:p>
            <a:pPr marL="633222" indent="-514350">
              <a:buAutoNum type="alphaUcPeriod"/>
            </a:pPr>
            <a:r>
              <a:rPr lang="en-US" dirty="0" smtClean="0"/>
              <a:t>Mediterranean Sea</a:t>
            </a:r>
          </a:p>
          <a:p>
            <a:pPr>
              <a:buNone/>
            </a:pPr>
            <a:r>
              <a:rPr lang="en-US" b="1" dirty="0">
                <a:solidFill>
                  <a:schemeClr val="accent5">
                    <a:lumMod val="40000"/>
                    <a:lumOff val="60000"/>
                  </a:schemeClr>
                </a:solidFill>
              </a:rPr>
              <a:t>Which of these bodies of water is attached to the Straits of Hormuz?</a:t>
            </a:r>
          </a:p>
          <a:p>
            <a:pPr marL="633222" indent="-514350">
              <a:buAutoNum type="alphaUcPeriod"/>
            </a:pPr>
            <a:r>
              <a:rPr lang="en-US" dirty="0"/>
              <a:t>Persian Gulf</a:t>
            </a:r>
          </a:p>
          <a:p>
            <a:pPr marL="633222" indent="-514350">
              <a:buAutoNum type="alphaUcPeriod"/>
            </a:pPr>
            <a:r>
              <a:rPr lang="en-US" dirty="0"/>
              <a:t>Red Sea</a:t>
            </a:r>
          </a:p>
          <a:p>
            <a:pPr marL="633222" indent="-514350">
              <a:buAutoNum type="alphaUcPeriod"/>
            </a:pPr>
            <a:r>
              <a:rPr lang="en-US" dirty="0"/>
              <a:t>Suez Canal</a:t>
            </a:r>
          </a:p>
          <a:p>
            <a:pPr marL="633222" indent="-514350">
              <a:buAutoNum type="alphaUcPeriod"/>
            </a:pPr>
            <a:r>
              <a:rPr lang="en-US" dirty="0"/>
              <a:t>Mediterranean</a:t>
            </a:r>
          </a:p>
          <a:p>
            <a:pPr marL="633222" indent="-514350">
              <a:buAutoNum type="alphaUcPeriod"/>
            </a:pPr>
            <a:endParaRPr lang="en-US" dirty="0" smtClean="0"/>
          </a:p>
          <a:p>
            <a:pPr>
              <a:buNone/>
            </a:pP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5410200" y="1828800"/>
            <a:ext cx="3581400" cy="273766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45"/>
            <a:ext cx="8229600" cy="1399032"/>
          </a:xfrm>
        </p:spPr>
        <p:txBody>
          <a:bodyPr/>
          <a:lstStyle/>
          <a:p>
            <a:r>
              <a:rPr lang="en-US" dirty="0" smtClean="0"/>
              <a:t>Geography</a:t>
            </a:r>
            <a:endParaRPr lang="en-US" dirty="0"/>
          </a:p>
        </p:txBody>
      </p:sp>
      <p:sp>
        <p:nvSpPr>
          <p:cNvPr id="3" name="Content Placeholder 2"/>
          <p:cNvSpPr>
            <a:spLocks noGrp="1"/>
          </p:cNvSpPr>
          <p:nvPr>
            <p:ph idx="1"/>
          </p:nvPr>
        </p:nvSpPr>
        <p:spPr>
          <a:xfrm>
            <a:off x="381000" y="1219200"/>
            <a:ext cx="4800600" cy="5257800"/>
          </a:xfrm>
        </p:spPr>
        <p:txBody>
          <a:bodyPr>
            <a:normAutofit fontScale="77500" lnSpcReduction="20000"/>
          </a:bodyPr>
          <a:lstStyle/>
          <a:p>
            <a:pPr>
              <a:buNone/>
            </a:pPr>
            <a:r>
              <a:rPr lang="en-US" b="1" dirty="0" smtClean="0">
                <a:solidFill>
                  <a:schemeClr val="accent5">
                    <a:lumMod val="40000"/>
                    <a:lumOff val="60000"/>
                  </a:schemeClr>
                </a:solidFill>
              </a:rPr>
              <a:t>Which country is this?</a:t>
            </a:r>
          </a:p>
          <a:p>
            <a:pPr marL="633222" indent="-514350">
              <a:buAutoNum type="alphaUcPeriod"/>
            </a:pPr>
            <a:r>
              <a:rPr lang="en-US" dirty="0" smtClean="0"/>
              <a:t>Iraq</a:t>
            </a:r>
          </a:p>
          <a:p>
            <a:pPr marL="633222" indent="-514350">
              <a:buAutoNum type="alphaUcPeriod"/>
            </a:pPr>
            <a:r>
              <a:rPr lang="en-US" dirty="0" smtClean="0"/>
              <a:t>Iran</a:t>
            </a:r>
          </a:p>
          <a:p>
            <a:pPr marL="633222" indent="-514350">
              <a:buAutoNum type="alphaUcPeriod"/>
            </a:pPr>
            <a:r>
              <a:rPr lang="en-US" dirty="0" smtClean="0"/>
              <a:t>Saudi Arabia</a:t>
            </a:r>
          </a:p>
          <a:p>
            <a:pPr marL="633222" indent="-514350">
              <a:buAutoNum type="alphaUcPeriod"/>
            </a:pPr>
            <a:r>
              <a:rPr lang="en-US" dirty="0" smtClean="0"/>
              <a:t>India</a:t>
            </a:r>
          </a:p>
          <a:p>
            <a:pPr marL="633222" indent="-514350">
              <a:buAutoNum type="alphaUcPeriod"/>
            </a:pPr>
            <a:endParaRPr lang="en-US" dirty="0" smtClean="0"/>
          </a:p>
          <a:p>
            <a:pPr>
              <a:buNone/>
            </a:pPr>
            <a:r>
              <a:rPr lang="en-US" b="1" dirty="0">
                <a:solidFill>
                  <a:schemeClr val="accent5">
                    <a:lumMod val="40000"/>
                    <a:lumOff val="60000"/>
                  </a:schemeClr>
                </a:solidFill>
              </a:rPr>
              <a:t>The Suez Canal connects which two water sources?</a:t>
            </a:r>
          </a:p>
          <a:p>
            <a:pPr marL="633222" indent="-514350">
              <a:buAutoNum type="alphaUcPeriod"/>
            </a:pPr>
            <a:r>
              <a:rPr lang="en-US" dirty="0"/>
              <a:t>Red Sea and Arabian Sea</a:t>
            </a:r>
          </a:p>
          <a:p>
            <a:pPr marL="633222" indent="-514350">
              <a:buAutoNum type="alphaUcPeriod"/>
            </a:pPr>
            <a:r>
              <a:rPr lang="en-US" dirty="0"/>
              <a:t>Persian Gulf and Mediterranean Sea</a:t>
            </a:r>
          </a:p>
          <a:p>
            <a:pPr marL="633222" indent="-514350">
              <a:buAutoNum type="alphaUcPeriod"/>
            </a:pPr>
            <a:r>
              <a:rPr lang="en-US" dirty="0"/>
              <a:t>Red Sea and Persian Gulf</a:t>
            </a:r>
          </a:p>
          <a:p>
            <a:pPr marL="633222" indent="-514350">
              <a:buAutoNum type="alphaUcPeriod"/>
            </a:pPr>
            <a:r>
              <a:rPr lang="en-US" dirty="0"/>
              <a:t>Mediterranean Sea and Red Sea</a:t>
            </a:r>
          </a:p>
          <a:p>
            <a:pPr marL="633222" indent="-514350">
              <a:buAutoNum type="alphaUcPeriod"/>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173354" y="1066800"/>
            <a:ext cx="3943350" cy="28289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10" end="1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lstStyle/>
          <a:p>
            <a:r>
              <a:rPr kumimoji="0" lang="en-US" sz="4500" b="1" kern="1200" dirty="0" smtClean="0">
                <a:solidFill>
                  <a:schemeClr val="accent1">
                    <a:satMod val="150000"/>
                  </a:schemeClr>
                </a:solidFill>
                <a:effectLst/>
                <a:latin typeface="+mj-lt"/>
                <a:ea typeface="+mj-ea"/>
                <a:cs typeface="+mj-cs"/>
              </a:rPr>
              <a:t>Geography</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pPr>
              <a:buNone/>
            </a:pPr>
            <a:r>
              <a:rPr lang="en-US" b="1" dirty="0" smtClean="0">
                <a:solidFill>
                  <a:schemeClr val="accent5">
                    <a:lumMod val="40000"/>
                    <a:lumOff val="60000"/>
                  </a:schemeClr>
                </a:solidFill>
              </a:rPr>
              <a:t>Which country is this?</a:t>
            </a:r>
          </a:p>
          <a:p>
            <a:pPr marL="633222" indent="-514350">
              <a:buAutoNum type="alphaUcPeriod"/>
            </a:pPr>
            <a:r>
              <a:rPr lang="en-US" dirty="0" smtClean="0"/>
              <a:t>Yemen</a:t>
            </a:r>
          </a:p>
          <a:p>
            <a:pPr marL="633222" indent="-514350">
              <a:buAutoNum type="alphaUcPeriod"/>
            </a:pPr>
            <a:r>
              <a:rPr lang="en-US" dirty="0" smtClean="0"/>
              <a:t>Saudi Arabia</a:t>
            </a:r>
          </a:p>
          <a:p>
            <a:pPr marL="633222" indent="-514350">
              <a:buAutoNum type="alphaUcPeriod"/>
            </a:pPr>
            <a:r>
              <a:rPr lang="en-US" dirty="0" smtClean="0"/>
              <a:t>Iran</a:t>
            </a:r>
          </a:p>
          <a:p>
            <a:pPr marL="633222" indent="-514350">
              <a:buAutoNum type="alphaUcPeriod"/>
            </a:pPr>
            <a:r>
              <a:rPr lang="en-US" dirty="0" smtClean="0"/>
              <a:t>Turkey</a:t>
            </a:r>
          </a:p>
          <a:p>
            <a:pPr>
              <a:buNone/>
            </a:pPr>
            <a:r>
              <a:rPr lang="en-US" b="1" dirty="0">
                <a:solidFill>
                  <a:schemeClr val="accent5">
                    <a:lumMod val="40000"/>
                    <a:lumOff val="60000"/>
                  </a:schemeClr>
                </a:solidFill>
              </a:rPr>
              <a:t>This peninsula is part of Egypt.</a:t>
            </a:r>
          </a:p>
          <a:p>
            <a:pPr marL="633222" indent="-514350">
              <a:buAutoNum type="alphaUcPeriod"/>
            </a:pPr>
            <a:r>
              <a:rPr lang="en-US" dirty="0"/>
              <a:t>Arabian Peninsula</a:t>
            </a:r>
          </a:p>
          <a:p>
            <a:pPr marL="633222" indent="-514350">
              <a:buAutoNum type="alphaUcPeriod"/>
            </a:pPr>
            <a:r>
              <a:rPr lang="en-US" dirty="0"/>
              <a:t>Iberian peninsula</a:t>
            </a:r>
          </a:p>
          <a:p>
            <a:pPr marL="633222" indent="-514350">
              <a:buAutoNum type="alphaUcPeriod"/>
            </a:pPr>
            <a:r>
              <a:rPr lang="en-US" dirty="0"/>
              <a:t>Sinai peninsula</a:t>
            </a:r>
          </a:p>
          <a:p>
            <a:pPr marL="633222" indent="-514350">
              <a:buAutoNum type="alphaUcPeriod"/>
            </a:pPr>
            <a:r>
              <a:rPr lang="en-US" dirty="0"/>
              <a:t>Egypt Peninsula</a:t>
            </a:r>
          </a:p>
          <a:p>
            <a:pPr marL="633222" indent="-514350">
              <a:buAutoNum type="alphaUcPeriod"/>
            </a:pPr>
            <a:endParaRPr lang="en-US" dirty="0" smtClean="0"/>
          </a:p>
          <a:p>
            <a:pPr marL="633222" indent="-514350">
              <a:buAutoNum type="alphaUcPeriod"/>
            </a:pP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4963236" y="1295400"/>
            <a:ext cx="3933825" cy="24003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399032"/>
          </a:xfrm>
        </p:spPr>
        <p:txBody>
          <a:bodyPr/>
          <a:lstStyle/>
          <a:p>
            <a:r>
              <a:rPr kumimoji="0" lang="en-US" sz="4500" b="1" kern="1200" dirty="0" smtClean="0">
                <a:solidFill>
                  <a:schemeClr val="accent1">
                    <a:satMod val="150000"/>
                  </a:schemeClr>
                </a:solidFill>
                <a:effectLst/>
                <a:latin typeface="+mj-lt"/>
                <a:ea typeface="+mj-ea"/>
                <a:cs typeface="+mj-cs"/>
              </a:rPr>
              <a:t>Geography</a:t>
            </a:r>
            <a:endParaRPr lang="en-US" dirty="0"/>
          </a:p>
        </p:txBody>
      </p:sp>
      <p:sp>
        <p:nvSpPr>
          <p:cNvPr id="3" name="Content Placeholder 2"/>
          <p:cNvSpPr>
            <a:spLocks noGrp="1"/>
          </p:cNvSpPr>
          <p:nvPr>
            <p:ph idx="1"/>
          </p:nvPr>
        </p:nvSpPr>
        <p:spPr>
          <a:xfrm>
            <a:off x="304800" y="1341120"/>
            <a:ext cx="4648200" cy="5181600"/>
          </a:xfrm>
        </p:spPr>
        <p:txBody>
          <a:bodyPr>
            <a:normAutofit fontScale="92500" lnSpcReduction="20000"/>
          </a:bodyPr>
          <a:lstStyle/>
          <a:p>
            <a:pPr>
              <a:buNone/>
            </a:pPr>
            <a:r>
              <a:rPr lang="en-US" b="1" dirty="0" smtClean="0">
                <a:solidFill>
                  <a:schemeClr val="accent5">
                    <a:lumMod val="40000"/>
                    <a:lumOff val="60000"/>
                  </a:schemeClr>
                </a:solidFill>
              </a:rPr>
              <a:t>Which country is this?</a:t>
            </a:r>
          </a:p>
          <a:p>
            <a:pPr marL="633222" indent="-514350">
              <a:buAutoNum type="alphaUcPeriod"/>
            </a:pPr>
            <a:r>
              <a:rPr lang="en-US" dirty="0" smtClean="0"/>
              <a:t>Lebanon</a:t>
            </a:r>
          </a:p>
          <a:p>
            <a:pPr marL="633222" indent="-514350">
              <a:buAutoNum type="alphaUcPeriod"/>
            </a:pPr>
            <a:r>
              <a:rPr lang="en-US" dirty="0" smtClean="0"/>
              <a:t>Pakistan</a:t>
            </a:r>
          </a:p>
          <a:p>
            <a:pPr marL="633222" indent="-514350">
              <a:buAutoNum type="alphaUcPeriod"/>
            </a:pPr>
            <a:r>
              <a:rPr lang="en-US" dirty="0" smtClean="0"/>
              <a:t>Afghanistan</a:t>
            </a:r>
          </a:p>
          <a:p>
            <a:pPr marL="633222" indent="-514350">
              <a:buAutoNum type="alphaUcPeriod"/>
            </a:pPr>
            <a:r>
              <a:rPr lang="en-US" dirty="0" smtClean="0"/>
              <a:t>Jordan</a:t>
            </a:r>
          </a:p>
          <a:p>
            <a:pPr>
              <a:buNone/>
            </a:pPr>
            <a:r>
              <a:rPr lang="en-US" b="1" dirty="0">
                <a:solidFill>
                  <a:schemeClr val="accent5">
                    <a:lumMod val="40000"/>
                    <a:lumOff val="60000"/>
                  </a:schemeClr>
                </a:solidFill>
              </a:rPr>
              <a:t>Which one of these countries </a:t>
            </a:r>
            <a:r>
              <a:rPr lang="en-US" b="1" dirty="0" smtClean="0">
                <a:solidFill>
                  <a:schemeClr val="accent5">
                    <a:lumMod val="40000"/>
                    <a:lumOff val="60000"/>
                  </a:schemeClr>
                </a:solidFill>
              </a:rPr>
              <a:t>contains 1/5 of the worlds oil?</a:t>
            </a:r>
            <a:endParaRPr lang="en-US" b="1" dirty="0">
              <a:solidFill>
                <a:schemeClr val="accent5">
                  <a:lumMod val="40000"/>
                  <a:lumOff val="60000"/>
                </a:schemeClr>
              </a:solidFill>
            </a:endParaRPr>
          </a:p>
          <a:p>
            <a:pPr marL="633222" indent="-514350">
              <a:buAutoNum type="alphaUcPeriod"/>
            </a:pPr>
            <a:r>
              <a:rPr lang="en-US" dirty="0"/>
              <a:t>Lebanon</a:t>
            </a:r>
          </a:p>
          <a:p>
            <a:pPr marL="633222" indent="-514350">
              <a:buAutoNum type="alphaUcPeriod"/>
            </a:pPr>
            <a:r>
              <a:rPr lang="en-US" dirty="0"/>
              <a:t>Iraq</a:t>
            </a:r>
          </a:p>
          <a:p>
            <a:pPr marL="633222" indent="-514350">
              <a:buAutoNum type="alphaUcPeriod"/>
            </a:pPr>
            <a:r>
              <a:rPr lang="en-US" dirty="0" smtClean="0"/>
              <a:t>Israel</a:t>
            </a:r>
            <a:endParaRPr lang="en-US" dirty="0"/>
          </a:p>
          <a:p>
            <a:pPr marL="633222" indent="-514350">
              <a:buAutoNum type="alphaUcPeriod"/>
            </a:pPr>
            <a:r>
              <a:rPr lang="en-US" dirty="0" smtClean="0"/>
              <a:t>Saudi Arabia</a:t>
            </a:r>
            <a:endParaRPr lang="en-US" dirty="0"/>
          </a:p>
          <a:p>
            <a:pPr marL="633222" indent="-514350">
              <a:buAutoNum type="alphaUcPeriod"/>
            </a:pPr>
            <a:endParaRPr lang="en-US" dirty="0"/>
          </a:p>
        </p:txBody>
      </p:sp>
      <p:pic>
        <p:nvPicPr>
          <p:cNvPr id="5" name="Picture 4" descr="http://litchfieldswenson.weebly.com/uploads/7/0/7/2/7072006/middle_east_blank_map.gif"/>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3962400" cy="3703320"/>
          </a:xfrm>
          <a:prstGeom prst="rect">
            <a:avLst/>
          </a:prstGeom>
          <a:noFill/>
          <a:ln>
            <a:noFill/>
          </a:ln>
        </p:spPr>
      </p:pic>
      <p:sp>
        <p:nvSpPr>
          <p:cNvPr id="6" name="Freeform 5"/>
          <p:cNvSpPr/>
          <p:nvPr/>
        </p:nvSpPr>
        <p:spPr>
          <a:xfrm>
            <a:off x="7640989" y="1112749"/>
            <a:ext cx="793352" cy="948063"/>
          </a:xfrm>
          <a:custGeom>
            <a:avLst/>
            <a:gdLst>
              <a:gd name="connsiteX0" fmla="*/ 56348 w 793352"/>
              <a:gd name="connsiteY0" fmla="*/ 811585 h 948063"/>
              <a:gd name="connsiteX1" fmla="*/ 124587 w 793352"/>
              <a:gd name="connsiteY1" fmla="*/ 838881 h 948063"/>
              <a:gd name="connsiteX2" fmla="*/ 192826 w 793352"/>
              <a:gd name="connsiteY2" fmla="*/ 852529 h 948063"/>
              <a:gd name="connsiteX3" fmla="*/ 206474 w 793352"/>
              <a:gd name="connsiteY3" fmla="*/ 893472 h 948063"/>
              <a:gd name="connsiteX4" fmla="*/ 274712 w 793352"/>
              <a:gd name="connsiteY4" fmla="*/ 907120 h 948063"/>
              <a:gd name="connsiteX5" fmla="*/ 315656 w 793352"/>
              <a:gd name="connsiteY5" fmla="*/ 920767 h 948063"/>
              <a:gd name="connsiteX6" fmla="*/ 465781 w 793352"/>
              <a:gd name="connsiteY6" fmla="*/ 948063 h 948063"/>
              <a:gd name="connsiteX7" fmla="*/ 574963 w 793352"/>
              <a:gd name="connsiteY7" fmla="*/ 934415 h 948063"/>
              <a:gd name="connsiteX8" fmla="*/ 643202 w 793352"/>
              <a:gd name="connsiteY8" fmla="*/ 866176 h 948063"/>
              <a:gd name="connsiteX9" fmla="*/ 684145 w 793352"/>
              <a:gd name="connsiteY9" fmla="*/ 852529 h 948063"/>
              <a:gd name="connsiteX10" fmla="*/ 711441 w 793352"/>
              <a:gd name="connsiteY10" fmla="*/ 634164 h 948063"/>
              <a:gd name="connsiteX11" fmla="*/ 738736 w 793352"/>
              <a:gd name="connsiteY11" fmla="*/ 552278 h 948063"/>
              <a:gd name="connsiteX12" fmla="*/ 752384 w 793352"/>
              <a:gd name="connsiteY12" fmla="*/ 511335 h 948063"/>
              <a:gd name="connsiteX13" fmla="*/ 766032 w 793352"/>
              <a:gd name="connsiteY13" fmla="*/ 265675 h 948063"/>
              <a:gd name="connsiteX14" fmla="*/ 793327 w 793352"/>
              <a:gd name="connsiteY14" fmla="*/ 183788 h 948063"/>
              <a:gd name="connsiteX15" fmla="*/ 779680 w 793352"/>
              <a:gd name="connsiteY15" fmla="*/ 6367 h 948063"/>
              <a:gd name="connsiteX16" fmla="*/ 725089 w 793352"/>
              <a:gd name="connsiteY16" fmla="*/ 20015 h 948063"/>
              <a:gd name="connsiteX17" fmla="*/ 643202 w 793352"/>
              <a:gd name="connsiteY17" fmla="*/ 74606 h 948063"/>
              <a:gd name="connsiteX18" fmla="*/ 615907 w 793352"/>
              <a:gd name="connsiteY18" fmla="*/ 115550 h 948063"/>
              <a:gd name="connsiteX19" fmla="*/ 465781 w 793352"/>
              <a:gd name="connsiteY19" fmla="*/ 142845 h 948063"/>
              <a:gd name="connsiteX20" fmla="*/ 329304 w 793352"/>
              <a:gd name="connsiteY20" fmla="*/ 156493 h 948063"/>
              <a:gd name="connsiteX21" fmla="*/ 274712 w 793352"/>
              <a:gd name="connsiteY21" fmla="*/ 238379 h 948063"/>
              <a:gd name="connsiteX22" fmla="*/ 233769 w 793352"/>
              <a:gd name="connsiteY22" fmla="*/ 265675 h 948063"/>
              <a:gd name="connsiteX23" fmla="*/ 206474 w 793352"/>
              <a:gd name="connsiteY23" fmla="*/ 306618 h 948063"/>
              <a:gd name="connsiteX24" fmla="*/ 69996 w 793352"/>
              <a:gd name="connsiteY24" fmla="*/ 361209 h 948063"/>
              <a:gd name="connsiteX25" fmla="*/ 29053 w 793352"/>
              <a:gd name="connsiteY25" fmla="*/ 374857 h 948063"/>
              <a:gd name="connsiteX26" fmla="*/ 1757 w 793352"/>
              <a:gd name="connsiteY26" fmla="*/ 415800 h 948063"/>
              <a:gd name="connsiteX27" fmla="*/ 29053 w 793352"/>
              <a:gd name="connsiteY27" fmla="*/ 593221 h 948063"/>
              <a:gd name="connsiteX28" fmla="*/ 69996 w 793352"/>
              <a:gd name="connsiteY28" fmla="*/ 756994 h 948063"/>
              <a:gd name="connsiteX29" fmla="*/ 56348 w 793352"/>
              <a:gd name="connsiteY29" fmla="*/ 811585 h 9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3352" h="948063">
                <a:moveTo>
                  <a:pt x="56348" y="811585"/>
                </a:moveTo>
                <a:cubicBezTo>
                  <a:pt x="79094" y="820684"/>
                  <a:pt x="101122" y="831841"/>
                  <a:pt x="124587" y="838881"/>
                </a:cubicBezTo>
                <a:cubicBezTo>
                  <a:pt x="146805" y="845547"/>
                  <a:pt x="173525" y="839662"/>
                  <a:pt x="192826" y="852529"/>
                </a:cubicBezTo>
                <a:cubicBezTo>
                  <a:pt x="204796" y="860509"/>
                  <a:pt x="194504" y="885492"/>
                  <a:pt x="206474" y="893472"/>
                </a:cubicBezTo>
                <a:cubicBezTo>
                  <a:pt x="225775" y="906339"/>
                  <a:pt x="252208" y="901494"/>
                  <a:pt x="274712" y="907120"/>
                </a:cubicBezTo>
                <a:cubicBezTo>
                  <a:pt x="288669" y="910609"/>
                  <a:pt x="301699" y="917278"/>
                  <a:pt x="315656" y="920767"/>
                </a:cubicBezTo>
                <a:cubicBezTo>
                  <a:pt x="353809" y="930305"/>
                  <a:pt x="429273" y="941978"/>
                  <a:pt x="465781" y="948063"/>
                </a:cubicBezTo>
                <a:cubicBezTo>
                  <a:pt x="502175" y="943514"/>
                  <a:pt x="539578" y="944065"/>
                  <a:pt x="574963" y="934415"/>
                </a:cubicBezTo>
                <a:cubicBezTo>
                  <a:pt x="637088" y="917472"/>
                  <a:pt x="599275" y="901318"/>
                  <a:pt x="643202" y="866176"/>
                </a:cubicBezTo>
                <a:cubicBezTo>
                  <a:pt x="654435" y="857189"/>
                  <a:pt x="670497" y="857078"/>
                  <a:pt x="684145" y="852529"/>
                </a:cubicBezTo>
                <a:cubicBezTo>
                  <a:pt x="723705" y="733848"/>
                  <a:pt x="667188" y="914433"/>
                  <a:pt x="711441" y="634164"/>
                </a:cubicBezTo>
                <a:cubicBezTo>
                  <a:pt x="715928" y="605744"/>
                  <a:pt x="729638" y="579573"/>
                  <a:pt x="738736" y="552278"/>
                </a:cubicBezTo>
                <a:lnTo>
                  <a:pt x="752384" y="511335"/>
                </a:lnTo>
                <a:cubicBezTo>
                  <a:pt x="756933" y="429448"/>
                  <a:pt x="755860" y="347055"/>
                  <a:pt x="766032" y="265675"/>
                </a:cubicBezTo>
                <a:cubicBezTo>
                  <a:pt x="769601" y="237125"/>
                  <a:pt x="793327" y="183788"/>
                  <a:pt x="793327" y="183788"/>
                </a:cubicBezTo>
                <a:cubicBezTo>
                  <a:pt x="788778" y="124648"/>
                  <a:pt x="802493" y="61119"/>
                  <a:pt x="779680" y="6367"/>
                </a:cubicBezTo>
                <a:cubicBezTo>
                  <a:pt x="772466" y="-10947"/>
                  <a:pt x="741866" y="11627"/>
                  <a:pt x="725089" y="20015"/>
                </a:cubicBezTo>
                <a:cubicBezTo>
                  <a:pt x="695747" y="34686"/>
                  <a:pt x="643202" y="74606"/>
                  <a:pt x="643202" y="74606"/>
                </a:cubicBezTo>
                <a:cubicBezTo>
                  <a:pt x="634104" y="88254"/>
                  <a:pt x="623242" y="100879"/>
                  <a:pt x="615907" y="115550"/>
                </a:cubicBezTo>
                <a:cubicBezTo>
                  <a:pt x="574418" y="198528"/>
                  <a:pt x="659104" y="162178"/>
                  <a:pt x="465781" y="142845"/>
                </a:cubicBezTo>
                <a:cubicBezTo>
                  <a:pt x="413196" y="125316"/>
                  <a:pt x="393139" y="110067"/>
                  <a:pt x="329304" y="156493"/>
                </a:cubicBezTo>
                <a:cubicBezTo>
                  <a:pt x="302773" y="175788"/>
                  <a:pt x="302007" y="220182"/>
                  <a:pt x="274712" y="238379"/>
                </a:cubicBezTo>
                <a:lnTo>
                  <a:pt x="233769" y="265675"/>
                </a:lnTo>
                <a:cubicBezTo>
                  <a:pt x="224671" y="279323"/>
                  <a:pt x="218072" y="295020"/>
                  <a:pt x="206474" y="306618"/>
                </a:cubicBezTo>
                <a:cubicBezTo>
                  <a:pt x="169929" y="343163"/>
                  <a:pt x="116703" y="347864"/>
                  <a:pt x="69996" y="361209"/>
                </a:cubicBezTo>
                <a:cubicBezTo>
                  <a:pt x="56164" y="365161"/>
                  <a:pt x="42701" y="370308"/>
                  <a:pt x="29053" y="374857"/>
                </a:cubicBezTo>
                <a:cubicBezTo>
                  <a:pt x="19954" y="388505"/>
                  <a:pt x="3015" y="399446"/>
                  <a:pt x="1757" y="415800"/>
                </a:cubicBezTo>
                <a:cubicBezTo>
                  <a:pt x="-4840" y="501564"/>
                  <a:pt x="7768" y="529366"/>
                  <a:pt x="29053" y="593221"/>
                </a:cubicBezTo>
                <a:cubicBezTo>
                  <a:pt x="33563" y="620283"/>
                  <a:pt x="48369" y="735367"/>
                  <a:pt x="69996" y="756994"/>
                </a:cubicBezTo>
                <a:lnTo>
                  <a:pt x="56348" y="81158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9" end="9"/>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
            <a:ext cx="8229600" cy="1399032"/>
          </a:xfrm>
        </p:spPr>
        <p:txBody>
          <a:bodyPr/>
          <a:lstStyle/>
          <a:p>
            <a:r>
              <a:rPr lang="en-US" dirty="0" smtClean="0"/>
              <a:t>Geography</a:t>
            </a:r>
            <a:endParaRPr lang="en-US" dirty="0"/>
          </a:p>
        </p:txBody>
      </p:sp>
      <p:sp>
        <p:nvSpPr>
          <p:cNvPr id="3" name="Content Placeholder 2"/>
          <p:cNvSpPr>
            <a:spLocks noGrp="1"/>
          </p:cNvSpPr>
          <p:nvPr>
            <p:ph idx="1"/>
          </p:nvPr>
        </p:nvSpPr>
        <p:spPr>
          <a:xfrm>
            <a:off x="381000" y="1066800"/>
            <a:ext cx="4495800" cy="5486400"/>
          </a:xfrm>
        </p:spPr>
        <p:txBody>
          <a:bodyPr>
            <a:normAutofit fontScale="85000" lnSpcReduction="20000"/>
          </a:bodyPr>
          <a:lstStyle/>
          <a:p>
            <a:pPr>
              <a:buNone/>
            </a:pPr>
            <a:r>
              <a:rPr lang="en-US" b="1" dirty="0" smtClean="0">
                <a:solidFill>
                  <a:schemeClr val="accent5">
                    <a:lumMod val="40000"/>
                    <a:lumOff val="60000"/>
                  </a:schemeClr>
                </a:solidFill>
              </a:rPr>
              <a:t>An area that receives less than 10 inches of rain annually is called</a:t>
            </a:r>
          </a:p>
          <a:p>
            <a:pPr marL="633222" indent="-514350">
              <a:buAutoNum type="alphaUcPeriod"/>
            </a:pPr>
            <a:r>
              <a:rPr lang="en-US" dirty="0" smtClean="0"/>
              <a:t>Semi-Arid</a:t>
            </a:r>
          </a:p>
          <a:p>
            <a:pPr marL="633222" indent="-514350">
              <a:buAutoNum type="alphaUcPeriod"/>
            </a:pPr>
            <a:r>
              <a:rPr lang="en-US" dirty="0" smtClean="0"/>
              <a:t>Tropical</a:t>
            </a:r>
          </a:p>
          <a:p>
            <a:pPr marL="633222" indent="-514350">
              <a:buAutoNum type="alphaUcPeriod"/>
            </a:pPr>
            <a:r>
              <a:rPr lang="en-US" dirty="0" smtClean="0"/>
              <a:t>Rainforest</a:t>
            </a:r>
          </a:p>
          <a:p>
            <a:pPr marL="633222" indent="-514350">
              <a:buAutoNum type="alphaUcPeriod"/>
            </a:pPr>
            <a:r>
              <a:rPr lang="en-US" dirty="0" smtClean="0"/>
              <a:t>Arid</a:t>
            </a:r>
          </a:p>
          <a:p>
            <a:pPr>
              <a:buNone/>
            </a:pPr>
            <a:r>
              <a:rPr lang="en-US" b="1" dirty="0">
                <a:solidFill>
                  <a:schemeClr val="accent5">
                    <a:lumMod val="40000"/>
                    <a:lumOff val="60000"/>
                  </a:schemeClr>
                </a:solidFill>
              </a:rPr>
              <a:t>An area near a certain sea has a moderate climate</a:t>
            </a:r>
          </a:p>
          <a:p>
            <a:pPr marL="633222" indent="-514350">
              <a:buAutoNum type="alphaUcPeriod"/>
            </a:pPr>
            <a:r>
              <a:rPr lang="en-US" dirty="0"/>
              <a:t>Mediterranean</a:t>
            </a:r>
          </a:p>
          <a:p>
            <a:pPr marL="633222" indent="-514350">
              <a:buAutoNum type="alphaUcPeriod"/>
            </a:pPr>
            <a:r>
              <a:rPr lang="en-US" dirty="0"/>
              <a:t>Arid</a:t>
            </a:r>
          </a:p>
          <a:p>
            <a:pPr marL="633222" indent="-514350">
              <a:buAutoNum type="alphaUcPeriod"/>
            </a:pPr>
            <a:r>
              <a:rPr lang="en-US" dirty="0"/>
              <a:t>Semi-Arid</a:t>
            </a:r>
          </a:p>
          <a:p>
            <a:pPr marL="633222" indent="-514350">
              <a:buAutoNum type="alphaUcPeriod"/>
            </a:pPr>
            <a:r>
              <a:rPr lang="en-US" dirty="0"/>
              <a:t>Arabian</a:t>
            </a:r>
          </a:p>
          <a:p>
            <a:pPr marL="633222" indent="-514350">
              <a:buAutoNum type="alphaUcPeriod"/>
            </a:pPr>
            <a:endParaRPr lang="en-US" dirty="0"/>
          </a:p>
        </p:txBody>
      </p:sp>
      <p:sp>
        <p:nvSpPr>
          <p:cNvPr id="5" name="Rectangle 4"/>
          <p:cNvSpPr/>
          <p:nvPr/>
        </p:nvSpPr>
        <p:spPr>
          <a:xfrm>
            <a:off x="5181600" y="1066800"/>
            <a:ext cx="3048000" cy="5262979"/>
          </a:xfrm>
          <a:prstGeom prst="rect">
            <a:avLst/>
          </a:prstGeom>
        </p:spPr>
        <p:txBody>
          <a:bodyPr wrap="square">
            <a:spAutoFit/>
          </a:bodyPr>
          <a:lstStyle/>
          <a:p>
            <a:r>
              <a:rPr lang="en-US" sz="2400" b="1" dirty="0">
                <a:solidFill>
                  <a:schemeClr val="accent5">
                    <a:lumMod val="40000"/>
                    <a:lumOff val="60000"/>
                  </a:schemeClr>
                </a:solidFill>
              </a:rPr>
              <a:t>List the major pollutants in the Ganges </a:t>
            </a:r>
            <a:r>
              <a:rPr lang="en-US" sz="2400" b="1" dirty="0" smtClean="0">
                <a:solidFill>
                  <a:schemeClr val="accent5">
                    <a:lumMod val="40000"/>
                    <a:lumOff val="60000"/>
                  </a:schemeClr>
                </a:solidFill>
              </a:rPr>
              <a:t>River</a:t>
            </a:r>
          </a:p>
          <a:p>
            <a:pPr marL="342900" indent="-342900">
              <a:buFont typeface="Courier New" pitchFamily="49" charset="0"/>
              <a:buChar char="o"/>
            </a:pPr>
            <a:r>
              <a:rPr lang="en-US" sz="2400" dirty="0" smtClean="0"/>
              <a:t>Industrial-Arsenic</a:t>
            </a:r>
            <a:endParaRPr lang="en-US" sz="2400" dirty="0"/>
          </a:p>
          <a:p>
            <a:pPr marL="342900" indent="-342900">
              <a:buFont typeface="Courier New" pitchFamily="49" charset="0"/>
              <a:buChar char="o"/>
            </a:pPr>
            <a:r>
              <a:rPr lang="en-US" sz="2400" dirty="0"/>
              <a:t>Agricultural –Nitrogen from irrigation and fertilizers</a:t>
            </a:r>
          </a:p>
          <a:p>
            <a:pPr marL="342900" indent="-342900">
              <a:buFont typeface="Courier New" pitchFamily="49" charset="0"/>
              <a:buChar char="o"/>
            </a:pPr>
            <a:r>
              <a:rPr lang="en-US" sz="2400" dirty="0"/>
              <a:t>Religious-Cremation</a:t>
            </a:r>
          </a:p>
          <a:p>
            <a:pPr marL="342900" indent="-342900">
              <a:buFont typeface="Courier New" pitchFamily="49" charset="0"/>
              <a:buChar char="o"/>
            </a:pPr>
            <a:r>
              <a:rPr lang="en-US" sz="2400" dirty="0"/>
              <a:t>Human-Lack of sewage, litter and other human waste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6" end="6"/>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80">
                                          <p:stCondLst>
                                            <p:cond delay="0"/>
                                          </p:stCondLst>
                                        </p:cTn>
                                        <p:tgtEl>
                                          <p:spTgt spid="5">
                                            <p:txEl>
                                              <p:pRg st="1" end="1"/>
                                            </p:txEl>
                                          </p:spTgt>
                                        </p:tgtEl>
                                      </p:cBhvr>
                                    </p:animEffect>
                                    <p:anim calcmode="lin" valueType="num">
                                      <p:cBhvr>
                                        <p:cTn id="1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xEl>
                                              <p:pRg st="1" end="1"/>
                                            </p:txEl>
                                          </p:spTgt>
                                        </p:tgtEl>
                                      </p:cBhvr>
                                      <p:to x="100000" y="60000"/>
                                    </p:animScale>
                                    <p:animScale>
                                      <p:cBhvr>
                                        <p:cTn id="22" dur="166" decel="50000">
                                          <p:stCondLst>
                                            <p:cond delay="676"/>
                                          </p:stCondLst>
                                        </p:cTn>
                                        <p:tgtEl>
                                          <p:spTgt spid="5">
                                            <p:txEl>
                                              <p:pRg st="1" end="1"/>
                                            </p:txEl>
                                          </p:spTgt>
                                        </p:tgtEl>
                                      </p:cBhvr>
                                      <p:to x="100000" y="100000"/>
                                    </p:animScale>
                                    <p:animScale>
                                      <p:cBhvr>
                                        <p:cTn id="23" dur="26">
                                          <p:stCondLst>
                                            <p:cond delay="1312"/>
                                          </p:stCondLst>
                                        </p:cTn>
                                        <p:tgtEl>
                                          <p:spTgt spid="5">
                                            <p:txEl>
                                              <p:pRg st="1" end="1"/>
                                            </p:txEl>
                                          </p:spTgt>
                                        </p:tgtEl>
                                      </p:cBhvr>
                                      <p:to x="100000" y="80000"/>
                                    </p:animScale>
                                    <p:animScale>
                                      <p:cBhvr>
                                        <p:cTn id="24" dur="166" decel="50000">
                                          <p:stCondLst>
                                            <p:cond delay="1338"/>
                                          </p:stCondLst>
                                        </p:cTn>
                                        <p:tgtEl>
                                          <p:spTgt spid="5">
                                            <p:txEl>
                                              <p:pRg st="1" end="1"/>
                                            </p:txEl>
                                          </p:spTgt>
                                        </p:tgtEl>
                                      </p:cBhvr>
                                      <p:to x="100000" y="100000"/>
                                    </p:animScale>
                                    <p:animScale>
                                      <p:cBhvr>
                                        <p:cTn id="25" dur="26">
                                          <p:stCondLst>
                                            <p:cond delay="1642"/>
                                          </p:stCondLst>
                                        </p:cTn>
                                        <p:tgtEl>
                                          <p:spTgt spid="5">
                                            <p:txEl>
                                              <p:pRg st="1" end="1"/>
                                            </p:txEl>
                                          </p:spTgt>
                                        </p:tgtEl>
                                      </p:cBhvr>
                                      <p:to x="100000" y="90000"/>
                                    </p:animScale>
                                    <p:animScale>
                                      <p:cBhvr>
                                        <p:cTn id="26" dur="166" decel="50000">
                                          <p:stCondLst>
                                            <p:cond delay="1668"/>
                                          </p:stCondLst>
                                        </p:cTn>
                                        <p:tgtEl>
                                          <p:spTgt spid="5">
                                            <p:txEl>
                                              <p:pRg st="1" end="1"/>
                                            </p:txEl>
                                          </p:spTgt>
                                        </p:tgtEl>
                                      </p:cBhvr>
                                      <p:to x="100000" y="100000"/>
                                    </p:animScale>
                                    <p:animScale>
                                      <p:cBhvr>
                                        <p:cTn id="27" dur="26">
                                          <p:stCondLst>
                                            <p:cond delay="1808"/>
                                          </p:stCondLst>
                                        </p:cTn>
                                        <p:tgtEl>
                                          <p:spTgt spid="5">
                                            <p:txEl>
                                              <p:pRg st="1" end="1"/>
                                            </p:txEl>
                                          </p:spTgt>
                                        </p:tgtEl>
                                      </p:cBhvr>
                                      <p:to x="100000" y="95000"/>
                                    </p:animScale>
                                    <p:animScale>
                                      <p:cBhvr>
                                        <p:cTn id="28" dur="166" decel="50000">
                                          <p:stCondLst>
                                            <p:cond delay="1834"/>
                                          </p:stCondLst>
                                        </p:cTn>
                                        <p:tgtEl>
                                          <p:spTgt spid="5">
                                            <p:txEl>
                                              <p:pRg st="1" end="1"/>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80">
                                          <p:stCondLst>
                                            <p:cond delay="0"/>
                                          </p:stCondLst>
                                        </p:cTn>
                                        <p:tgtEl>
                                          <p:spTgt spid="5">
                                            <p:txEl>
                                              <p:pRg st="2" end="2"/>
                                            </p:txEl>
                                          </p:spTgt>
                                        </p:tgtEl>
                                      </p:cBhvr>
                                    </p:animEffect>
                                    <p:anim calcmode="lin" valueType="num">
                                      <p:cBhvr>
                                        <p:cTn id="3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xEl>
                                              <p:pRg st="2" end="2"/>
                                            </p:txEl>
                                          </p:spTgt>
                                        </p:tgtEl>
                                      </p:cBhvr>
                                      <p:to x="100000" y="60000"/>
                                    </p:animScale>
                                    <p:animScale>
                                      <p:cBhvr>
                                        <p:cTn id="38" dur="166" decel="50000">
                                          <p:stCondLst>
                                            <p:cond delay="676"/>
                                          </p:stCondLst>
                                        </p:cTn>
                                        <p:tgtEl>
                                          <p:spTgt spid="5">
                                            <p:txEl>
                                              <p:pRg st="2" end="2"/>
                                            </p:txEl>
                                          </p:spTgt>
                                        </p:tgtEl>
                                      </p:cBhvr>
                                      <p:to x="100000" y="100000"/>
                                    </p:animScale>
                                    <p:animScale>
                                      <p:cBhvr>
                                        <p:cTn id="39" dur="26">
                                          <p:stCondLst>
                                            <p:cond delay="1312"/>
                                          </p:stCondLst>
                                        </p:cTn>
                                        <p:tgtEl>
                                          <p:spTgt spid="5">
                                            <p:txEl>
                                              <p:pRg st="2" end="2"/>
                                            </p:txEl>
                                          </p:spTgt>
                                        </p:tgtEl>
                                      </p:cBhvr>
                                      <p:to x="100000" y="80000"/>
                                    </p:animScale>
                                    <p:animScale>
                                      <p:cBhvr>
                                        <p:cTn id="40" dur="166" decel="50000">
                                          <p:stCondLst>
                                            <p:cond delay="1338"/>
                                          </p:stCondLst>
                                        </p:cTn>
                                        <p:tgtEl>
                                          <p:spTgt spid="5">
                                            <p:txEl>
                                              <p:pRg st="2" end="2"/>
                                            </p:txEl>
                                          </p:spTgt>
                                        </p:tgtEl>
                                      </p:cBhvr>
                                      <p:to x="100000" y="100000"/>
                                    </p:animScale>
                                    <p:animScale>
                                      <p:cBhvr>
                                        <p:cTn id="41" dur="26">
                                          <p:stCondLst>
                                            <p:cond delay="1642"/>
                                          </p:stCondLst>
                                        </p:cTn>
                                        <p:tgtEl>
                                          <p:spTgt spid="5">
                                            <p:txEl>
                                              <p:pRg st="2" end="2"/>
                                            </p:txEl>
                                          </p:spTgt>
                                        </p:tgtEl>
                                      </p:cBhvr>
                                      <p:to x="100000" y="90000"/>
                                    </p:animScale>
                                    <p:animScale>
                                      <p:cBhvr>
                                        <p:cTn id="42" dur="166" decel="50000">
                                          <p:stCondLst>
                                            <p:cond delay="1668"/>
                                          </p:stCondLst>
                                        </p:cTn>
                                        <p:tgtEl>
                                          <p:spTgt spid="5">
                                            <p:txEl>
                                              <p:pRg st="2" end="2"/>
                                            </p:txEl>
                                          </p:spTgt>
                                        </p:tgtEl>
                                      </p:cBhvr>
                                      <p:to x="100000" y="100000"/>
                                    </p:animScale>
                                    <p:animScale>
                                      <p:cBhvr>
                                        <p:cTn id="43" dur="26">
                                          <p:stCondLst>
                                            <p:cond delay="1808"/>
                                          </p:stCondLst>
                                        </p:cTn>
                                        <p:tgtEl>
                                          <p:spTgt spid="5">
                                            <p:txEl>
                                              <p:pRg st="2" end="2"/>
                                            </p:txEl>
                                          </p:spTgt>
                                        </p:tgtEl>
                                      </p:cBhvr>
                                      <p:to x="100000" y="95000"/>
                                    </p:animScale>
                                    <p:animScale>
                                      <p:cBhvr>
                                        <p:cTn id="44" dur="166" decel="50000">
                                          <p:stCondLst>
                                            <p:cond delay="1834"/>
                                          </p:stCondLst>
                                        </p:cTn>
                                        <p:tgtEl>
                                          <p:spTgt spid="5">
                                            <p:txEl>
                                              <p:pRg st="2" end="2"/>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wipe(down)">
                                      <p:cBhvr>
                                        <p:cTn id="47" dur="580">
                                          <p:stCondLst>
                                            <p:cond delay="0"/>
                                          </p:stCondLst>
                                        </p:cTn>
                                        <p:tgtEl>
                                          <p:spTgt spid="5">
                                            <p:txEl>
                                              <p:pRg st="3" end="3"/>
                                            </p:txEl>
                                          </p:spTgt>
                                        </p:tgtEl>
                                      </p:cBhvr>
                                    </p:animEffect>
                                    <p:anim calcmode="lin" valueType="num">
                                      <p:cBhvr>
                                        <p:cTn id="48"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xEl>
                                              <p:pRg st="3" end="3"/>
                                            </p:txEl>
                                          </p:spTgt>
                                        </p:tgtEl>
                                      </p:cBhvr>
                                      <p:to x="100000" y="60000"/>
                                    </p:animScale>
                                    <p:animScale>
                                      <p:cBhvr>
                                        <p:cTn id="54" dur="166" decel="50000">
                                          <p:stCondLst>
                                            <p:cond delay="676"/>
                                          </p:stCondLst>
                                        </p:cTn>
                                        <p:tgtEl>
                                          <p:spTgt spid="5">
                                            <p:txEl>
                                              <p:pRg st="3" end="3"/>
                                            </p:txEl>
                                          </p:spTgt>
                                        </p:tgtEl>
                                      </p:cBhvr>
                                      <p:to x="100000" y="100000"/>
                                    </p:animScale>
                                    <p:animScale>
                                      <p:cBhvr>
                                        <p:cTn id="55" dur="26">
                                          <p:stCondLst>
                                            <p:cond delay="1312"/>
                                          </p:stCondLst>
                                        </p:cTn>
                                        <p:tgtEl>
                                          <p:spTgt spid="5">
                                            <p:txEl>
                                              <p:pRg st="3" end="3"/>
                                            </p:txEl>
                                          </p:spTgt>
                                        </p:tgtEl>
                                      </p:cBhvr>
                                      <p:to x="100000" y="80000"/>
                                    </p:animScale>
                                    <p:animScale>
                                      <p:cBhvr>
                                        <p:cTn id="56" dur="166" decel="50000">
                                          <p:stCondLst>
                                            <p:cond delay="1338"/>
                                          </p:stCondLst>
                                        </p:cTn>
                                        <p:tgtEl>
                                          <p:spTgt spid="5">
                                            <p:txEl>
                                              <p:pRg st="3" end="3"/>
                                            </p:txEl>
                                          </p:spTgt>
                                        </p:tgtEl>
                                      </p:cBhvr>
                                      <p:to x="100000" y="100000"/>
                                    </p:animScale>
                                    <p:animScale>
                                      <p:cBhvr>
                                        <p:cTn id="57" dur="26">
                                          <p:stCondLst>
                                            <p:cond delay="1642"/>
                                          </p:stCondLst>
                                        </p:cTn>
                                        <p:tgtEl>
                                          <p:spTgt spid="5">
                                            <p:txEl>
                                              <p:pRg st="3" end="3"/>
                                            </p:txEl>
                                          </p:spTgt>
                                        </p:tgtEl>
                                      </p:cBhvr>
                                      <p:to x="100000" y="90000"/>
                                    </p:animScale>
                                    <p:animScale>
                                      <p:cBhvr>
                                        <p:cTn id="58" dur="166" decel="50000">
                                          <p:stCondLst>
                                            <p:cond delay="1668"/>
                                          </p:stCondLst>
                                        </p:cTn>
                                        <p:tgtEl>
                                          <p:spTgt spid="5">
                                            <p:txEl>
                                              <p:pRg st="3" end="3"/>
                                            </p:txEl>
                                          </p:spTgt>
                                        </p:tgtEl>
                                      </p:cBhvr>
                                      <p:to x="100000" y="100000"/>
                                    </p:animScale>
                                    <p:animScale>
                                      <p:cBhvr>
                                        <p:cTn id="59" dur="26">
                                          <p:stCondLst>
                                            <p:cond delay="1808"/>
                                          </p:stCondLst>
                                        </p:cTn>
                                        <p:tgtEl>
                                          <p:spTgt spid="5">
                                            <p:txEl>
                                              <p:pRg st="3" end="3"/>
                                            </p:txEl>
                                          </p:spTgt>
                                        </p:tgtEl>
                                      </p:cBhvr>
                                      <p:to x="100000" y="95000"/>
                                    </p:animScale>
                                    <p:animScale>
                                      <p:cBhvr>
                                        <p:cTn id="60" dur="166" decel="50000">
                                          <p:stCondLst>
                                            <p:cond delay="1834"/>
                                          </p:stCondLst>
                                        </p:cTn>
                                        <p:tgtEl>
                                          <p:spTgt spid="5">
                                            <p:txEl>
                                              <p:pRg st="3" end="3"/>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wipe(down)">
                                      <p:cBhvr>
                                        <p:cTn id="63" dur="580">
                                          <p:stCondLst>
                                            <p:cond delay="0"/>
                                          </p:stCondLst>
                                        </p:cTn>
                                        <p:tgtEl>
                                          <p:spTgt spid="5">
                                            <p:txEl>
                                              <p:pRg st="4" end="4"/>
                                            </p:txEl>
                                          </p:spTgt>
                                        </p:tgtEl>
                                      </p:cBhvr>
                                    </p:animEffect>
                                    <p:anim calcmode="lin" valueType="num">
                                      <p:cBhvr>
                                        <p:cTn id="6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xEl>
                                              <p:pRg st="4" end="4"/>
                                            </p:txEl>
                                          </p:spTgt>
                                        </p:tgtEl>
                                      </p:cBhvr>
                                      <p:to x="100000" y="60000"/>
                                    </p:animScale>
                                    <p:animScale>
                                      <p:cBhvr>
                                        <p:cTn id="70" dur="166" decel="50000">
                                          <p:stCondLst>
                                            <p:cond delay="676"/>
                                          </p:stCondLst>
                                        </p:cTn>
                                        <p:tgtEl>
                                          <p:spTgt spid="5">
                                            <p:txEl>
                                              <p:pRg st="4" end="4"/>
                                            </p:txEl>
                                          </p:spTgt>
                                        </p:tgtEl>
                                      </p:cBhvr>
                                      <p:to x="100000" y="100000"/>
                                    </p:animScale>
                                    <p:animScale>
                                      <p:cBhvr>
                                        <p:cTn id="71" dur="26">
                                          <p:stCondLst>
                                            <p:cond delay="1312"/>
                                          </p:stCondLst>
                                        </p:cTn>
                                        <p:tgtEl>
                                          <p:spTgt spid="5">
                                            <p:txEl>
                                              <p:pRg st="4" end="4"/>
                                            </p:txEl>
                                          </p:spTgt>
                                        </p:tgtEl>
                                      </p:cBhvr>
                                      <p:to x="100000" y="80000"/>
                                    </p:animScale>
                                    <p:animScale>
                                      <p:cBhvr>
                                        <p:cTn id="72" dur="166" decel="50000">
                                          <p:stCondLst>
                                            <p:cond delay="1338"/>
                                          </p:stCondLst>
                                        </p:cTn>
                                        <p:tgtEl>
                                          <p:spTgt spid="5">
                                            <p:txEl>
                                              <p:pRg st="4" end="4"/>
                                            </p:txEl>
                                          </p:spTgt>
                                        </p:tgtEl>
                                      </p:cBhvr>
                                      <p:to x="100000" y="100000"/>
                                    </p:animScale>
                                    <p:animScale>
                                      <p:cBhvr>
                                        <p:cTn id="73" dur="26">
                                          <p:stCondLst>
                                            <p:cond delay="1642"/>
                                          </p:stCondLst>
                                        </p:cTn>
                                        <p:tgtEl>
                                          <p:spTgt spid="5">
                                            <p:txEl>
                                              <p:pRg st="4" end="4"/>
                                            </p:txEl>
                                          </p:spTgt>
                                        </p:tgtEl>
                                      </p:cBhvr>
                                      <p:to x="100000" y="90000"/>
                                    </p:animScale>
                                    <p:animScale>
                                      <p:cBhvr>
                                        <p:cTn id="74" dur="166" decel="50000">
                                          <p:stCondLst>
                                            <p:cond delay="1668"/>
                                          </p:stCondLst>
                                        </p:cTn>
                                        <p:tgtEl>
                                          <p:spTgt spid="5">
                                            <p:txEl>
                                              <p:pRg st="4" end="4"/>
                                            </p:txEl>
                                          </p:spTgt>
                                        </p:tgtEl>
                                      </p:cBhvr>
                                      <p:to x="100000" y="100000"/>
                                    </p:animScale>
                                    <p:animScale>
                                      <p:cBhvr>
                                        <p:cTn id="75" dur="26">
                                          <p:stCondLst>
                                            <p:cond delay="1808"/>
                                          </p:stCondLst>
                                        </p:cTn>
                                        <p:tgtEl>
                                          <p:spTgt spid="5">
                                            <p:txEl>
                                              <p:pRg st="4" end="4"/>
                                            </p:txEl>
                                          </p:spTgt>
                                        </p:tgtEl>
                                      </p:cBhvr>
                                      <p:to x="100000" y="95000"/>
                                    </p:animScale>
                                    <p:animScale>
                                      <p:cBhvr>
                                        <p:cTn id="76"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33126"/>
          </a:xfrm>
        </p:spPr>
        <p:txBody>
          <a:bodyPr/>
          <a:lstStyle/>
          <a:p>
            <a:r>
              <a:rPr lang="en-US" dirty="0" smtClean="0"/>
              <a:t>Geography</a:t>
            </a:r>
            <a:endParaRPr lang="en-US" dirty="0"/>
          </a:p>
        </p:txBody>
      </p:sp>
      <p:sp>
        <p:nvSpPr>
          <p:cNvPr id="3" name="Content Placeholder 2"/>
          <p:cNvSpPr>
            <a:spLocks noGrp="1"/>
          </p:cNvSpPr>
          <p:nvPr>
            <p:ph sz="half" idx="1"/>
          </p:nvPr>
        </p:nvSpPr>
        <p:spPr>
          <a:xfrm>
            <a:off x="457200" y="1524000"/>
            <a:ext cx="4038600" cy="5181599"/>
          </a:xfrm>
        </p:spPr>
        <p:txBody>
          <a:bodyPr>
            <a:normAutofit fontScale="92500" lnSpcReduction="20000"/>
          </a:bodyPr>
          <a:lstStyle/>
          <a:p>
            <a:pPr marL="64008" indent="0">
              <a:buNone/>
            </a:pPr>
            <a:r>
              <a:rPr lang="en-US" b="1" dirty="0">
                <a:solidFill>
                  <a:schemeClr val="accent5">
                    <a:lumMod val="40000"/>
                    <a:lumOff val="60000"/>
                  </a:schemeClr>
                </a:solidFill>
              </a:rPr>
              <a:t>What is the most valuable resource in the Middle East</a:t>
            </a:r>
          </a:p>
          <a:p>
            <a:r>
              <a:rPr lang="en-US" dirty="0"/>
              <a:t>Oil-makes country rich</a:t>
            </a:r>
          </a:p>
          <a:p>
            <a:r>
              <a:rPr lang="en-US" dirty="0"/>
              <a:t>Water allows for </a:t>
            </a:r>
            <a:r>
              <a:rPr lang="en-US" dirty="0" smtClean="0"/>
              <a:t>farming</a:t>
            </a:r>
          </a:p>
          <a:p>
            <a:pPr marL="64008" indent="0">
              <a:buNone/>
            </a:pPr>
            <a:r>
              <a:rPr lang="en-US" b="1" dirty="0">
                <a:solidFill>
                  <a:schemeClr val="accent5">
                    <a:lumMod val="40000"/>
                    <a:lumOff val="60000"/>
                  </a:schemeClr>
                </a:solidFill>
              </a:rPr>
              <a:t>Why is the Suez Canal so important to international Shipping?</a:t>
            </a:r>
          </a:p>
          <a:p>
            <a:r>
              <a:rPr lang="en-US" dirty="0"/>
              <a:t>It makes it possible to ship products from the Mediterranean (Europe) to Asia without sailing around Africa.</a:t>
            </a:r>
          </a:p>
          <a:p>
            <a:pPr marL="64008" indent="0">
              <a:buNone/>
            </a:pPr>
            <a:endParaRPr lang="en-US" dirty="0"/>
          </a:p>
          <a:p>
            <a:endParaRPr lang="en-US" dirty="0"/>
          </a:p>
        </p:txBody>
      </p:sp>
      <p:sp>
        <p:nvSpPr>
          <p:cNvPr id="4" name="Content Placeholder 3"/>
          <p:cNvSpPr>
            <a:spLocks noGrp="1"/>
          </p:cNvSpPr>
          <p:nvPr>
            <p:ph sz="half" idx="2"/>
          </p:nvPr>
        </p:nvSpPr>
        <p:spPr>
          <a:xfrm>
            <a:off x="4724400" y="1600200"/>
            <a:ext cx="4038600" cy="4114799"/>
          </a:xfrm>
        </p:spPr>
        <p:txBody>
          <a:bodyPr>
            <a:normAutofit fontScale="92500" lnSpcReduction="20000"/>
          </a:bodyPr>
          <a:lstStyle/>
          <a:p>
            <a:pPr marL="64008" indent="0">
              <a:buNone/>
            </a:pPr>
            <a:r>
              <a:rPr lang="en-US" b="1" dirty="0">
                <a:solidFill>
                  <a:schemeClr val="accent5">
                    <a:lumMod val="40000"/>
                    <a:lumOff val="60000"/>
                  </a:schemeClr>
                </a:solidFill>
              </a:rPr>
              <a:t>How has building dams creates issues for countries sharing rivers in Southwest Asia?</a:t>
            </a:r>
          </a:p>
          <a:p>
            <a:r>
              <a:rPr lang="en-US" dirty="0"/>
              <a:t>Dams limit water available to countries further downstream</a:t>
            </a:r>
          </a:p>
          <a:p>
            <a:pPr marL="64008" indent="0">
              <a:buNone/>
            </a:pPr>
            <a:r>
              <a:rPr lang="en-US" b="1" dirty="0">
                <a:solidFill>
                  <a:schemeClr val="accent5">
                    <a:lumMod val="40000"/>
                    <a:lumOff val="60000"/>
                  </a:schemeClr>
                </a:solidFill>
              </a:rPr>
              <a:t>How much of the world’s supply of oil is found in the Middle East?</a:t>
            </a:r>
          </a:p>
          <a:p>
            <a:r>
              <a:rPr lang="en-US" dirty="0"/>
              <a:t>50-60</a:t>
            </a:r>
            <a:r>
              <a:rPr lang="en-US" dirty="0" smtClean="0"/>
              <a:t>%</a:t>
            </a:r>
          </a:p>
          <a:p>
            <a:pPr marL="64008" indent="0">
              <a:buNone/>
            </a:pPr>
            <a:endParaRPr lang="en-US" dirty="0"/>
          </a:p>
          <a:p>
            <a:pPr marL="64008" indent="0">
              <a:buNone/>
            </a:pPr>
            <a:endParaRPr lang="en-US" dirty="0" smtClean="0"/>
          </a:p>
          <a:p>
            <a:pPr marL="64008" indent="0">
              <a:buNone/>
            </a:pPr>
            <a:endParaRPr lang="en-US" dirty="0"/>
          </a:p>
        </p:txBody>
      </p:sp>
    </p:spTree>
    <p:extLst>
      <p:ext uri="{BB962C8B-B14F-4D97-AF65-F5344CB8AC3E}">
        <p14:creationId xmlns:p14="http://schemas.microsoft.com/office/powerpoint/2010/main" val="3528428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80">
                                          <p:stCondLst>
                                            <p:cond delay="0"/>
                                          </p:stCondLst>
                                        </p:cTn>
                                        <p:tgtEl>
                                          <p:spTgt spid="3">
                                            <p:txEl>
                                              <p:pRg st="4" end="4"/>
                                            </p:txEl>
                                          </p:spTgt>
                                        </p:tgtEl>
                                      </p:cBhvr>
                                    </p:animEffect>
                                    <p:anim calcmode="lin" valueType="num">
                                      <p:cBhvr>
                                        <p:cTn id="4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4" end="4"/>
                                            </p:txEl>
                                          </p:spTgt>
                                        </p:tgtEl>
                                      </p:cBhvr>
                                      <p:to x="100000" y="60000"/>
                                    </p:animScale>
                                    <p:animScale>
                                      <p:cBhvr>
                                        <p:cTn id="48" dur="166" decel="50000">
                                          <p:stCondLst>
                                            <p:cond delay="676"/>
                                          </p:stCondLst>
                                        </p:cTn>
                                        <p:tgtEl>
                                          <p:spTgt spid="3">
                                            <p:txEl>
                                              <p:pRg st="4" end="4"/>
                                            </p:txEl>
                                          </p:spTgt>
                                        </p:tgtEl>
                                      </p:cBhvr>
                                      <p:to x="100000" y="100000"/>
                                    </p:animScale>
                                    <p:animScale>
                                      <p:cBhvr>
                                        <p:cTn id="49" dur="26">
                                          <p:stCondLst>
                                            <p:cond delay="1312"/>
                                          </p:stCondLst>
                                        </p:cTn>
                                        <p:tgtEl>
                                          <p:spTgt spid="3">
                                            <p:txEl>
                                              <p:pRg st="4" end="4"/>
                                            </p:txEl>
                                          </p:spTgt>
                                        </p:tgtEl>
                                      </p:cBhvr>
                                      <p:to x="100000" y="80000"/>
                                    </p:animScale>
                                    <p:animScale>
                                      <p:cBhvr>
                                        <p:cTn id="50" dur="166" decel="50000">
                                          <p:stCondLst>
                                            <p:cond delay="1338"/>
                                          </p:stCondLst>
                                        </p:cTn>
                                        <p:tgtEl>
                                          <p:spTgt spid="3">
                                            <p:txEl>
                                              <p:pRg st="4" end="4"/>
                                            </p:txEl>
                                          </p:spTgt>
                                        </p:tgtEl>
                                      </p:cBhvr>
                                      <p:to x="100000" y="100000"/>
                                    </p:animScale>
                                    <p:animScale>
                                      <p:cBhvr>
                                        <p:cTn id="51" dur="26">
                                          <p:stCondLst>
                                            <p:cond delay="1642"/>
                                          </p:stCondLst>
                                        </p:cTn>
                                        <p:tgtEl>
                                          <p:spTgt spid="3">
                                            <p:txEl>
                                              <p:pRg st="4" end="4"/>
                                            </p:txEl>
                                          </p:spTgt>
                                        </p:tgtEl>
                                      </p:cBhvr>
                                      <p:to x="100000" y="90000"/>
                                    </p:animScale>
                                    <p:animScale>
                                      <p:cBhvr>
                                        <p:cTn id="52" dur="166" decel="50000">
                                          <p:stCondLst>
                                            <p:cond delay="1668"/>
                                          </p:stCondLst>
                                        </p:cTn>
                                        <p:tgtEl>
                                          <p:spTgt spid="3">
                                            <p:txEl>
                                              <p:pRg st="4" end="4"/>
                                            </p:txEl>
                                          </p:spTgt>
                                        </p:tgtEl>
                                      </p:cBhvr>
                                      <p:to x="100000" y="100000"/>
                                    </p:animScale>
                                    <p:animScale>
                                      <p:cBhvr>
                                        <p:cTn id="53" dur="26">
                                          <p:stCondLst>
                                            <p:cond delay="1808"/>
                                          </p:stCondLst>
                                        </p:cTn>
                                        <p:tgtEl>
                                          <p:spTgt spid="3">
                                            <p:txEl>
                                              <p:pRg st="4" end="4"/>
                                            </p:txEl>
                                          </p:spTgt>
                                        </p:tgtEl>
                                      </p:cBhvr>
                                      <p:to x="100000" y="95000"/>
                                    </p:animScale>
                                    <p:animScale>
                                      <p:cBhvr>
                                        <p:cTn id="54" dur="166" decel="50000">
                                          <p:stCondLst>
                                            <p:cond delay="1834"/>
                                          </p:stCondLst>
                                        </p:cTn>
                                        <p:tgtEl>
                                          <p:spTgt spid="3">
                                            <p:txEl>
                                              <p:pRg st="4" end="4"/>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wipe(down)">
                                      <p:cBhvr>
                                        <p:cTn id="59" dur="580">
                                          <p:stCondLst>
                                            <p:cond delay="0"/>
                                          </p:stCondLst>
                                        </p:cTn>
                                        <p:tgtEl>
                                          <p:spTgt spid="4">
                                            <p:txEl>
                                              <p:pRg st="1" end="1"/>
                                            </p:txEl>
                                          </p:spTgt>
                                        </p:tgtEl>
                                      </p:cBhvr>
                                    </p:animEffect>
                                    <p:anim calcmode="lin" valueType="num">
                                      <p:cBhvr>
                                        <p:cTn id="6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txEl>
                                              <p:pRg st="1" end="1"/>
                                            </p:txEl>
                                          </p:spTgt>
                                        </p:tgtEl>
                                      </p:cBhvr>
                                      <p:to x="100000" y="60000"/>
                                    </p:animScale>
                                    <p:animScale>
                                      <p:cBhvr>
                                        <p:cTn id="66" dur="166" decel="50000">
                                          <p:stCondLst>
                                            <p:cond delay="676"/>
                                          </p:stCondLst>
                                        </p:cTn>
                                        <p:tgtEl>
                                          <p:spTgt spid="4">
                                            <p:txEl>
                                              <p:pRg st="1" end="1"/>
                                            </p:txEl>
                                          </p:spTgt>
                                        </p:tgtEl>
                                      </p:cBhvr>
                                      <p:to x="100000" y="100000"/>
                                    </p:animScale>
                                    <p:animScale>
                                      <p:cBhvr>
                                        <p:cTn id="67" dur="26">
                                          <p:stCondLst>
                                            <p:cond delay="1312"/>
                                          </p:stCondLst>
                                        </p:cTn>
                                        <p:tgtEl>
                                          <p:spTgt spid="4">
                                            <p:txEl>
                                              <p:pRg st="1" end="1"/>
                                            </p:txEl>
                                          </p:spTgt>
                                        </p:tgtEl>
                                      </p:cBhvr>
                                      <p:to x="100000" y="80000"/>
                                    </p:animScale>
                                    <p:animScale>
                                      <p:cBhvr>
                                        <p:cTn id="68" dur="166" decel="50000">
                                          <p:stCondLst>
                                            <p:cond delay="1338"/>
                                          </p:stCondLst>
                                        </p:cTn>
                                        <p:tgtEl>
                                          <p:spTgt spid="4">
                                            <p:txEl>
                                              <p:pRg st="1" end="1"/>
                                            </p:txEl>
                                          </p:spTgt>
                                        </p:tgtEl>
                                      </p:cBhvr>
                                      <p:to x="100000" y="100000"/>
                                    </p:animScale>
                                    <p:animScale>
                                      <p:cBhvr>
                                        <p:cTn id="69" dur="26">
                                          <p:stCondLst>
                                            <p:cond delay="1642"/>
                                          </p:stCondLst>
                                        </p:cTn>
                                        <p:tgtEl>
                                          <p:spTgt spid="4">
                                            <p:txEl>
                                              <p:pRg st="1" end="1"/>
                                            </p:txEl>
                                          </p:spTgt>
                                        </p:tgtEl>
                                      </p:cBhvr>
                                      <p:to x="100000" y="90000"/>
                                    </p:animScale>
                                    <p:animScale>
                                      <p:cBhvr>
                                        <p:cTn id="70" dur="166" decel="50000">
                                          <p:stCondLst>
                                            <p:cond delay="1668"/>
                                          </p:stCondLst>
                                        </p:cTn>
                                        <p:tgtEl>
                                          <p:spTgt spid="4">
                                            <p:txEl>
                                              <p:pRg st="1" end="1"/>
                                            </p:txEl>
                                          </p:spTgt>
                                        </p:tgtEl>
                                      </p:cBhvr>
                                      <p:to x="100000" y="100000"/>
                                    </p:animScale>
                                    <p:animScale>
                                      <p:cBhvr>
                                        <p:cTn id="71" dur="26">
                                          <p:stCondLst>
                                            <p:cond delay="1808"/>
                                          </p:stCondLst>
                                        </p:cTn>
                                        <p:tgtEl>
                                          <p:spTgt spid="4">
                                            <p:txEl>
                                              <p:pRg st="1" end="1"/>
                                            </p:txEl>
                                          </p:spTgt>
                                        </p:tgtEl>
                                      </p:cBhvr>
                                      <p:to x="100000" y="95000"/>
                                    </p:animScale>
                                    <p:animScale>
                                      <p:cBhvr>
                                        <p:cTn id="72" dur="166" decel="50000">
                                          <p:stCondLst>
                                            <p:cond delay="1834"/>
                                          </p:stCondLst>
                                        </p:cTn>
                                        <p:tgtEl>
                                          <p:spTgt spid="4">
                                            <p:txEl>
                                              <p:pRg st="1" end="1"/>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wipe(down)">
                                      <p:cBhvr>
                                        <p:cTn id="77" dur="580">
                                          <p:stCondLst>
                                            <p:cond delay="0"/>
                                          </p:stCondLst>
                                        </p:cTn>
                                        <p:tgtEl>
                                          <p:spTgt spid="4">
                                            <p:txEl>
                                              <p:pRg st="3" end="3"/>
                                            </p:txEl>
                                          </p:spTgt>
                                        </p:tgtEl>
                                      </p:cBhvr>
                                    </p:animEffect>
                                    <p:anim calcmode="lin" valueType="num">
                                      <p:cBhvr>
                                        <p:cTn id="7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4">
                                            <p:txEl>
                                              <p:pRg st="3" end="3"/>
                                            </p:txEl>
                                          </p:spTgt>
                                        </p:tgtEl>
                                      </p:cBhvr>
                                      <p:to x="100000" y="60000"/>
                                    </p:animScale>
                                    <p:animScale>
                                      <p:cBhvr>
                                        <p:cTn id="84" dur="166" decel="50000">
                                          <p:stCondLst>
                                            <p:cond delay="676"/>
                                          </p:stCondLst>
                                        </p:cTn>
                                        <p:tgtEl>
                                          <p:spTgt spid="4">
                                            <p:txEl>
                                              <p:pRg st="3" end="3"/>
                                            </p:txEl>
                                          </p:spTgt>
                                        </p:tgtEl>
                                      </p:cBhvr>
                                      <p:to x="100000" y="100000"/>
                                    </p:animScale>
                                    <p:animScale>
                                      <p:cBhvr>
                                        <p:cTn id="85" dur="26">
                                          <p:stCondLst>
                                            <p:cond delay="1312"/>
                                          </p:stCondLst>
                                        </p:cTn>
                                        <p:tgtEl>
                                          <p:spTgt spid="4">
                                            <p:txEl>
                                              <p:pRg st="3" end="3"/>
                                            </p:txEl>
                                          </p:spTgt>
                                        </p:tgtEl>
                                      </p:cBhvr>
                                      <p:to x="100000" y="80000"/>
                                    </p:animScale>
                                    <p:animScale>
                                      <p:cBhvr>
                                        <p:cTn id="86" dur="166" decel="50000">
                                          <p:stCondLst>
                                            <p:cond delay="1338"/>
                                          </p:stCondLst>
                                        </p:cTn>
                                        <p:tgtEl>
                                          <p:spTgt spid="4">
                                            <p:txEl>
                                              <p:pRg st="3" end="3"/>
                                            </p:txEl>
                                          </p:spTgt>
                                        </p:tgtEl>
                                      </p:cBhvr>
                                      <p:to x="100000" y="100000"/>
                                    </p:animScale>
                                    <p:animScale>
                                      <p:cBhvr>
                                        <p:cTn id="87" dur="26">
                                          <p:stCondLst>
                                            <p:cond delay="1642"/>
                                          </p:stCondLst>
                                        </p:cTn>
                                        <p:tgtEl>
                                          <p:spTgt spid="4">
                                            <p:txEl>
                                              <p:pRg st="3" end="3"/>
                                            </p:txEl>
                                          </p:spTgt>
                                        </p:tgtEl>
                                      </p:cBhvr>
                                      <p:to x="100000" y="90000"/>
                                    </p:animScale>
                                    <p:animScale>
                                      <p:cBhvr>
                                        <p:cTn id="88" dur="166" decel="50000">
                                          <p:stCondLst>
                                            <p:cond delay="1668"/>
                                          </p:stCondLst>
                                        </p:cTn>
                                        <p:tgtEl>
                                          <p:spTgt spid="4">
                                            <p:txEl>
                                              <p:pRg st="3" end="3"/>
                                            </p:txEl>
                                          </p:spTgt>
                                        </p:tgtEl>
                                      </p:cBhvr>
                                      <p:to x="100000" y="100000"/>
                                    </p:animScale>
                                    <p:animScale>
                                      <p:cBhvr>
                                        <p:cTn id="89" dur="26">
                                          <p:stCondLst>
                                            <p:cond delay="1808"/>
                                          </p:stCondLst>
                                        </p:cTn>
                                        <p:tgtEl>
                                          <p:spTgt spid="4">
                                            <p:txEl>
                                              <p:pRg st="3" end="3"/>
                                            </p:txEl>
                                          </p:spTgt>
                                        </p:tgtEl>
                                      </p:cBhvr>
                                      <p:to x="100000" y="95000"/>
                                    </p:animScale>
                                    <p:animScale>
                                      <p:cBhvr>
                                        <p:cTn id="90"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28326"/>
          </a:xfrm>
        </p:spPr>
        <p:txBody>
          <a:bodyPr/>
          <a:lstStyle/>
          <a:p>
            <a:r>
              <a:rPr lang="en-US" dirty="0" smtClean="0"/>
              <a:t>Geography</a:t>
            </a:r>
            <a:endParaRPr lang="en-US" dirty="0"/>
          </a:p>
        </p:txBody>
      </p:sp>
      <p:sp>
        <p:nvSpPr>
          <p:cNvPr id="3" name="Content Placeholder 2"/>
          <p:cNvSpPr>
            <a:spLocks noGrp="1"/>
          </p:cNvSpPr>
          <p:nvPr>
            <p:ph sz="half" idx="1"/>
          </p:nvPr>
        </p:nvSpPr>
        <p:spPr>
          <a:xfrm>
            <a:off x="457200" y="990601"/>
            <a:ext cx="4038600" cy="5257800"/>
          </a:xfrm>
        </p:spPr>
        <p:txBody>
          <a:bodyPr>
            <a:normAutofit fontScale="92500" lnSpcReduction="20000"/>
          </a:bodyPr>
          <a:lstStyle/>
          <a:p>
            <a:pPr marL="64008" indent="0">
              <a:buNone/>
            </a:pPr>
            <a:r>
              <a:rPr lang="en-US" b="1" dirty="0">
                <a:solidFill>
                  <a:schemeClr val="accent5">
                    <a:lumMod val="40000"/>
                    <a:lumOff val="60000"/>
                  </a:schemeClr>
                </a:solidFill>
              </a:rPr>
              <a:t>Name two problems with farmers using fertilizers</a:t>
            </a:r>
          </a:p>
          <a:p>
            <a:r>
              <a:rPr lang="en-US" dirty="0"/>
              <a:t>-salt build up in soil</a:t>
            </a:r>
          </a:p>
          <a:p>
            <a:r>
              <a:rPr lang="en-US" dirty="0"/>
              <a:t>-Nitrogen damages water supplies</a:t>
            </a:r>
          </a:p>
          <a:p>
            <a:pPr marL="64008" indent="0">
              <a:buNone/>
            </a:pPr>
            <a:r>
              <a:rPr lang="en-US" b="1" dirty="0">
                <a:solidFill>
                  <a:schemeClr val="accent5">
                    <a:lumMod val="40000"/>
                    <a:lumOff val="60000"/>
                  </a:schemeClr>
                </a:solidFill>
              </a:rPr>
              <a:t>Why aren’t desalinization and drip irrigation used more in Southwest Asia?</a:t>
            </a:r>
          </a:p>
          <a:p>
            <a:r>
              <a:rPr lang="en-US" dirty="0"/>
              <a:t>They are too expensive for most countries to afford</a:t>
            </a:r>
          </a:p>
          <a:p>
            <a:pPr marL="64008" indent="0">
              <a:buNone/>
            </a:pPr>
            <a:endParaRPr lang="en-US" dirty="0"/>
          </a:p>
        </p:txBody>
      </p:sp>
      <p:sp>
        <p:nvSpPr>
          <p:cNvPr id="4" name="Content Placeholder 3"/>
          <p:cNvSpPr>
            <a:spLocks noGrp="1"/>
          </p:cNvSpPr>
          <p:nvPr>
            <p:ph sz="half" idx="2"/>
          </p:nvPr>
        </p:nvSpPr>
        <p:spPr>
          <a:xfrm>
            <a:off x="4648200" y="1066801"/>
            <a:ext cx="4038600" cy="5181600"/>
          </a:xfrm>
        </p:spPr>
        <p:txBody>
          <a:bodyPr>
            <a:normAutofit fontScale="92500" lnSpcReduction="20000"/>
          </a:bodyPr>
          <a:lstStyle/>
          <a:p>
            <a:pPr marL="64008" indent="0">
              <a:buNone/>
            </a:pPr>
            <a:r>
              <a:rPr lang="en-US" b="1" dirty="0">
                <a:solidFill>
                  <a:schemeClr val="accent5">
                    <a:lumMod val="40000"/>
                    <a:lumOff val="60000"/>
                  </a:schemeClr>
                </a:solidFill>
              </a:rPr>
              <a:t>What are some of the biggest threats to the African Rainforest?</a:t>
            </a:r>
          </a:p>
          <a:p>
            <a:r>
              <a:rPr lang="en-US" dirty="0"/>
              <a:t>#1 Overpopulation</a:t>
            </a:r>
          </a:p>
          <a:p>
            <a:r>
              <a:rPr lang="en-US" dirty="0"/>
              <a:t>Deforestation</a:t>
            </a:r>
          </a:p>
          <a:p>
            <a:r>
              <a:rPr lang="en-US" dirty="0"/>
              <a:t>Over-cultivation</a:t>
            </a:r>
          </a:p>
          <a:p>
            <a:r>
              <a:rPr lang="en-US" dirty="0"/>
              <a:t>Overgrazing </a:t>
            </a:r>
          </a:p>
          <a:p>
            <a:pPr marL="64008" indent="0">
              <a:buNone/>
            </a:pPr>
            <a:r>
              <a:rPr lang="en-US" b="1" dirty="0" smtClean="0">
                <a:solidFill>
                  <a:schemeClr val="accent5">
                    <a:lumMod val="40000"/>
                    <a:lumOff val="60000"/>
                  </a:schemeClr>
                </a:solidFill>
              </a:rPr>
              <a:t>What </a:t>
            </a:r>
            <a:r>
              <a:rPr lang="en-US" b="1" dirty="0">
                <a:solidFill>
                  <a:schemeClr val="accent5">
                    <a:lumMod val="40000"/>
                    <a:lumOff val="60000"/>
                  </a:schemeClr>
                </a:solidFill>
              </a:rPr>
              <a:t>has prevented main African Nations from developing their resources to the greatest benefit?</a:t>
            </a:r>
          </a:p>
          <a:p>
            <a:r>
              <a:rPr lang="en-US" dirty="0"/>
              <a:t>Political Unrest</a:t>
            </a:r>
          </a:p>
          <a:p>
            <a:r>
              <a:rPr lang="en-US" dirty="0"/>
              <a:t>Poverty</a:t>
            </a:r>
          </a:p>
          <a:p>
            <a:endParaRPr lang="en-US" dirty="0"/>
          </a:p>
        </p:txBody>
      </p:sp>
    </p:spTree>
    <p:extLst>
      <p:ext uri="{BB962C8B-B14F-4D97-AF65-F5344CB8AC3E}">
        <p14:creationId xmlns:p14="http://schemas.microsoft.com/office/powerpoint/2010/main" val="3160650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80">
                                          <p:stCondLst>
                                            <p:cond delay="0"/>
                                          </p:stCondLst>
                                        </p:cTn>
                                        <p:tgtEl>
                                          <p:spTgt spid="3">
                                            <p:txEl>
                                              <p:pRg st="4" end="4"/>
                                            </p:txEl>
                                          </p:spTgt>
                                        </p:tgtEl>
                                      </p:cBhvr>
                                    </p:animEffect>
                                    <p:anim calcmode="lin" valueType="num">
                                      <p:cBhvr>
                                        <p:cTn id="4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4" end="4"/>
                                            </p:txEl>
                                          </p:spTgt>
                                        </p:tgtEl>
                                      </p:cBhvr>
                                      <p:to x="100000" y="60000"/>
                                    </p:animScale>
                                    <p:animScale>
                                      <p:cBhvr>
                                        <p:cTn id="48" dur="166" decel="50000">
                                          <p:stCondLst>
                                            <p:cond delay="676"/>
                                          </p:stCondLst>
                                        </p:cTn>
                                        <p:tgtEl>
                                          <p:spTgt spid="3">
                                            <p:txEl>
                                              <p:pRg st="4" end="4"/>
                                            </p:txEl>
                                          </p:spTgt>
                                        </p:tgtEl>
                                      </p:cBhvr>
                                      <p:to x="100000" y="100000"/>
                                    </p:animScale>
                                    <p:animScale>
                                      <p:cBhvr>
                                        <p:cTn id="49" dur="26">
                                          <p:stCondLst>
                                            <p:cond delay="1312"/>
                                          </p:stCondLst>
                                        </p:cTn>
                                        <p:tgtEl>
                                          <p:spTgt spid="3">
                                            <p:txEl>
                                              <p:pRg st="4" end="4"/>
                                            </p:txEl>
                                          </p:spTgt>
                                        </p:tgtEl>
                                      </p:cBhvr>
                                      <p:to x="100000" y="80000"/>
                                    </p:animScale>
                                    <p:animScale>
                                      <p:cBhvr>
                                        <p:cTn id="50" dur="166" decel="50000">
                                          <p:stCondLst>
                                            <p:cond delay="1338"/>
                                          </p:stCondLst>
                                        </p:cTn>
                                        <p:tgtEl>
                                          <p:spTgt spid="3">
                                            <p:txEl>
                                              <p:pRg st="4" end="4"/>
                                            </p:txEl>
                                          </p:spTgt>
                                        </p:tgtEl>
                                      </p:cBhvr>
                                      <p:to x="100000" y="100000"/>
                                    </p:animScale>
                                    <p:animScale>
                                      <p:cBhvr>
                                        <p:cTn id="51" dur="26">
                                          <p:stCondLst>
                                            <p:cond delay="1642"/>
                                          </p:stCondLst>
                                        </p:cTn>
                                        <p:tgtEl>
                                          <p:spTgt spid="3">
                                            <p:txEl>
                                              <p:pRg st="4" end="4"/>
                                            </p:txEl>
                                          </p:spTgt>
                                        </p:tgtEl>
                                      </p:cBhvr>
                                      <p:to x="100000" y="90000"/>
                                    </p:animScale>
                                    <p:animScale>
                                      <p:cBhvr>
                                        <p:cTn id="52" dur="166" decel="50000">
                                          <p:stCondLst>
                                            <p:cond delay="1668"/>
                                          </p:stCondLst>
                                        </p:cTn>
                                        <p:tgtEl>
                                          <p:spTgt spid="3">
                                            <p:txEl>
                                              <p:pRg st="4" end="4"/>
                                            </p:txEl>
                                          </p:spTgt>
                                        </p:tgtEl>
                                      </p:cBhvr>
                                      <p:to x="100000" y="100000"/>
                                    </p:animScale>
                                    <p:animScale>
                                      <p:cBhvr>
                                        <p:cTn id="53" dur="26">
                                          <p:stCondLst>
                                            <p:cond delay="1808"/>
                                          </p:stCondLst>
                                        </p:cTn>
                                        <p:tgtEl>
                                          <p:spTgt spid="3">
                                            <p:txEl>
                                              <p:pRg st="4" end="4"/>
                                            </p:txEl>
                                          </p:spTgt>
                                        </p:tgtEl>
                                      </p:cBhvr>
                                      <p:to x="100000" y="95000"/>
                                    </p:animScale>
                                    <p:animScale>
                                      <p:cBhvr>
                                        <p:cTn id="54" dur="166" decel="50000">
                                          <p:stCondLst>
                                            <p:cond delay="1834"/>
                                          </p:stCondLst>
                                        </p:cTn>
                                        <p:tgtEl>
                                          <p:spTgt spid="3">
                                            <p:txEl>
                                              <p:pRg st="4" end="4"/>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wipe(down)">
                                      <p:cBhvr>
                                        <p:cTn id="59" dur="580">
                                          <p:stCondLst>
                                            <p:cond delay="0"/>
                                          </p:stCondLst>
                                        </p:cTn>
                                        <p:tgtEl>
                                          <p:spTgt spid="4">
                                            <p:txEl>
                                              <p:pRg st="1" end="1"/>
                                            </p:txEl>
                                          </p:spTgt>
                                        </p:tgtEl>
                                      </p:cBhvr>
                                    </p:animEffect>
                                    <p:anim calcmode="lin" valueType="num">
                                      <p:cBhvr>
                                        <p:cTn id="6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txEl>
                                              <p:pRg st="1" end="1"/>
                                            </p:txEl>
                                          </p:spTgt>
                                        </p:tgtEl>
                                      </p:cBhvr>
                                      <p:to x="100000" y="60000"/>
                                    </p:animScale>
                                    <p:animScale>
                                      <p:cBhvr>
                                        <p:cTn id="66" dur="166" decel="50000">
                                          <p:stCondLst>
                                            <p:cond delay="676"/>
                                          </p:stCondLst>
                                        </p:cTn>
                                        <p:tgtEl>
                                          <p:spTgt spid="4">
                                            <p:txEl>
                                              <p:pRg st="1" end="1"/>
                                            </p:txEl>
                                          </p:spTgt>
                                        </p:tgtEl>
                                      </p:cBhvr>
                                      <p:to x="100000" y="100000"/>
                                    </p:animScale>
                                    <p:animScale>
                                      <p:cBhvr>
                                        <p:cTn id="67" dur="26">
                                          <p:stCondLst>
                                            <p:cond delay="1312"/>
                                          </p:stCondLst>
                                        </p:cTn>
                                        <p:tgtEl>
                                          <p:spTgt spid="4">
                                            <p:txEl>
                                              <p:pRg st="1" end="1"/>
                                            </p:txEl>
                                          </p:spTgt>
                                        </p:tgtEl>
                                      </p:cBhvr>
                                      <p:to x="100000" y="80000"/>
                                    </p:animScale>
                                    <p:animScale>
                                      <p:cBhvr>
                                        <p:cTn id="68" dur="166" decel="50000">
                                          <p:stCondLst>
                                            <p:cond delay="1338"/>
                                          </p:stCondLst>
                                        </p:cTn>
                                        <p:tgtEl>
                                          <p:spTgt spid="4">
                                            <p:txEl>
                                              <p:pRg st="1" end="1"/>
                                            </p:txEl>
                                          </p:spTgt>
                                        </p:tgtEl>
                                      </p:cBhvr>
                                      <p:to x="100000" y="100000"/>
                                    </p:animScale>
                                    <p:animScale>
                                      <p:cBhvr>
                                        <p:cTn id="69" dur="26">
                                          <p:stCondLst>
                                            <p:cond delay="1642"/>
                                          </p:stCondLst>
                                        </p:cTn>
                                        <p:tgtEl>
                                          <p:spTgt spid="4">
                                            <p:txEl>
                                              <p:pRg st="1" end="1"/>
                                            </p:txEl>
                                          </p:spTgt>
                                        </p:tgtEl>
                                      </p:cBhvr>
                                      <p:to x="100000" y="90000"/>
                                    </p:animScale>
                                    <p:animScale>
                                      <p:cBhvr>
                                        <p:cTn id="70" dur="166" decel="50000">
                                          <p:stCondLst>
                                            <p:cond delay="1668"/>
                                          </p:stCondLst>
                                        </p:cTn>
                                        <p:tgtEl>
                                          <p:spTgt spid="4">
                                            <p:txEl>
                                              <p:pRg st="1" end="1"/>
                                            </p:txEl>
                                          </p:spTgt>
                                        </p:tgtEl>
                                      </p:cBhvr>
                                      <p:to x="100000" y="100000"/>
                                    </p:animScale>
                                    <p:animScale>
                                      <p:cBhvr>
                                        <p:cTn id="71" dur="26">
                                          <p:stCondLst>
                                            <p:cond delay="1808"/>
                                          </p:stCondLst>
                                        </p:cTn>
                                        <p:tgtEl>
                                          <p:spTgt spid="4">
                                            <p:txEl>
                                              <p:pRg st="1" end="1"/>
                                            </p:txEl>
                                          </p:spTgt>
                                        </p:tgtEl>
                                      </p:cBhvr>
                                      <p:to x="100000" y="95000"/>
                                    </p:animScale>
                                    <p:animScale>
                                      <p:cBhvr>
                                        <p:cTn id="72" dur="166" decel="50000">
                                          <p:stCondLst>
                                            <p:cond delay="1834"/>
                                          </p:stCondLst>
                                        </p:cTn>
                                        <p:tgtEl>
                                          <p:spTgt spid="4">
                                            <p:txEl>
                                              <p:pRg st="1" end="1"/>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Effect transition="in" filter="wipe(down)">
                                      <p:cBhvr>
                                        <p:cTn id="75" dur="580">
                                          <p:stCondLst>
                                            <p:cond delay="0"/>
                                          </p:stCondLst>
                                        </p:cTn>
                                        <p:tgtEl>
                                          <p:spTgt spid="4">
                                            <p:txEl>
                                              <p:pRg st="2" end="2"/>
                                            </p:txEl>
                                          </p:spTgt>
                                        </p:tgtEl>
                                      </p:cBhvr>
                                    </p:animEffect>
                                    <p:anim calcmode="lin" valueType="num">
                                      <p:cBhvr>
                                        <p:cTn id="7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txEl>
                                              <p:pRg st="2" end="2"/>
                                            </p:txEl>
                                          </p:spTgt>
                                        </p:tgtEl>
                                      </p:cBhvr>
                                      <p:to x="100000" y="60000"/>
                                    </p:animScale>
                                    <p:animScale>
                                      <p:cBhvr>
                                        <p:cTn id="82" dur="166" decel="50000">
                                          <p:stCondLst>
                                            <p:cond delay="676"/>
                                          </p:stCondLst>
                                        </p:cTn>
                                        <p:tgtEl>
                                          <p:spTgt spid="4">
                                            <p:txEl>
                                              <p:pRg st="2" end="2"/>
                                            </p:txEl>
                                          </p:spTgt>
                                        </p:tgtEl>
                                      </p:cBhvr>
                                      <p:to x="100000" y="100000"/>
                                    </p:animScale>
                                    <p:animScale>
                                      <p:cBhvr>
                                        <p:cTn id="83" dur="26">
                                          <p:stCondLst>
                                            <p:cond delay="1312"/>
                                          </p:stCondLst>
                                        </p:cTn>
                                        <p:tgtEl>
                                          <p:spTgt spid="4">
                                            <p:txEl>
                                              <p:pRg st="2" end="2"/>
                                            </p:txEl>
                                          </p:spTgt>
                                        </p:tgtEl>
                                      </p:cBhvr>
                                      <p:to x="100000" y="80000"/>
                                    </p:animScale>
                                    <p:animScale>
                                      <p:cBhvr>
                                        <p:cTn id="84" dur="166" decel="50000">
                                          <p:stCondLst>
                                            <p:cond delay="1338"/>
                                          </p:stCondLst>
                                        </p:cTn>
                                        <p:tgtEl>
                                          <p:spTgt spid="4">
                                            <p:txEl>
                                              <p:pRg st="2" end="2"/>
                                            </p:txEl>
                                          </p:spTgt>
                                        </p:tgtEl>
                                      </p:cBhvr>
                                      <p:to x="100000" y="100000"/>
                                    </p:animScale>
                                    <p:animScale>
                                      <p:cBhvr>
                                        <p:cTn id="85" dur="26">
                                          <p:stCondLst>
                                            <p:cond delay="1642"/>
                                          </p:stCondLst>
                                        </p:cTn>
                                        <p:tgtEl>
                                          <p:spTgt spid="4">
                                            <p:txEl>
                                              <p:pRg st="2" end="2"/>
                                            </p:txEl>
                                          </p:spTgt>
                                        </p:tgtEl>
                                      </p:cBhvr>
                                      <p:to x="100000" y="90000"/>
                                    </p:animScale>
                                    <p:animScale>
                                      <p:cBhvr>
                                        <p:cTn id="86" dur="166" decel="50000">
                                          <p:stCondLst>
                                            <p:cond delay="1668"/>
                                          </p:stCondLst>
                                        </p:cTn>
                                        <p:tgtEl>
                                          <p:spTgt spid="4">
                                            <p:txEl>
                                              <p:pRg st="2" end="2"/>
                                            </p:txEl>
                                          </p:spTgt>
                                        </p:tgtEl>
                                      </p:cBhvr>
                                      <p:to x="100000" y="100000"/>
                                    </p:animScale>
                                    <p:animScale>
                                      <p:cBhvr>
                                        <p:cTn id="87" dur="26">
                                          <p:stCondLst>
                                            <p:cond delay="1808"/>
                                          </p:stCondLst>
                                        </p:cTn>
                                        <p:tgtEl>
                                          <p:spTgt spid="4">
                                            <p:txEl>
                                              <p:pRg st="2" end="2"/>
                                            </p:txEl>
                                          </p:spTgt>
                                        </p:tgtEl>
                                      </p:cBhvr>
                                      <p:to x="100000" y="95000"/>
                                    </p:animScale>
                                    <p:animScale>
                                      <p:cBhvr>
                                        <p:cTn id="88" dur="166" decel="50000">
                                          <p:stCondLst>
                                            <p:cond delay="1834"/>
                                          </p:stCondLst>
                                        </p:cTn>
                                        <p:tgtEl>
                                          <p:spTgt spid="4">
                                            <p:txEl>
                                              <p:pRg st="2" end="2"/>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Effect transition="in" filter="wipe(down)">
                                      <p:cBhvr>
                                        <p:cTn id="91" dur="580">
                                          <p:stCondLst>
                                            <p:cond delay="0"/>
                                          </p:stCondLst>
                                        </p:cTn>
                                        <p:tgtEl>
                                          <p:spTgt spid="4">
                                            <p:txEl>
                                              <p:pRg st="3" end="3"/>
                                            </p:txEl>
                                          </p:spTgt>
                                        </p:tgtEl>
                                      </p:cBhvr>
                                    </p:animEffect>
                                    <p:anim calcmode="lin" valueType="num">
                                      <p:cBhvr>
                                        <p:cTn id="9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4">
                                            <p:txEl>
                                              <p:pRg st="3" end="3"/>
                                            </p:txEl>
                                          </p:spTgt>
                                        </p:tgtEl>
                                      </p:cBhvr>
                                      <p:to x="100000" y="60000"/>
                                    </p:animScale>
                                    <p:animScale>
                                      <p:cBhvr>
                                        <p:cTn id="98" dur="166" decel="50000">
                                          <p:stCondLst>
                                            <p:cond delay="676"/>
                                          </p:stCondLst>
                                        </p:cTn>
                                        <p:tgtEl>
                                          <p:spTgt spid="4">
                                            <p:txEl>
                                              <p:pRg st="3" end="3"/>
                                            </p:txEl>
                                          </p:spTgt>
                                        </p:tgtEl>
                                      </p:cBhvr>
                                      <p:to x="100000" y="100000"/>
                                    </p:animScale>
                                    <p:animScale>
                                      <p:cBhvr>
                                        <p:cTn id="99" dur="26">
                                          <p:stCondLst>
                                            <p:cond delay="1312"/>
                                          </p:stCondLst>
                                        </p:cTn>
                                        <p:tgtEl>
                                          <p:spTgt spid="4">
                                            <p:txEl>
                                              <p:pRg st="3" end="3"/>
                                            </p:txEl>
                                          </p:spTgt>
                                        </p:tgtEl>
                                      </p:cBhvr>
                                      <p:to x="100000" y="80000"/>
                                    </p:animScale>
                                    <p:animScale>
                                      <p:cBhvr>
                                        <p:cTn id="100" dur="166" decel="50000">
                                          <p:stCondLst>
                                            <p:cond delay="1338"/>
                                          </p:stCondLst>
                                        </p:cTn>
                                        <p:tgtEl>
                                          <p:spTgt spid="4">
                                            <p:txEl>
                                              <p:pRg st="3" end="3"/>
                                            </p:txEl>
                                          </p:spTgt>
                                        </p:tgtEl>
                                      </p:cBhvr>
                                      <p:to x="100000" y="100000"/>
                                    </p:animScale>
                                    <p:animScale>
                                      <p:cBhvr>
                                        <p:cTn id="101" dur="26">
                                          <p:stCondLst>
                                            <p:cond delay="1642"/>
                                          </p:stCondLst>
                                        </p:cTn>
                                        <p:tgtEl>
                                          <p:spTgt spid="4">
                                            <p:txEl>
                                              <p:pRg st="3" end="3"/>
                                            </p:txEl>
                                          </p:spTgt>
                                        </p:tgtEl>
                                      </p:cBhvr>
                                      <p:to x="100000" y="90000"/>
                                    </p:animScale>
                                    <p:animScale>
                                      <p:cBhvr>
                                        <p:cTn id="102" dur="166" decel="50000">
                                          <p:stCondLst>
                                            <p:cond delay="1668"/>
                                          </p:stCondLst>
                                        </p:cTn>
                                        <p:tgtEl>
                                          <p:spTgt spid="4">
                                            <p:txEl>
                                              <p:pRg st="3" end="3"/>
                                            </p:txEl>
                                          </p:spTgt>
                                        </p:tgtEl>
                                      </p:cBhvr>
                                      <p:to x="100000" y="100000"/>
                                    </p:animScale>
                                    <p:animScale>
                                      <p:cBhvr>
                                        <p:cTn id="103" dur="26">
                                          <p:stCondLst>
                                            <p:cond delay="1808"/>
                                          </p:stCondLst>
                                        </p:cTn>
                                        <p:tgtEl>
                                          <p:spTgt spid="4">
                                            <p:txEl>
                                              <p:pRg st="3" end="3"/>
                                            </p:txEl>
                                          </p:spTgt>
                                        </p:tgtEl>
                                      </p:cBhvr>
                                      <p:to x="100000" y="95000"/>
                                    </p:animScale>
                                    <p:animScale>
                                      <p:cBhvr>
                                        <p:cTn id="104" dur="166" decel="50000">
                                          <p:stCondLst>
                                            <p:cond delay="1834"/>
                                          </p:stCondLst>
                                        </p:cTn>
                                        <p:tgtEl>
                                          <p:spTgt spid="4">
                                            <p:txEl>
                                              <p:pRg st="3" end="3"/>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4">
                                            <p:txEl>
                                              <p:pRg st="4" end="4"/>
                                            </p:txEl>
                                          </p:spTgt>
                                        </p:tgtEl>
                                        <p:attrNameLst>
                                          <p:attrName>style.visibility</p:attrName>
                                        </p:attrNameLst>
                                      </p:cBhvr>
                                      <p:to>
                                        <p:strVal val="visible"/>
                                      </p:to>
                                    </p:set>
                                    <p:animEffect transition="in" filter="wipe(down)">
                                      <p:cBhvr>
                                        <p:cTn id="107" dur="580">
                                          <p:stCondLst>
                                            <p:cond delay="0"/>
                                          </p:stCondLst>
                                        </p:cTn>
                                        <p:tgtEl>
                                          <p:spTgt spid="4">
                                            <p:txEl>
                                              <p:pRg st="4" end="4"/>
                                            </p:txEl>
                                          </p:spTgt>
                                        </p:tgtEl>
                                      </p:cBhvr>
                                    </p:animEffect>
                                    <p:anim calcmode="lin" valueType="num">
                                      <p:cBhvr>
                                        <p:cTn id="10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4">
                                            <p:txEl>
                                              <p:pRg st="4" end="4"/>
                                            </p:txEl>
                                          </p:spTgt>
                                        </p:tgtEl>
                                      </p:cBhvr>
                                      <p:to x="100000" y="60000"/>
                                    </p:animScale>
                                    <p:animScale>
                                      <p:cBhvr>
                                        <p:cTn id="114" dur="166" decel="50000">
                                          <p:stCondLst>
                                            <p:cond delay="676"/>
                                          </p:stCondLst>
                                        </p:cTn>
                                        <p:tgtEl>
                                          <p:spTgt spid="4">
                                            <p:txEl>
                                              <p:pRg st="4" end="4"/>
                                            </p:txEl>
                                          </p:spTgt>
                                        </p:tgtEl>
                                      </p:cBhvr>
                                      <p:to x="100000" y="100000"/>
                                    </p:animScale>
                                    <p:animScale>
                                      <p:cBhvr>
                                        <p:cTn id="115" dur="26">
                                          <p:stCondLst>
                                            <p:cond delay="1312"/>
                                          </p:stCondLst>
                                        </p:cTn>
                                        <p:tgtEl>
                                          <p:spTgt spid="4">
                                            <p:txEl>
                                              <p:pRg st="4" end="4"/>
                                            </p:txEl>
                                          </p:spTgt>
                                        </p:tgtEl>
                                      </p:cBhvr>
                                      <p:to x="100000" y="80000"/>
                                    </p:animScale>
                                    <p:animScale>
                                      <p:cBhvr>
                                        <p:cTn id="116" dur="166" decel="50000">
                                          <p:stCondLst>
                                            <p:cond delay="1338"/>
                                          </p:stCondLst>
                                        </p:cTn>
                                        <p:tgtEl>
                                          <p:spTgt spid="4">
                                            <p:txEl>
                                              <p:pRg st="4" end="4"/>
                                            </p:txEl>
                                          </p:spTgt>
                                        </p:tgtEl>
                                      </p:cBhvr>
                                      <p:to x="100000" y="100000"/>
                                    </p:animScale>
                                    <p:animScale>
                                      <p:cBhvr>
                                        <p:cTn id="117" dur="26">
                                          <p:stCondLst>
                                            <p:cond delay="1642"/>
                                          </p:stCondLst>
                                        </p:cTn>
                                        <p:tgtEl>
                                          <p:spTgt spid="4">
                                            <p:txEl>
                                              <p:pRg st="4" end="4"/>
                                            </p:txEl>
                                          </p:spTgt>
                                        </p:tgtEl>
                                      </p:cBhvr>
                                      <p:to x="100000" y="90000"/>
                                    </p:animScale>
                                    <p:animScale>
                                      <p:cBhvr>
                                        <p:cTn id="118" dur="166" decel="50000">
                                          <p:stCondLst>
                                            <p:cond delay="1668"/>
                                          </p:stCondLst>
                                        </p:cTn>
                                        <p:tgtEl>
                                          <p:spTgt spid="4">
                                            <p:txEl>
                                              <p:pRg st="4" end="4"/>
                                            </p:txEl>
                                          </p:spTgt>
                                        </p:tgtEl>
                                      </p:cBhvr>
                                      <p:to x="100000" y="100000"/>
                                    </p:animScale>
                                    <p:animScale>
                                      <p:cBhvr>
                                        <p:cTn id="119" dur="26">
                                          <p:stCondLst>
                                            <p:cond delay="1808"/>
                                          </p:stCondLst>
                                        </p:cTn>
                                        <p:tgtEl>
                                          <p:spTgt spid="4">
                                            <p:txEl>
                                              <p:pRg st="4" end="4"/>
                                            </p:txEl>
                                          </p:spTgt>
                                        </p:tgtEl>
                                      </p:cBhvr>
                                      <p:to x="100000" y="95000"/>
                                    </p:animScale>
                                    <p:animScale>
                                      <p:cBhvr>
                                        <p:cTn id="120" dur="166" decel="50000">
                                          <p:stCondLst>
                                            <p:cond delay="1834"/>
                                          </p:stCondLst>
                                        </p:cTn>
                                        <p:tgtEl>
                                          <p:spTgt spid="4">
                                            <p:txEl>
                                              <p:pRg st="4" end="4"/>
                                            </p:txEl>
                                          </p:spTgt>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4">
                                            <p:txEl>
                                              <p:pRg st="6" end="6"/>
                                            </p:txEl>
                                          </p:spTgt>
                                        </p:tgtEl>
                                        <p:attrNameLst>
                                          <p:attrName>style.visibility</p:attrName>
                                        </p:attrNameLst>
                                      </p:cBhvr>
                                      <p:to>
                                        <p:strVal val="visible"/>
                                      </p:to>
                                    </p:set>
                                    <p:animEffect transition="in" filter="wipe(down)">
                                      <p:cBhvr>
                                        <p:cTn id="125" dur="580">
                                          <p:stCondLst>
                                            <p:cond delay="0"/>
                                          </p:stCondLst>
                                        </p:cTn>
                                        <p:tgtEl>
                                          <p:spTgt spid="4">
                                            <p:txEl>
                                              <p:pRg st="6" end="6"/>
                                            </p:txEl>
                                          </p:spTgt>
                                        </p:tgtEl>
                                      </p:cBhvr>
                                    </p:animEffect>
                                    <p:anim calcmode="lin" valueType="num">
                                      <p:cBhvr>
                                        <p:cTn id="126"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4">
                                            <p:txEl>
                                              <p:pRg st="6" end="6"/>
                                            </p:txEl>
                                          </p:spTgt>
                                        </p:tgtEl>
                                      </p:cBhvr>
                                      <p:to x="100000" y="60000"/>
                                    </p:animScale>
                                    <p:animScale>
                                      <p:cBhvr>
                                        <p:cTn id="132" dur="166" decel="50000">
                                          <p:stCondLst>
                                            <p:cond delay="676"/>
                                          </p:stCondLst>
                                        </p:cTn>
                                        <p:tgtEl>
                                          <p:spTgt spid="4">
                                            <p:txEl>
                                              <p:pRg st="6" end="6"/>
                                            </p:txEl>
                                          </p:spTgt>
                                        </p:tgtEl>
                                      </p:cBhvr>
                                      <p:to x="100000" y="100000"/>
                                    </p:animScale>
                                    <p:animScale>
                                      <p:cBhvr>
                                        <p:cTn id="133" dur="26">
                                          <p:stCondLst>
                                            <p:cond delay="1312"/>
                                          </p:stCondLst>
                                        </p:cTn>
                                        <p:tgtEl>
                                          <p:spTgt spid="4">
                                            <p:txEl>
                                              <p:pRg st="6" end="6"/>
                                            </p:txEl>
                                          </p:spTgt>
                                        </p:tgtEl>
                                      </p:cBhvr>
                                      <p:to x="100000" y="80000"/>
                                    </p:animScale>
                                    <p:animScale>
                                      <p:cBhvr>
                                        <p:cTn id="134" dur="166" decel="50000">
                                          <p:stCondLst>
                                            <p:cond delay="1338"/>
                                          </p:stCondLst>
                                        </p:cTn>
                                        <p:tgtEl>
                                          <p:spTgt spid="4">
                                            <p:txEl>
                                              <p:pRg st="6" end="6"/>
                                            </p:txEl>
                                          </p:spTgt>
                                        </p:tgtEl>
                                      </p:cBhvr>
                                      <p:to x="100000" y="100000"/>
                                    </p:animScale>
                                    <p:animScale>
                                      <p:cBhvr>
                                        <p:cTn id="135" dur="26">
                                          <p:stCondLst>
                                            <p:cond delay="1642"/>
                                          </p:stCondLst>
                                        </p:cTn>
                                        <p:tgtEl>
                                          <p:spTgt spid="4">
                                            <p:txEl>
                                              <p:pRg st="6" end="6"/>
                                            </p:txEl>
                                          </p:spTgt>
                                        </p:tgtEl>
                                      </p:cBhvr>
                                      <p:to x="100000" y="90000"/>
                                    </p:animScale>
                                    <p:animScale>
                                      <p:cBhvr>
                                        <p:cTn id="136" dur="166" decel="50000">
                                          <p:stCondLst>
                                            <p:cond delay="1668"/>
                                          </p:stCondLst>
                                        </p:cTn>
                                        <p:tgtEl>
                                          <p:spTgt spid="4">
                                            <p:txEl>
                                              <p:pRg st="6" end="6"/>
                                            </p:txEl>
                                          </p:spTgt>
                                        </p:tgtEl>
                                      </p:cBhvr>
                                      <p:to x="100000" y="100000"/>
                                    </p:animScale>
                                    <p:animScale>
                                      <p:cBhvr>
                                        <p:cTn id="137" dur="26">
                                          <p:stCondLst>
                                            <p:cond delay="1808"/>
                                          </p:stCondLst>
                                        </p:cTn>
                                        <p:tgtEl>
                                          <p:spTgt spid="4">
                                            <p:txEl>
                                              <p:pRg st="6" end="6"/>
                                            </p:txEl>
                                          </p:spTgt>
                                        </p:tgtEl>
                                      </p:cBhvr>
                                      <p:to x="100000" y="95000"/>
                                    </p:animScale>
                                    <p:animScale>
                                      <p:cBhvr>
                                        <p:cTn id="138" dur="166" decel="50000">
                                          <p:stCondLst>
                                            <p:cond delay="1834"/>
                                          </p:stCondLst>
                                        </p:cTn>
                                        <p:tgtEl>
                                          <p:spTgt spid="4">
                                            <p:txEl>
                                              <p:pRg st="6" end="6"/>
                                            </p:txEl>
                                          </p:spTgt>
                                        </p:tgtEl>
                                      </p:cBhvr>
                                      <p:to x="100000" y="100000"/>
                                    </p:animScale>
                                  </p:childTnLst>
                                </p:cTn>
                              </p:par>
                              <p:par>
                                <p:cTn id="139" presetID="26" presetClass="entr" presetSubtype="0" fill="hold" nodeType="withEffect">
                                  <p:stCondLst>
                                    <p:cond delay="0"/>
                                  </p:stCondLst>
                                  <p:childTnLst>
                                    <p:set>
                                      <p:cBhvr>
                                        <p:cTn id="140" dur="1" fill="hold">
                                          <p:stCondLst>
                                            <p:cond delay="0"/>
                                          </p:stCondLst>
                                        </p:cTn>
                                        <p:tgtEl>
                                          <p:spTgt spid="4">
                                            <p:txEl>
                                              <p:pRg st="7" end="7"/>
                                            </p:txEl>
                                          </p:spTgt>
                                        </p:tgtEl>
                                        <p:attrNameLst>
                                          <p:attrName>style.visibility</p:attrName>
                                        </p:attrNameLst>
                                      </p:cBhvr>
                                      <p:to>
                                        <p:strVal val="visible"/>
                                      </p:to>
                                    </p:set>
                                    <p:animEffect transition="in" filter="wipe(down)">
                                      <p:cBhvr>
                                        <p:cTn id="141" dur="580">
                                          <p:stCondLst>
                                            <p:cond delay="0"/>
                                          </p:stCondLst>
                                        </p:cTn>
                                        <p:tgtEl>
                                          <p:spTgt spid="4">
                                            <p:txEl>
                                              <p:pRg st="7" end="7"/>
                                            </p:txEl>
                                          </p:spTgt>
                                        </p:tgtEl>
                                      </p:cBhvr>
                                    </p:animEffect>
                                    <p:anim calcmode="lin" valueType="num">
                                      <p:cBhvr>
                                        <p:cTn id="142"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4">
                                            <p:txEl>
                                              <p:pRg st="7" end="7"/>
                                            </p:txEl>
                                          </p:spTgt>
                                        </p:tgtEl>
                                      </p:cBhvr>
                                      <p:to x="100000" y="60000"/>
                                    </p:animScale>
                                    <p:animScale>
                                      <p:cBhvr>
                                        <p:cTn id="148" dur="166" decel="50000">
                                          <p:stCondLst>
                                            <p:cond delay="676"/>
                                          </p:stCondLst>
                                        </p:cTn>
                                        <p:tgtEl>
                                          <p:spTgt spid="4">
                                            <p:txEl>
                                              <p:pRg st="7" end="7"/>
                                            </p:txEl>
                                          </p:spTgt>
                                        </p:tgtEl>
                                      </p:cBhvr>
                                      <p:to x="100000" y="100000"/>
                                    </p:animScale>
                                    <p:animScale>
                                      <p:cBhvr>
                                        <p:cTn id="149" dur="26">
                                          <p:stCondLst>
                                            <p:cond delay="1312"/>
                                          </p:stCondLst>
                                        </p:cTn>
                                        <p:tgtEl>
                                          <p:spTgt spid="4">
                                            <p:txEl>
                                              <p:pRg st="7" end="7"/>
                                            </p:txEl>
                                          </p:spTgt>
                                        </p:tgtEl>
                                      </p:cBhvr>
                                      <p:to x="100000" y="80000"/>
                                    </p:animScale>
                                    <p:animScale>
                                      <p:cBhvr>
                                        <p:cTn id="150" dur="166" decel="50000">
                                          <p:stCondLst>
                                            <p:cond delay="1338"/>
                                          </p:stCondLst>
                                        </p:cTn>
                                        <p:tgtEl>
                                          <p:spTgt spid="4">
                                            <p:txEl>
                                              <p:pRg st="7" end="7"/>
                                            </p:txEl>
                                          </p:spTgt>
                                        </p:tgtEl>
                                      </p:cBhvr>
                                      <p:to x="100000" y="100000"/>
                                    </p:animScale>
                                    <p:animScale>
                                      <p:cBhvr>
                                        <p:cTn id="151" dur="26">
                                          <p:stCondLst>
                                            <p:cond delay="1642"/>
                                          </p:stCondLst>
                                        </p:cTn>
                                        <p:tgtEl>
                                          <p:spTgt spid="4">
                                            <p:txEl>
                                              <p:pRg st="7" end="7"/>
                                            </p:txEl>
                                          </p:spTgt>
                                        </p:tgtEl>
                                      </p:cBhvr>
                                      <p:to x="100000" y="90000"/>
                                    </p:animScale>
                                    <p:animScale>
                                      <p:cBhvr>
                                        <p:cTn id="152" dur="166" decel="50000">
                                          <p:stCondLst>
                                            <p:cond delay="1668"/>
                                          </p:stCondLst>
                                        </p:cTn>
                                        <p:tgtEl>
                                          <p:spTgt spid="4">
                                            <p:txEl>
                                              <p:pRg st="7" end="7"/>
                                            </p:txEl>
                                          </p:spTgt>
                                        </p:tgtEl>
                                      </p:cBhvr>
                                      <p:to x="100000" y="100000"/>
                                    </p:animScale>
                                    <p:animScale>
                                      <p:cBhvr>
                                        <p:cTn id="153" dur="26">
                                          <p:stCondLst>
                                            <p:cond delay="1808"/>
                                          </p:stCondLst>
                                        </p:cTn>
                                        <p:tgtEl>
                                          <p:spTgt spid="4">
                                            <p:txEl>
                                              <p:pRg st="7" end="7"/>
                                            </p:txEl>
                                          </p:spTgt>
                                        </p:tgtEl>
                                      </p:cBhvr>
                                      <p:to x="100000" y="95000"/>
                                    </p:animScale>
                                    <p:animScale>
                                      <p:cBhvr>
                                        <p:cTn id="154"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9828169"/>
              </p:ext>
            </p:extLst>
          </p:nvPr>
        </p:nvGraphicFramePr>
        <p:xfrm>
          <a:off x="0" y="1882774"/>
          <a:ext cx="8991600" cy="2155825"/>
        </p:xfrm>
        <a:graphic>
          <a:graphicData uri="http://schemas.openxmlformats.org/drawingml/2006/table">
            <a:tbl>
              <a:tblPr firstRow="1" bandRow="1">
                <a:tableStyleId>{5C22544A-7EE6-4342-B048-85BDC9FD1C3A}</a:tableStyleId>
              </a:tblPr>
              <a:tblGrid>
                <a:gridCol w="1498600"/>
                <a:gridCol w="1498600"/>
                <a:gridCol w="1748367"/>
                <a:gridCol w="1248833"/>
                <a:gridCol w="1168400"/>
                <a:gridCol w="1828800"/>
              </a:tblGrid>
              <a:tr h="2155825">
                <a:tc>
                  <a:txBody>
                    <a:bodyPr/>
                    <a:lstStyle/>
                    <a:p>
                      <a:r>
                        <a:rPr lang="en-US" dirty="0" smtClean="0">
                          <a:hlinkClick r:id="rId2" action="ppaction://hlinksldjump"/>
                        </a:rPr>
                        <a:t>Warm Up</a:t>
                      </a:r>
                      <a:endParaRPr lang="en-US" dirty="0"/>
                    </a:p>
                  </a:txBody>
                  <a:tcPr>
                    <a:noFill/>
                  </a:tcPr>
                </a:tc>
                <a:tc>
                  <a:txBody>
                    <a:bodyPr/>
                    <a:lstStyle/>
                    <a:p>
                      <a:r>
                        <a:rPr lang="en-US" dirty="0" smtClean="0">
                          <a:hlinkClick r:id="rId3" action="ppaction://hlinksldjump"/>
                        </a:rPr>
                        <a:t>Maps</a:t>
                      </a:r>
                      <a:endParaRPr lang="en-US" dirty="0"/>
                    </a:p>
                  </a:txBody>
                  <a:tcPr>
                    <a:noFill/>
                  </a:tcPr>
                </a:tc>
                <a:tc>
                  <a:txBody>
                    <a:bodyPr/>
                    <a:lstStyle/>
                    <a:p>
                      <a:r>
                        <a:rPr lang="en-US" dirty="0" smtClean="0">
                          <a:hlinkClick r:id="rId4" action="ppaction://hlinksldjump"/>
                        </a:rPr>
                        <a:t>Geography</a:t>
                      </a:r>
                      <a:endParaRPr lang="en-US" dirty="0"/>
                    </a:p>
                  </a:txBody>
                  <a:tcPr>
                    <a:noFill/>
                  </a:tcPr>
                </a:tc>
                <a:tc>
                  <a:txBody>
                    <a:bodyPr/>
                    <a:lstStyle/>
                    <a:p>
                      <a:r>
                        <a:rPr lang="en-US" dirty="0" smtClean="0">
                          <a:hlinkClick r:id="rId5" action="ppaction://hlinksldjump"/>
                        </a:rPr>
                        <a:t>Culture and Religion</a:t>
                      </a:r>
                      <a:endParaRPr lang="en-US" dirty="0"/>
                    </a:p>
                  </a:txBody>
                  <a:tcPr>
                    <a:noFill/>
                  </a:tcPr>
                </a:tc>
                <a:tc>
                  <a:txBody>
                    <a:bodyPr/>
                    <a:lstStyle/>
                    <a:p>
                      <a:r>
                        <a:rPr lang="en-US" dirty="0" smtClean="0">
                          <a:hlinkClick r:id="rId6" action="ppaction://hlinksldjump"/>
                        </a:rPr>
                        <a:t>History</a:t>
                      </a:r>
                      <a:endParaRPr lang="en-US" dirty="0"/>
                    </a:p>
                  </a:txBody>
                  <a:tcPr>
                    <a:noFill/>
                  </a:tcPr>
                </a:tc>
                <a:tc>
                  <a:txBody>
                    <a:bodyPr/>
                    <a:lstStyle/>
                    <a:p>
                      <a:r>
                        <a:rPr lang="en-US" dirty="0" smtClean="0">
                          <a:hlinkClick r:id="rId7" action="ppaction://hlinksldjump"/>
                        </a:rPr>
                        <a:t>Government and Economics</a:t>
                      </a:r>
                      <a:endParaRPr lang="en-US" dirty="0"/>
                    </a:p>
                  </a:txBody>
                  <a:tcPr>
                    <a:noFill/>
                  </a:tcPr>
                </a:tc>
              </a:tr>
            </a:tbl>
          </a:graphicData>
        </a:graphic>
      </p:graphicFrame>
      <p:pic>
        <p:nvPicPr>
          <p:cNvPr id="6146" name="Picture 2" descr="C:\Users\knappe\AppData\Local\Microsoft\Windows\Temporary Internet Files\Content.IE5\LM15NDLU\MC90036387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1800" y="4068170"/>
            <a:ext cx="3451250" cy="254866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nappe\AppData\Local\Microsoft\Windows\Temporary Internet Files\Content.IE5\DJV8UGUV\MC90044190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 y="4191000"/>
            <a:ext cx="1520825" cy="17970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knappe\AppData\Local\Microsoft\Windows\Temporary Internet Files\Content.IE5\BGIF5O6W\MC90043440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8000" y="4495800"/>
            <a:ext cx="1362075" cy="190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1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28326"/>
          </a:xfrm>
        </p:spPr>
        <p:txBody>
          <a:bodyPr/>
          <a:lstStyle/>
          <a:p>
            <a:r>
              <a:rPr lang="en-US" dirty="0" smtClean="0"/>
              <a:t>Geography</a:t>
            </a:r>
            <a:endParaRPr lang="en-US" dirty="0"/>
          </a:p>
        </p:txBody>
      </p:sp>
      <p:sp>
        <p:nvSpPr>
          <p:cNvPr id="3" name="Content Placeholder 2"/>
          <p:cNvSpPr>
            <a:spLocks noGrp="1"/>
          </p:cNvSpPr>
          <p:nvPr>
            <p:ph sz="half" idx="1"/>
          </p:nvPr>
        </p:nvSpPr>
        <p:spPr>
          <a:xfrm>
            <a:off x="457200" y="990601"/>
            <a:ext cx="4038600" cy="5257800"/>
          </a:xfrm>
        </p:spPr>
        <p:txBody>
          <a:bodyPr>
            <a:normAutofit fontScale="85000" lnSpcReduction="10000"/>
          </a:bodyPr>
          <a:lstStyle/>
          <a:p>
            <a:pPr marL="64008" indent="0">
              <a:buNone/>
            </a:pPr>
            <a:r>
              <a:rPr lang="en-US" b="1" dirty="0">
                <a:solidFill>
                  <a:schemeClr val="accent5">
                    <a:lumMod val="40000"/>
                    <a:lumOff val="60000"/>
                  </a:schemeClr>
                </a:solidFill>
              </a:rPr>
              <a:t>Why do many governments in Africa and Asia ignore pollution in rivers</a:t>
            </a:r>
          </a:p>
          <a:p>
            <a:r>
              <a:rPr lang="en-US" dirty="0"/>
              <a:t>They want industries to be profitable</a:t>
            </a:r>
          </a:p>
          <a:p>
            <a:pPr marL="64008" indent="0">
              <a:buNone/>
            </a:pPr>
            <a:r>
              <a:rPr lang="en-US" b="1" dirty="0">
                <a:solidFill>
                  <a:schemeClr val="accent5">
                    <a:lumMod val="40000"/>
                    <a:lumOff val="60000"/>
                  </a:schemeClr>
                </a:solidFill>
              </a:rPr>
              <a:t>What is the “Green Line”</a:t>
            </a:r>
          </a:p>
          <a:p>
            <a:r>
              <a:rPr lang="en-US" dirty="0"/>
              <a:t>A line between cultivated irrigated land and </a:t>
            </a:r>
            <a:r>
              <a:rPr lang="en-US" dirty="0" smtClean="0"/>
              <a:t>desert</a:t>
            </a:r>
          </a:p>
          <a:p>
            <a:pPr marL="64008" indent="0">
              <a:buNone/>
            </a:pPr>
            <a:r>
              <a:rPr lang="en-US" b="1" dirty="0" smtClean="0">
                <a:solidFill>
                  <a:schemeClr val="accent5">
                    <a:lumMod val="40000"/>
                    <a:lumOff val="60000"/>
                  </a:schemeClr>
                </a:solidFill>
              </a:rPr>
              <a:t>Why is farming in the Sahel so difficult?</a:t>
            </a:r>
          </a:p>
          <a:p>
            <a:r>
              <a:rPr lang="en-US" dirty="0" smtClean="0"/>
              <a:t>Little Rainfall</a:t>
            </a:r>
          </a:p>
          <a:p>
            <a:r>
              <a:rPr lang="en-US" dirty="0" smtClean="0"/>
              <a:t>Variable rainfall</a:t>
            </a:r>
          </a:p>
          <a:p>
            <a:r>
              <a:rPr lang="en-US" dirty="0" smtClean="0"/>
              <a:t>Desertification</a:t>
            </a:r>
          </a:p>
          <a:p>
            <a:r>
              <a:rPr lang="en-US" dirty="0" smtClean="0"/>
              <a:t>Overpopulation</a:t>
            </a:r>
            <a:endParaRPr lang="en-US" dirty="0"/>
          </a:p>
          <a:p>
            <a:pPr marL="64008" indent="0">
              <a:buNone/>
            </a:pPr>
            <a:endParaRPr lang="en-US" dirty="0"/>
          </a:p>
        </p:txBody>
      </p:sp>
      <p:sp>
        <p:nvSpPr>
          <p:cNvPr id="4" name="Content Placeholder 3"/>
          <p:cNvSpPr>
            <a:spLocks noGrp="1"/>
          </p:cNvSpPr>
          <p:nvPr>
            <p:ph sz="half" idx="2"/>
          </p:nvPr>
        </p:nvSpPr>
        <p:spPr>
          <a:xfrm>
            <a:off x="4648200" y="1066800"/>
            <a:ext cx="4038600" cy="5181600"/>
          </a:xfrm>
        </p:spPr>
        <p:txBody>
          <a:bodyPr>
            <a:normAutofit fontScale="85000" lnSpcReduction="10000"/>
          </a:bodyPr>
          <a:lstStyle/>
          <a:p>
            <a:pPr marL="64008" indent="0">
              <a:buNone/>
            </a:pPr>
            <a:r>
              <a:rPr lang="en-US" b="1" dirty="0">
                <a:solidFill>
                  <a:schemeClr val="accent5">
                    <a:lumMod val="40000"/>
                    <a:lumOff val="60000"/>
                  </a:schemeClr>
                </a:solidFill>
              </a:rPr>
              <a:t>What </a:t>
            </a:r>
            <a:r>
              <a:rPr lang="en-US" b="1" dirty="0" smtClean="0">
                <a:solidFill>
                  <a:schemeClr val="accent5">
                    <a:lumMod val="40000"/>
                    <a:lumOff val="60000"/>
                  </a:schemeClr>
                </a:solidFill>
              </a:rPr>
              <a:t>is an industrial pollutant found in water?</a:t>
            </a:r>
            <a:endParaRPr lang="en-US" b="1" dirty="0">
              <a:solidFill>
                <a:schemeClr val="accent5">
                  <a:lumMod val="40000"/>
                  <a:lumOff val="60000"/>
                </a:schemeClr>
              </a:solidFill>
            </a:endParaRPr>
          </a:p>
          <a:p>
            <a:r>
              <a:rPr lang="en-US" dirty="0" smtClean="0"/>
              <a:t>Arsenic </a:t>
            </a:r>
            <a:endParaRPr lang="en-US" dirty="0"/>
          </a:p>
          <a:p>
            <a:pPr marL="64008" indent="0">
              <a:buNone/>
            </a:pPr>
            <a:r>
              <a:rPr lang="en-US" b="1" dirty="0" smtClean="0">
                <a:solidFill>
                  <a:schemeClr val="accent5">
                    <a:lumMod val="40000"/>
                    <a:lumOff val="60000"/>
                  </a:schemeClr>
                </a:solidFill>
              </a:rPr>
              <a:t>What is an Agricultural pollutant found in water?</a:t>
            </a:r>
            <a:endParaRPr lang="en-US" b="1" dirty="0">
              <a:solidFill>
                <a:schemeClr val="accent5">
                  <a:lumMod val="40000"/>
                  <a:lumOff val="60000"/>
                </a:schemeClr>
              </a:solidFill>
            </a:endParaRPr>
          </a:p>
          <a:p>
            <a:r>
              <a:rPr lang="en-US" dirty="0" smtClean="0"/>
              <a:t>Nitrogen from Fertilizers</a:t>
            </a:r>
            <a:endParaRPr lang="en-US" dirty="0"/>
          </a:p>
          <a:p>
            <a:pPr marL="64008" indent="0">
              <a:buNone/>
            </a:pPr>
            <a:r>
              <a:rPr lang="en-US" b="1" dirty="0" smtClean="0">
                <a:solidFill>
                  <a:schemeClr val="accent5">
                    <a:lumMod val="40000"/>
                    <a:lumOff val="60000"/>
                  </a:schemeClr>
                </a:solidFill>
              </a:rPr>
              <a:t>What are causes of indoor and outdoor air pollution in Asia?</a:t>
            </a:r>
          </a:p>
          <a:p>
            <a:r>
              <a:rPr lang="en-US" dirty="0" smtClean="0"/>
              <a:t>Indoor-biomass cooking and heating</a:t>
            </a:r>
          </a:p>
          <a:p>
            <a:r>
              <a:rPr lang="en-US" dirty="0" smtClean="0"/>
              <a:t>Outdoor-factories and coal burning power plants</a:t>
            </a:r>
            <a:endParaRPr lang="en-US" dirty="0"/>
          </a:p>
        </p:txBody>
      </p:sp>
    </p:spTree>
    <p:extLst>
      <p:ext uri="{BB962C8B-B14F-4D97-AF65-F5344CB8AC3E}">
        <p14:creationId xmlns:p14="http://schemas.microsoft.com/office/powerpoint/2010/main" val="3527416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80">
                                          <p:stCondLst>
                                            <p:cond delay="0"/>
                                          </p:stCondLst>
                                        </p:cTn>
                                        <p:tgtEl>
                                          <p:spTgt spid="3">
                                            <p:txEl>
                                              <p:pRg st="5" end="5"/>
                                            </p:txEl>
                                          </p:spTgt>
                                        </p:tgtEl>
                                      </p:cBhvr>
                                    </p:animEffect>
                                    <p:anim calcmode="lin" valueType="num">
                                      <p:cBhvr>
                                        <p:cTn id="4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5" end="5"/>
                                            </p:txEl>
                                          </p:spTgt>
                                        </p:tgtEl>
                                      </p:cBhvr>
                                      <p:to x="100000" y="60000"/>
                                    </p:animScale>
                                    <p:animScale>
                                      <p:cBhvr>
                                        <p:cTn id="50" dur="166" decel="50000">
                                          <p:stCondLst>
                                            <p:cond delay="676"/>
                                          </p:stCondLst>
                                        </p:cTn>
                                        <p:tgtEl>
                                          <p:spTgt spid="3">
                                            <p:txEl>
                                              <p:pRg st="5" end="5"/>
                                            </p:txEl>
                                          </p:spTgt>
                                        </p:tgtEl>
                                      </p:cBhvr>
                                      <p:to x="100000" y="100000"/>
                                    </p:animScale>
                                    <p:animScale>
                                      <p:cBhvr>
                                        <p:cTn id="51" dur="26">
                                          <p:stCondLst>
                                            <p:cond delay="1312"/>
                                          </p:stCondLst>
                                        </p:cTn>
                                        <p:tgtEl>
                                          <p:spTgt spid="3">
                                            <p:txEl>
                                              <p:pRg st="5" end="5"/>
                                            </p:txEl>
                                          </p:spTgt>
                                        </p:tgtEl>
                                      </p:cBhvr>
                                      <p:to x="100000" y="80000"/>
                                    </p:animScale>
                                    <p:animScale>
                                      <p:cBhvr>
                                        <p:cTn id="52" dur="166" decel="50000">
                                          <p:stCondLst>
                                            <p:cond delay="1338"/>
                                          </p:stCondLst>
                                        </p:cTn>
                                        <p:tgtEl>
                                          <p:spTgt spid="3">
                                            <p:txEl>
                                              <p:pRg st="5" end="5"/>
                                            </p:txEl>
                                          </p:spTgt>
                                        </p:tgtEl>
                                      </p:cBhvr>
                                      <p:to x="100000" y="100000"/>
                                    </p:animScale>
                                    <p:animScale>
                                      <p:cBhvr>
                                        <p:cTn id="53" dur="26">
                                          <p:stCondLst>
                                            <p:cond delay="1642"/>
                                          </p:stCondLst>
                                        </p:cTn>
                                        <p:tgtEl>
                                          <p:spTgt spid="3">
                                            <p:txEl>
                                              <p:pRg st="5" end="5"/>
                                            </p:txEl>
                                          </p:spTgt>
                                        </p:tgtEl>
                                      </p:cBhvr>
                                      <p:to x="100000" y="90000"/>
                                    </p:animScale>
                                    <p:animScale>
                                      <p:cBhvr>
                                        <p:cTn id="54" dur="166" decel="50000">
                                          <p:stCondLst>
                                            <p:cond delay="1668"/>
                                          </p:stCondLst>
                                        </p:cTn>
                                        <p:tgtEl>
                                          <p:spTgt spid="3">
                                            <p:txEl>
                                              <p:pRg st="5" end="5"/>
                                            </p:txEl>
                                          </p:spTgt>
                                        </p:tgtEl>
                                      </p:cBhvr>
                                      <p:to x="100000" y="100000"/>
                                    </p:animScale>
                                    <p:animScale>
                                      <p:cBhvr>
                                        <p:cTn id="55" dur="26">
                                          <p:stCondLst>
                                            <p:cond delay="1808"/>
                                          </p:stCondLst>
                                        </p:cTn>
                                        <p:tgtEl>
                                          <p:spTgt spid="3">
                                            <p:txEl>
                                              <p:pRg st="5" end="5"/>
                                            </p:txEl>
                                          </p:spTgt>
                                        </p:tgtEl>
                                      </p:cBhvr>
                                      <p:to x="100000" y="95000"/>
                                    </p:animScale>
                                    <p:animScale>
                                      <p:cBhvr>
                                        <p:cTn id="56" dur="166" decel="50000">
                                          <p:stCondLst>
                                            <p:cond delay="1834"/>
                                          </p:stCondLst>
                                        </p:cTn>
                                        <p:tgtEl>
                                          <p:spTgt spid="3">
                                            <p:txEl>
                                              <p:pRg st="5" end="5"/>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wipe(down)">
                                      <p:cBhvr>
                                        <p:cTn id="59" dur="580">
                                          <p:stCondLst>
                                            <p:cond delay="0"/>
                                          </p:stCondLst>
                                        </p:cTn>
                                        <p:tgtEl>
                                          <p:spTgt spid="3">
                                            <p:txEl>
                                              <p:pRg st="6" end="6"/>
                                            </p:txEl>
                                          </p:spTgt>
                                        </p:tgtEl>
                                      </p:cBhvr>
                                    </p:animEffect>
                                    <p:anim calcmode="lin" valueType="num">
                                      <p:cBhvr>
                                        <p:cTn id="6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6" end="6"/>
                                            </p:txEl>
                                          </p:spTgt>
                                        </p:tgtEl>
                                      </p:cBhvr>
                                      <p:to x="100000" y="60000"/>
                                    </p:animScale>
                                    <p:animScale>
                                      <p:cBhvr>
                                        <p:cTn id="66" dur="166" decel="50000">
                                          <p:stCondLst>
                                            <p:cond delay="676"/>
                                          </p:stCondLst>
                                        </p:cTn>
                                        <p:tgtEl>
                                          <p:spTgt spid="3">
                                            <p:txEl>
                                              <p:pRg st="6" end="6"/>
                                            </p:txEl>
                                          </p:spTgt>
                                        </p:tgtEl>
                                      </p:cBhvr>
                                      <p:to x="100000" y="100000"/>
                                    </p:animScale>
                                    <p:animScale>
                                      <p:cBhvr>
                                        <p:cTn id="67" dur="26">
                                          <p:stCondLst>
                                            <p:cond delay="1312"/>
                                          </p:stCondLst>
                                        </p:cTn>
                                        <p:tgtEl>
                                          <p:spTgt spid="3">
                                            <p:txEl>
                                              <p:pRg st="6" end="6"/>
                                            </p:txEl>
                                          </p:spTgt>
                                        </p:tgtEl>
                                      </p:cBhvr>
                                      <p:to x="100000" y="80000"/>
                                    </p:animScale>
                                    <p:animScale>
                                      <p:cBhvr>
                                        <p:cTn id="68" dur="166" decel="50000">
                                          <p:stCondLst>
                                            <p:cond delay="1338"/>
                                          </p:stCondLst>
                                        </p:cTn>
                                        <p:tgtEl>
                                          <p:spTgt spid="3">
                                            <p:txEl>
                                              <p:pRg st="6" end="6"/>
                                            </p:txEl>
                                          </p:spTgt>
                                        </p:tgtEl>
                                      </p:cBhvr>
                                      <p:to x="100000" y="100000"/>
                                    </p:animScale>
                                    <p:animScale>
                                      <p:cBhvr>
                                        <p:cTn id="69" dur="26">
                                          <p:stCondLst>
                                            <p:cond delay="1642"/>
                                          </p:stCondLst>
                                        </p:cTn>
                                        <p:tgtEl>
                                          <p:spTgt spid="3">
                                            <p:txEl>
                                              <p:pRg st="6" end="6"/>
                                            </p:txEl>
                                          </p:spTgt>
                                        </p:tgtEl>
                                      </p:cBhvr>
                                      <p:to x="100000" y="90000"/>
                                    </p:animScale>
                                    <p:animScale>
                                      <p:cBhvr>
                                        <p:cTn id="70" dur="166" decel="50000">
                                          <p:stCondLst>
                                            <p:cond delay="1668"/>
                                          </p:stCondLst>
                                        </p:cTn>
                                        <p:tgtEl>
                                          <p:spTgt spid="3">
                                            <p:txEl>
                                              <p:pRg st="6" end="6"/>
                                            </p:txEl>
                                          </p:spTgt>
                                        </p:tgtEl>
                                      </p:cBhvr>
                                      <p:to x="100000" y="100000"/>
                                    </p:animScale>
                                    <p:animScale>
                                      <p:cBhvr>
                                        <p:cTn id="71" dur="26">
                                          <p:stCondLst>
                                            <p:cond delay="1808"/>
                                          </p:stCondLst>
                                        </p:cTn>
                                        <p:tgtEl>
                                          <p:spTgt spid="3">
                                            <p:txEl>
                                              <p:pRg st="6" end="6"/>
                                            </p:txEl>
                                          </p:spTgt>
                                        </p:tgtEl>
                                      </p:cBhvr>
                                      <p:to x="100000" y="95000"/>
                                    </p:animScale>
                                    <p:animScale>
                                      <p:cBhvr>
                                        <p:cTn id="72" dur="166" decel="50000">
                                          <p:stCondLst>
                                            <p:cond delay="1834"/>
                                          </p:stCondLst>
                                        </p:cTn>
                                        <p:tgtEl>
                                          <p:spTgt spid="3">
                                            <p:txEl>
                                              <p:pRg st="6" end="6"/>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wipe(down)">
                                      <p:cBhvr>
                                        <p:cTn id="75" dur="580">
                                          <p:stCondLst>
                                            <p:cond delay="0"/>
                                          </p:stCondLst>
                                        </p:cTn>
                                        <p:tgtEl>
                                          <p:spTgt spid="3">
                                            <p:txEl>
                                              <p:pRg st="7" end="7"/>
                                            </p:txEl>
                                          </p:spTgt>
                                        </p:tgtEl>
                                      </p:cBhvr>
                                    </p:animEffect>
                                    <p:anim calcmode="lin" valueType="num">
                                      <p:cBhvr>
                                        <p:cTn id="7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7" end="7"/>
                                            </p:txEl>
                                          </p:spTgt>
                                        </p:tgtEl>
                                      </p:cBhvr>
                                      <p:to x="100000" y="60000"/>
                                    </p:animScale>
                                    <p:animScale>
                                      <p:cBhvr>
                                        <p:cTn id="82" dur="166" decel="50000">
                                          <p:stCondLst>
                                            <p:cond delay="676"/>
                                          </p:stCondLst>
                                        </p:cTn>
                                        <p:tgtEl>
                                          <p:spTgt spid="3">
                                            <p:txEl>
                                              <p:pRg st="7" end="7"/>
                                            </p:txEl>
                                          </p:spTgt>
                                        </p:tgtEl>
                                      </p:cBhvr>
                                      <p:to x="100000" y="100000"/>
                                    </p:animScale>
                                    <p:animScale>
                                      <p:cBhvr>
                                        <p:cTn id="83" dur="26">
                                          <p:stCondLst>
                                            <p:cond delay="1312"/>
                                          </p:stCondLst>
                                        </p:cTn>
                                        <p:tgtEl>
                                          <p:spTgt spid="3">
                                            <p:txEl>
                                              <p:pRg st="7" end="7"/>
                                            </p:txEl>
                                          </p:spTgt>
                                        </p:tgtEl>
                                      </p:cBhvr>
                                      <p:to x="100000" y="80000"/>
                                    </p:animScale>
                                    <p:animScale>
                                      <p:cBhvr>
                                        <p:cTn id="84" dur="166" decel="50000">
                                          <p:stCondLst>
                                            <p:cond delay="1338"/>
                                          </p:stCondLst>
                                        </p:cTn>
                                        <p:tgtEl>
                                          <p:spTgt spid="3">
                                            <p:txEl>
                                              <p:pRg st="7" end="7"/>
                                            </p:txEl>
                                          </p:spTgt>
                                        </p:tgtEl>
                                      </p:cBhvr>
                                      <p:to x="100000" y="100000"/>
                                    </p:animScale>
                                    <p:animScale>
                                      <p:cBhvr>
                                        <p:cTn id="85" dur="26">
                                          <p:stCondLst>
                                            <p:cond delay="1642"/>
                                          </p:stCondLst>
                                        </p:cTn>
                                        <p:tgtEl>
                                          <p:spTgt spid="3">
                                            <p:txEl>
                                              <p:pRg st="7" end="7"/>
                                            </p:txEl>
                                          </p:spTgt>
                                        </p:tgtEl>
                                      </p:cBhvr>
                                      <p:to x="100000" y="90000"/>
                                    </p:animScale>
                                    <p:animScale>
                                      <p:cBhvr>
                                        <p:cTn id="86" dur="166" decel="50000">
                                          <p:stCondLst>
                                            <p:cond delay="1668"/>
                                          </p:stCondLst>
                                        </p:cTn>
                                        <p:tgtEl>
                                          <p:spTgt spid="3">
                                            <p:txEl>
                                              <p:pRg st="7" end="7"/>
                                            </p:txEl>
                                          </p:spTgt>
                                        </p:tgtEl>
                                      </p:cBhvr>
                                      <p:to x="100000" y="100000"/>
                                    </p:animScale>
                                    <p:animScale>
                                      <p:cBhvr>
                                        <p:cTn id="87" dur="26">
                                          <p:stCondLst>
                                            <p:cond delay="1808"/>
                                          </p:stCondLst>
                                        </p:cTn>
                                        <p:tgtEl>
                                          <p:spTgt spid="3">
                                            <p:txEl>
                                              <p:pRg st="7" end="7"/>
                                            </p:txEl>
                                          </p:spTgt>
                                        </p:tgtEl>
                                      </p:cBhvr>
                                      <p:to x="100000" y="95000"/>
                                    </p:animScale>
                                    <p:animScale>
                                      <p:cBhvr>
                                        <p:cTn id="88" dur="166" decel="50000">
                                          <p:stCondLst>
                                            <p:cond delay="1834"/>
                                          </p:stCondLst>
                                        </p:cTn>
                                        <p:tgtEl>
                                          <p:spTgt spid="3">
                                            <p:txEl>
                                              <p:pRg st="7" end="7"/>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animEffect transition="in" filter="wipe(down)">
                                      <p:cBhvr>
                                        <p:cTn id="91" dur="580">
                                          <p:stCondLst>
                                            <p:cond delay="0"/>
                                          </p:stCondLst>
                                        </p:cTn>
                                        <p:tgtEl>
                                          <p:spTgt spid="3">
                                            <p:txEl>
                                              <p:pRg st="8" end="8"/>
                                            </p:txEl>
                                          </p:spTgt>
                                        </p:tgtEl>
                                      </p:cBhvr>
                                    </p:animEffect>
                                    <p:anim calcmode="lin" valueType="num">
                                      <p:cBhvr>
                                        <p:cTn id="9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8" end="8"/>
                                            </p:txEl>
                                          </p:spTgt>
                                        </p:tgtEl>
                                      </p:cBhvr>
                                      <p:to x="100000" y="60000"/>
                                    </p:animScale>
                                    <p:animScale>
                                      <p:cBhvr>
                                        <p:cTn id="98" dur="166" decel="50000">
                                          <p:stCondLst>
                                            <p:cond delay="676"/>
                                          </p:stCondLst>
                                        </p:cTn>
                                        <p:tgtEl>
                                          <p:spTgt spid="3">
                                            <p:txEl>
                                              <p:pRg st="8" end="8"/>
                                            </p:txEl>
                                          </p:spTgt>
                                        </p:tgtEl>
                                      </p:cBhvr>
                                      <p:to x="100000" y="100000"/>
                                    </p:animScale>
                                    <p:animScale>
                                      <p:cBhvr>
                                        <p:cTn id="99" dur="26">
                                          <p:stCondLst>
                                            <p:cond delay="1312"/>
                                          </p:stCondLst>
                                        </p:cTn>
                                        <p:tgtEl>
                                          <p:spTgt spid="3">
                                            <p:txEl>
                                              <p:pRg st="8" end="8"/>
                                            </p:txEl>
                                          </p:spTgt>
                                        </p:tgtEl>
                                      </p:cBhvr>
                                      <p:to x="100000" y="80000"/>
                                    </p:animScale>
                                    <p:animScale>
                                      <p:cBhvr>
                                        <p:cTn id="100" dur="166" decel="50000">
                                          <p:stCondLst>
                                            <p:cond delay="1338"/>
                                          </p:stCondLst>
                                        </p:cTn>
                                        <p:tgtEl>
                                          <p:spTgt spid="3">
                                            <p:txEl>
                                              <p:pRg st="8" end="8"/>
                                            </p:txEl>
                                          </p:spTgt>
                                        </p:tgtEl>
                                      </p:cBhvr>
                                      <p:to x="100000" y="100000"/>
                                    </p:animScale>
                                    <p:animScale>
                                      <p:cBhvr>
                                        <p:cTn id="101" dur="26">
                                          <p:stCondLst>
                                            <p:cond delay="1642"/>
                                          </p:stCondLst>
                                        </p:cTn>
                                        <p:tgtEl>
                                          <p:spTgt spid="3">
                                            <p:txEl>
                                              <p:pRg st="8" end="8"/>
                                            </p:txEl>
                                          </p:spTgt>
                                        </p:tgtEl>
                                      </p:cBhvr>
                                      <p:to x="100000" y="90000"/>
                                    </p:animScale>
                                    <p:animScale>
                                      <p:cBhvr>
                                        <p:cTn id="102" dur="166" decel="50000">
                                          <p:stCondLst>
                                            <p:cond delay="1668"/>
                                          </p:stCondLst>
                                        </p:cTn>
                                        <p:tgtEl>
                                          <p:spTgt spid="3">
                                            <p:txEl>
                                              <p:pRg st="8" end="8"/>
                                            </p:txEl>
                                          </p:spTgt>
                                        </p:tgtEl>
                                      </p:cBhvr>
                                      <p:to x="100000" y="100000"/>
                                    </p:animScale>
                                    <p:animScale>
                                      <p:cBhvr>
                                        <p:cTn id="103" dur="26">
                                          <p:stCondLst>
                                            <p:cond delay="1808"/>
                                          </p:stCondLst>
                                        </p:cTn>
                                        <p:tgtEl>
                                          <p:spTgt spid="3">
                                            <p:txEl>
                                              <p:pRg st="8" end="8"/>
                                            </p:txEl>
                                          </p:spTgt>
                                        </p:tgtEl>
                                      </p:cBhvr>
                                      <p:to x="100000" y="95000"/>
                                    </p:animScale>
                                    <p:animScale>
                                      <p:cBhvr>
                                        <p:cTn id="104" dur="166" decel="50000">
                                          <p:stCondLst>
                                            <p:cond delay="1834"/>
                                          </p:stCondLst>
                                        </p:cTn>
                                        <p:tgtEl>
                                          <p:spTgt spid="3">
                                            <p:txEl>
                                              <p:pRg st="8" end="8"/>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4">
                                            <p:txEl>
                                              <p:pRg st="1" end="1"/>
                                            </p:txEl>
                                          </p:spTgt>
                                        </p:tgtEl>
                                        <p:attrNameLst>
                                          <p:attrName>style.visibility</p:attrName>
                                        </p:attrNameLst>
                                      </p:cBhvr>
                                      <p:to>
                                        <p:strVal val="visible"/>
                                      </p:to>
                                    </p:set>
                                    <p:animEffect transition="in" filter="wipe(down)">
                                      <p:cBhvr>
                                        <p:cTn id="109" dur="580">
                                          <p:stCondLst>
                                            <p:cond delay="0"/>
                                          </p:stCondLst>
                                        </p:cTn>
                                        <p:tgtEl>
                                          <p:spTgt spid="4">
                                            <p:txEl>
                                              <p:pRg st="1" end="1"/>
                                            </p:txEl>
                                          </p:spTgt>
                                        </p:tgtEl>
                                      </p:cBhvr>
                                    </p:animEffect>
                                    <p:anim calcmode="lin" valueType="num">
                                      <p:cBhvr>
                                        <p:cTn id="11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4">
                                            <p:txEl>
                                              <p:pRg st="1" end="1"/>
                                            </p:txEl>
                                          </p:spTgt>
                                        </p:tgtEl>
                                      </p:cBhvr>
                                      <p:to x="100000" y="60000"/>
                                    </p:animScale>
                                    <p:animScale>
                                      <p:cBhvr>
                                        <p:cTn id="116" dur="166" decel="50000">
                                          <p:stCondLst>
                                            <p:cond delay="676"/>
                                          </p:stCondLst>
                                        </p:cTn>
                                        <p:tgtEl>
                                          <p:spTgt spid="4">
                                            <p:txEl>
                                              <p:pRg st="1" end="1"/>
                                            </p:txEl>
                                          </p:spTgt>
                                        </p:tgtEl>
                                      </p:cBhvr>
                                      <p:to x="100000" y="100000"/>
                                    </p:animScale>
                                    <p:animScale>
                                      <p:cBhvr>
                                        <p:cTn id="117" dur="26">
                                          <p:stCondLst>
                                            <p:cond delay="1312"/>
                                          </p:stCondLst>
                                        </p:cTn>
                                        <p:tgtEl>
                                          <p:spTgt spid="4">
                                            <p:txEl>
                                              <p:pRg st="1" end="1"/>
                                            </p:txEl>
                                          </p:spTgt>
                                        </p:tgtEl>
                                      </p:cBhvr>
                                      <p:to x="100000" y="80000"/>
                                    </p:animScale>
                                    <p:animScale>
                                      <p:cBhvr>
                                        <p:cTn id="118" dur="166" decel="50000">
                                          <p:stCondLst>
                                            <p:cond delay="1338"/>
                                          </p:stCondLst>
                                        </p:cTn>
                                        <p:tgtEl>
                                          <p:spTgt spid="4">
                                            <p:txEl>
                                              <p:pRg st="1" end="1"/>
                                            </p:txEl>
                                          </p:spTgt>
                                        </p:tgtEl>
                                      </p:cBhvr>
                                      <p:to x="100000" y="100000"/>
                                    </p:animScale>
                                    <p:animScale>
                                      <p:cBhvr>
                                        <p:cTn id="119" dur="26">
                                          <p:stCondLst>
                                            <p:cond delay="1642"/>
                                          </p:stCondLst>
                                        </p:cTn>
                                        <p:tgtEl>
                                          <p:spTgt spid="4">
                                            <p:txEl>
                                              <p:pRg st="1" end="1"/>
                                            </p:txEl>
                                          </p:spTgt>
                                        </p:tgtEl>
                                      </p:cBhvr>
                                      <p:to x="100000" y="90000"/>
                                    </p:animScale>
                                    <p:animScale>
                                      <p:cBhvr>
                                        <p:cTn id="120" dur="166" decel="50000">
                                          <p:stCondLst>
                                            <p:cond delay="1668"/>
                                          </p:stCondLst>
                                        </p:cTn>
                                        <p:tgtEl>
                                          <p:spTgt spid="4">
                                            <p:txEl>
                                              <p:pRg st="1" end="1"/>
                                            </p:txEl>
                                          </p:spTgt>
                                        </p:tgtEl>
                                      </p:cBhvr>
                                      <p:to x="100000" y="100000"/>
                                    </p:animScale>
                                    <p:animScale>
                                      <p:cBhvr>
                                        <p:cTn id="121" dur="26">
                                          <p:stCondLst>
                                            <p:cond delay="1808"/>
                                          </p:stCondLst>
                                        </p:cTn>
                                        <p:tgtEl>
                                          <p:spTgt spid="4">
                                            <p:txEl>
                                              <p:pRg st="1" end="1"/>
                                            </p:txEl>
                                          </p:spTgt>
                                        </p:tgtEl>
                                      </p:cBhvr>
                                      <p:to x="100000" y="95000"/>
                                    </p:animScale>
                                    <p:animScale>
                                      <p:cBhvr>
                                        <p:cTn id="122" dur="166" decel="50000">
                                          <p:stCondLst>
                                            <p:cond delay="1834"/>
                                          </p:stCondLst>
                                        </p:cTn>
                                        <p:tgtEl>
                                          <p:spTgt spid="4">
                                            <p:txEl>
                                              <p:pRg st="1" end="1"/>
                                            </p:tx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4">
                                            <p:txEl>
                                              <p:pRg st="3" end="3"/>
                                            </p:txEl>
                                          </p:spTgt>
                                        </p:tgtEl>
                                        <p:attrNameLst>
                                          <p:attrName>style.visibility</p:attrName>
                                        </p:attrNameLst>
                                      </p:cBhvr>
                                      <p:to>
                                        <p:strVal val="visible"/>
                                      </p:to>
                                    </p:set>
                                    <p:animEffect transition="in" filter="wipe(down)">
                                      <p:cBhvr>
                                        <p:cTn id="127" dur="580">
                                          <p:stCondLst>
                                            <p:cond delay="0"/>
                                          </p:stCondLst>
                                        </p:cTn>
                                        <p:tgtEl>
                                          <p:spTgt spid="4">
                                            <p:txEl>
                                              <p:pRg st="3" end="3"/>
                                            </p:txEl>
                                          </p:spTgt>
                                        </p:tgtEl>
                                      </p:cBhvr>
                                    </p:animEffect>
                                    <p:anim calcmode="lin" valueType="num">
                                      <p:cBhvr>
                                        <p:cTn id="12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4">
                                            <p:txEl>
                                              <p:pRg st="3" end="3"/>
                                            </p:txEl>
                                          </p:spTgt>
                                        </p:tgtEl>
                                      </p:cBhvr>
                                      <p:to x="100000" y="60000"/>
                                    </p:animScale>
                                    <p:animScale>
                                      <p:cBhvr>
                                        <p:cTn id="134" dur="166" decel="50000">
                                          <p:stCondLst>
                                            <p:cond delay="676"/>
                                          </p:stCondLst>
                                        </p:cTn>
                                        <p:tgtEl>
                                          <p:spTgt spid="4">
                                            <p:txEl>
                                              <p:pRg st="3" end="3"/>
                                            </p:txEl>
                                          </p:spTgt>
                                        </p:tgtEl>
                                      </p:cBhvr>
                                      <p:to x="100000" y="100000"/>
                                    </p:animScale>
                                    <p:animScale>
                                      <p:cBhvr>
                                        <p:cTn id="135" dur="26">
                                          <p:stCondLst>
                                            <p:cond delay="1312"/>
                                          </p:stCondLst>
                                        </p:cTn>
                                        <p:tgtEl>
                                          <p:spTgt spid="4">
                                            <p:txEl>
                                              <p:pRg st="3" end="3"/>
                                            </p:txEl>
                                          </p:spTgt>
                                        </p:tgtEl>
                                      </p:cBhvr>
                                      <p:to x="100000" y="80000"/>
                                    </p:animScale>
                                    <p:animScale>
                                      <p:cBhvr>
                                        <p:cTn id="136" dur="166" decel="50000">
                                          <p:stCondLst>
                                            <p:cond delay="1338"/>
                                          </p:stCondLst>
                                        </p:cTn>
                                        <p:tgtEl>
                                          <p:spTgt spid="4">
                                            <p:txEl>
                                              <p:pRg st="3" end="3"/>
                                            </p:txEl>
                                          </p:spTgt>
                                        </p:tgtEl>
                                      </p:cBhvr>
                                      <p:to x="100000" y="100000"/>
                                    </p:animScale>
                                    <p:animScale>
                                      <p:cBhvr>
                                        <p:cTn id="137" dur="26">
                                          <p:stCondLst>
                                            <p:cond delay="1642"/>
                                          </p:stCondLst>
                                        </p:cTn>
                                        <p:tgtEl>
                                          <p:spTgt spid="4">
                                            <p:txEl>
                                              <p:pRg st="3" end="3"/>
                                            </p:txEl>
                                          </p:spTgt>
                                        </p:tgtEl>
                                      </p:cBhvr>
                                      <p:to x="100000" y="90000"/>
                                    </p:animScale>
                                    <p:animScale>
                                      <p:cBhvr>
                                        <p:cTn id="138" dur="166" decel="50000">
                                          <p:stCondLst>
                                            <p:cond delay="1668"/>
                                          </p:stCondLst>
                                        </p:cTn>
                                        <p:tgtEl>
                                          <p:spTgt spid="4">
                                            <p:txEl>
                                              <p:pRg st="3" end="3"/>
                                            </p:txEl>
                                          </p:spTgt>
                                        </p:tgtEl>
                                      </p:cBhvr>
                                      <p:to x="100000" y="100000"/>
                                    </p:animScale>
                                    <p:animScale>
                                      <p:cBhvr>
                                        <p:cTn id="139" dur="26">
                                          <p:stCondLst>
                                            <p:cond delay="1808"/>
                                          </p:stCondLst>
                                        </p:cTn>
                                        <p:tgtEl>
                                          <p:spTgt spid="4">
                                            <p:txEl>
                                              <p:pRg st="3" end="3"/>
                                            </p:txEl>
                                          </p:spTgt>
                                        </p:tgtEl>
                                      </p:cBhvr>
                                      <p:to x="100000" y="95000"/>
                                    </p:animScale>
                                    <p:animScale>
                                      <p:cBhvr>
                                        <p:cTn id="140" dur="166" decel="50000">
                                          <p:stCondLst>
                                            <p:cond delay="1834"/>
                                          </p:stCondLst>
                                        </p:cTn>
                                        <p:tgtEl>
                                          <p:spTgt spid="4">
                                            <p:txEl>
                                              <p:pRg st="3" end="3"/>
                                            </p:txEl>
                                          </p:spTgt>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nodeType="clickEffect">
                                  <p:stCondLst>
                                    <p:cond delay="0"/>
                                  </p:stCondLst>
                                  <p:childTnLst>
                                    <p:set>
                                      <p:cBhvr>
                                        <p:cTn id="144" dur="1" fill="hold">
                                          <p:stCondLst>
                                            <p:cond delay="0"/>
                                          </p:stCondLst>
                                        </p:cTn>
                                        <p:tgtEl>
                                          <p:spTgt spid="4">
                                            <p:txEl>
                                              <p:pRg st="5" end="5"/>
                                            </p:txEl>
                                          </p:spTgt>
                                        </p:tgtEl>
                                        <p:attrNameLst>
                                          <p:attrName>style.visibility</p:attrName>
                                        </p:attrNameLst>
                                      </p:cBhvr>
                                      <p:to>
                                        <p:strVal val="visible"/>
                                      </p:to>
                                    </p:set>
                                    <p:animEffect transition="in" filter="wipe(down)">
                                      <p:cBhvr>
                                        <p:cTn id="145" dur="580">
                                          <p:stCondLst>
                                            <p:cond delay="0"/>
                                          </p:stCondLst>
                                        </p:cTn>
                                        <p:tgtEl>
                                          <p:spTgt spid="4">
                                            <p:txEl>
                                              <p:pRg st="5" end="5"/>
                                            </p:txEl>
                                          </p:spTgt>
                                        </p:tgtEl>
                                      </p:cBhvr>
                                    </p:animEffect>
                                    <p:anim calcmode="lin" valueType="num">
                                      <p:cBhvr>
                                        <p:cTn id="146"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4">
                                            <p:txEl>
                                              <p:pRg st="5" end="5"/>
                                            </p:txEl>
                                          </p:spTgt>
                                        </p:tgtEl>
                                      </p:cBhvr>
                                      <p:to x="100000" y="60000"/>
                                    </p:animScale>
                                    <p:animScale>
                                      <p:cBhvr>
                                        <p:cTn id="152" dur="166" decel="50000">
                                          <p:stCondLst>
                                            <p:cond delay="676"/>
                                          </p:stCondLst>
                                        </p:cTn>
                                        <p:tgtEl>
                                          <p:spTgt spid="4">
                                            <p:txEl>
                                              <p:pRg st="5" end="5"/>
                                            </p:txEl>
                                          </p:spTgt>
                                        </p:tgtEl>
                                      </p:cBhvr>
                                      <p:to x="100000" y="100000"/>
                                    </p:animScale>
                                    <p:animScale>
                                      <p:cBhvr>
                                        <p:cTn id="153" dur="26">
                                          <p:stCondLst>
                                            <p:cond delay="1312"/>
                                          </p:stCondLst>
                                        </p:cTn>
                                        <p:tgtEl>
                                          <p:spTgt spid="4">
                                            <p:txEl>
                                              <p:pRg st="5" end="5"/>
                                            </p:txEl>
                                          </p:spTgt>
                                        </p:tgtEl>
                                      </p:cBhvr>
                                      <p:to x="100000" y="80000"/>
                                    </p:animScale>
                                    <p:animScale>
                                      <p:cBhvr>
                                        <p:cTn id="154" dur="166" decel="50000">
                                          <p:stCondLst>
                                            <p:cond delay="1338"/>
                                          </p:stCondLst>
                                        </p:cTn>
                                        <p:tgtEl>
                                          <p:spTgt spid="4">
                                            <p:txEl>
                                              <p:pRg st="5" end="5"/>
                                            </p:txEl>
                                          </p:spTgt>
                                        </p:tgtEl>
                                      </p:cBhvr>
                                      <p:to x="100000" y="100000"/>
                                    </p:animScale>
                                    <p:animScale>
                                      <p:cBhvr>
                                        <p:cTn id="155" dur="26">
                                          <p:stCondLst>
                                            <p:cond delay="1642"/>
                                          </p:stCondLst>
                                        </p:cTn>
                                        <p:tgtEl>
                                          <p:spTgt spid="4">
                                            <p:txEl>
                                              <p:pRg st="5" end="5"/>
                                            </p:txEl>
                                          </p:spTgt>
                                        </p:tgtEl>
                                      </p:cBhvr>
                                      <p:to x="100000" y="90000"/>
                                    </p:animScale>
                                    <p:animScale>
                                      <p:cBhvr>
                                        <p:cTn id="156" dur="166" decel="50000">
                                          <p:stCondLst>
                                            <p:cond delay="1668"/>
                                          </p:stCondLst>
                                        </p:cTn>
                                        <p:tgtEl>
                                          <p:spTgt spid="4">
                                            <p:txEl>
                                              <p:pRg st="5" end="5"/>
                                            </p:txEl>
                                          </p:spTgt>
                                        </p:tgtEl>
                                      </p:cBhvr>
                                      <p:to x="100000" y="100000"/>
                                    </p:animScale>
                                    <p:animScale>
                                      <p:cBhvr>
                                        <p:cTn id="157" dur="26">
                                          <p:stCondLst>
                                            <p:cond delay="1808"/>
                                          </p:stCondLst>
                                        </p:cTn>
                                        <p:tgtEl>
                                          <p:spTgt spid="4">
                                            <p:txEl>
                                              <p:pRg st="5" end="5"/>
                                            </p:txEl>
                                          </p:spTgt>
                                        </p:tgtEl>
                                      </p:cBhvr>
                                      <p:to x="100000" y="95000"/>
                                    </p:animScale>
                                    <p:animScale>
                                      <p:cBhvr>
                                        <p:cTn id="158" dur="166" decel="50000">
                                          <p:stCondLst>
                                            <p:cond delay="1834"/>
                                          </p:stCondLst>
                                        </p:cTn>
                                        <p:tgtEl>
                                          <p:spTgt spid="4">
                                            <p:txEl>
                                              <p:pRg st="5" end="5"/>
                                            </p:txEl>
                                          </p:spTgt>
                                        </p:tgtEl>
                                      </p:cBhvr>
                                      <p:to x="100000" y="100000"/>
                                    </p:animScale>
                                  </p:childTnLst>
                                </p:cTn>
                              </p:par>
                              <p:par>
                                <p:cTn id="159" presetID="26" presetClass="entr" presetSubtype="0" fill="hold" nodeType="withEffect">
                                  <p:stCondLst>
                                    <p:cond delay="0"/>
                                  </p:stCondLst>
                                  <p:childTnLst>
                                    <p:set>
                                      <p:cBhvr>
                                        <p:cTn id="160" dur="1" fill="hold">
                                          <p:stCondLst>
                                            <p:cond delay="0"/>
                                          </p:stCondLst>
                                        </p:cTn>
                                        <p:tgtEl>
                                          <p:spTgt spid="4">
                                            <p:txEl>
                                              <p:pRg st="6" end="6"/>
                                            </p:txEl>
                                          </p:spTgt>
                                        </p:tgtEl>
                                        <p:attrNameLst>
                                          <p:attrName>style.visibility</p:attrName>
                                        </p:attrNameLst>
                                      </p:cBhvr>
                                      <p:to>
                                        <p:strVal val="visible"/>
                                      </p:to>
                                    </p:set>
                                    <p:animEffect transition="in" filter="wipe(down)">
                                      <p:cBhvr>
                                        <p:cTn id="161" dur="580">
                                          <p:stCondLst>
                                            <p:cond delay="0"/>
                                          </p:stCondLst>
                                        </p:cTn>
                                        <p:tgtEl>
                                          <p:spTgt spid="4">
                                            <p:txEl>
                                              <p:pRg st="6" end="6"/>
                                            </p:txEl>
                                          </p:spTgt>
                                        </p:tgtEl>
                                      </p:cBhvr>
                                    </p:animEffect>
                                    <p:anim calcmode="lin" valueType="num">
                                      <p:cBhvr>
                                        <p:cTn id="162"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4">
                                            <p:txEl>
                                              <p:pRg st="6" end="6"/>
                                            </p:txEl>
                                          </p:spTgt>
                                        </p:tgtEl>
                                      </p:cBhvr>
                                      <p:to x="100000" y="60000"/>
                                    </p:animScale>
                                    <p:animScale>
                                      <p:cBhvr>
                                        <p:cTn id="168" dur="166" decel="50000">
                                          <p:stCondLst>
                                            <p:cond delay="676"/>
                                          </p:stCondLst>
                                        </p:cTn>
                                        <p:tgtEl>
                                          <p:spTgt spid="4">
                                            <p:txEl>
                                              <p:pRg st="6" end="6"/>
                                            </p:txEl>
                                          </p:spTgt>
                                        </p:tgtEl>
                                      </p:cBhvr>
                                      <p:to x="100000" y="100000"/>
                                    </p:animScale>
                                    <p:animScale>
                                      <p:cBhvr>
                                        <p:cTn id="169" dur="26">
                                          <p:stCondLst>
                                            <p:cond delay="1312"/>
                                          </p:stCondLst>
                                        </p:cTn>
                                        <p:tgtEl>
                                          <p:spTgt spid="4">
                                            <p:txEl>
                                              <p:pRg st="6" end="6"/>
                                            </p:txEl>
                                          </p:spTgt>
                                        </p:tgtEl>
                                      </p:cBhvr>
                                      <p:to x="100000" y="80000"/>
                                    </p:animScale>
                                    <p:animScale>
                                      <p:cBhvr>
                                        <p:cTn id="170" dur="166" decel="50000">
                                          <p:stCondLst>
                                            <p:cond delay="1338"/>
                                          </p:stCondLst>
                                        </p:cTn>
                                        <p:tgtEl>
                                          <p:spTgt spid="4">
                                            <p:txEl>
                                              <p:pRg st="6" end="6"/>
                                            </p:txEl>
                                          </p:spTgt>
                                        </p:tgtEl>
                                      </p:cBhvr>
                                      <p:to x="100000" y="100000"/>
                                    </p:animScale>
                                    <p:animScale>
                                      <p:cBhvr>
                                        <p:cTn id="171" dur="26">
                                          <p:stCondLst>
                                            <p:cond delay="1642"/>
                                          </p:stCondLst>
                                        </p:cTn>
                                        <p:tgtEl>
                                          <p:spTgt spid="4">
                                            <p:txEl>
                                              <p:pRg st="6" end="6"/>
                                            </p:txEl>
                                          </p:spTgt>
                                        </p:tgtEl>
                                      </p:cBhvr>
                                      <p:to x="100000" y="90000"/>
                                    </p:animScale>
                                    <p:animScale>
                                      <p:cBhvr>
                                        <p:cTn id="172" dur="166" decel="50000">
                                          <p:stCondLst>
                                            <p:cond delay="1668"/>
                                          </p:stCondLst>
                                        </p:cTn>
                                        <p:tgtEl>
                                          <p:spTgt spid="4">
                                            <p:txEl>
                                              <p:pRg st="6" end="6"/>
                                            </p:txEl>
                                          </p:spTgt>
                                        </p:tgtEl>
                                      </p:cBhvr>
                                      <p:to x="100000" y="100000"/>
                                    </p:animScale>
                                    <p:animScale>
                                      <p:cBhvr>
                                        <p:cTn id="173" dur="26">
                                          <p:stCondLst>
                                            <p:cond delay="1808"/>
                                          </p:stCondLst>
                                        </p:cTn>
                                        <p:tgtEl>
                                          <p:spTgt spid="4">
                                            <p:txEl>
                                              <p:pRg st="6" end="6"/>
                                            </p:txEl>
                                          </p:spTgt>
                                        </p:tgtEl>
                                      </p:cBhvr>
                                      <p:to x="100000" y="95000"/>
                                    </p:animScale>
                                    <p:animScale>
                                      <p:cBhvr>
                                        <p:cTn id="174"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93" y="152400"/>
            <a:ext cx="8229600" cy="1399032"/>
          </a:xfrm>
        </p:spPr>
        <p:txBody>
          <a:bodyPr>
            <a:normAutofit/>
          </a:bodyPr>
          <a:lstStyle/>
          <a:p>
            <a:pPr algn="ctr"/>
            <a:r>
              <a:rPr lang="en-US" sz="6000" b="1" dirty="0" smtClean="0">
                <a:solidFill>
                  <a:srgbClr val="FFFF00"/>
                </a:solidFill>
                <a:latin typeface="Algerian" pitchFamily="82" charset="0"/>
              </a:rPr>
              <a:t>One section down!</a:t>
            </a:r>
            <a:endParaRPr lang="en-US" sz="6000" b="1" dirty="0">
              <a:solidFill>
                <a:srgbClr val="FFFF00"/>
              </a:solidFill>
              <a:latin typeface="Algerian" pitchFamily="82" charset="0"/>
            </a:endParaRPr>
          </a:p>
        </p:txBody>
      </p:sp>
      <p:pic>
        <p:nvPicPr>
          <p:cNvPr id="7170" name="Picture 2" descr="C:\Users\knappe\AppData\Local\Microsoft\Windows\Temporary Internet Files\Content.IE5\O4Q7NGKK\MP9003138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243840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nappe\AppData\Local\Microsoft\Windows\Temporary Internet Files\Content.IE5\DJV8UGUV\MC9000787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92072"/>
            <a:ext cx="2322513" cy="187801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knappe\AppData\Local\Microsoft\Windows\Temporary Internet Files\Content.IE5\KYJMLD2R\MC90041067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55" y="4298283"/>
            <a:ext cx="4602178" cy="23433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knappe\AppData\Local\Microsoft\Windows\Temporary Internet Files\Content.IE5\D6C93T6B\MP90044222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1806509"/>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nappe\AppData\Local\Microsoft\Windows\Temporary Internet Files\Content.IE5\O4Q7NGKK\MC90041072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3199796"/>
            <a:ext cx="3334693" cy="344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42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Culture and Religion</a:t>
            </a:r>
            <a:endParaRPr lang="en-US" dirty="0"/>
          </a:p>
        </p:txBody>
      </p:sp>
      <p:sp>
        <p:nvSpPr>
          <p:cNvPr id="3" name="Content Placeholder 2"/>
          <p:cNvSpPr>
            <a:spLocks noGrp="1"/>
          </p:cNvSpPr>
          <p:nvPr>
            <p:ph sz="half" idx="1"/>
          </p:nvPr>
        </p:nvSpPr>
        <p:spPr>
          <a:xfrm>
            <a:off x="457200" y="990600"/>
            <a:ext cx="4038600" cy="5638799"/>
          </a:xfrm>
        </p:spPr>
        <p:txBody>
          <a:bodyPr>
            <a:normAutofit fontScale="85000" lnSpcReduction="10000"/>
          </a:bodyPr>
          <a:lstStyle/>
          <a:p>
            <a:pPr marL="64008" indent="0">
              <a:buNone/>
            </a:pPr>
            <a:r>
              <a:rPr lang="en-US" b="1" dirty="0">
                <a:solidFill>
                  <a:schemeClr val="accent4">
                    <a:lumMod val="40000"/>
                    <a:lumOff val="60000"/>
                  </a:schemeClr>
                </a:solidFill>
              </a:rPr>
              <a:t>The Five Pillars of Islam are…</a:t>
            </a:r>
          </a:p>
          <a:p>
            <a:r>
              <a:rPr lang="en-US" dirty="0"/>
              <a:t>The five basic obligations all Muslims should follow</a:t>
            </a:r>
          </a:p>
          <a:p>
            <a:pPr lvl="1"/>
            <a:r>
              <a:rPr lang="en-US" dirty="0"/>
              <a:t>1. Declaration of faith</a:t>
            </a:r>
          </a:p>
          <a:p>
            <a:pPr lvl="1"/>
            <a:r>
              <a:rPr lang="en-US" dirty="0"/>
              <a:t>2. prayer 5 times daily</a:t>
            </a:r>
          </a:p>
          <a:p>
            <a:pPr lvl="1"/>
            <a:r>
              <a:rPr lang="en-US" dirty="0"/>
              <a:t>3. Alms</a:t>
            </a:r>
          </a:p>
          <a:p>
            <a:pPr lvl="1"/>
            <a:r>
              <a:rPr lang="en-US" dirty="0"/>
              <a:t>4. Hajj</a:t>
            </a:r>
          </a:p>
          <a:p>
            <a:pPr lvl="1"/>
            <a:r>
              <a:rPr lang="en-US" dirty="0"/>
              <a:t>5. </a:t>
            </a:r>
            <a:r>
              <a:rPr lang="en-US" dirty="0" smtClean="0"/>
              <a:t>Ramadan</a:t>
            </a:r>
          </a:p>
          <a:p>
            <a:pPr marL="64008" indent="0">
              <a:buNone/>
            </a:pPr>
            <a:r>
              <a:rPr lang="en-US" b="1" dirty="0">
                <a:solidFill>
                  <a:schemeClr val="accent4">
                    <a:lumMod val="40000"/>
                    <a:lumOff val="60000"/>
                  </a:schemeClr>
                </a:solidFill>
              </a:rPr>
              <a:t>The word sect means</a:t>
            </a:r>
          </a:p>
          <a:p>
            <a:r>
              <a:rPr lang="en-US" dirty="0"/>
              <a:t>Different groups within the same religion</a:t>
            </a:r>
          </a:p>
          <a:p>
            <a:endParaRPr lang="en-US" dirty="0"/>
          </a:p>
          <a:p>
            <a:endParaRPr lang="en-US" dirty="0"/>
          </a:p>
        </p:txBody>
      </p:sp>
      <p:sp>
        <p:nvSpPr>
          <p:cNvPr id="4" name="Content Placeholder 3"/>
          <p:cNvSpPr>
            <a:spLocks noGrp="1"/>
          </p:cNvSpPr>
          <p:nvPr>
            <p:ph sz="half" idx="2"/>
          </p:nvPr>
        </p:nvSpPr>
        <p:spPr>
          <a:xfrm>
            <a:off x="4648200" y="914400"/>
            <a:ext cx="4038600" cy="5714999"/>
          </a:xfrm>
        </p:spPr>
        <p:txBody>
          <a:bodyPr>
            <a:normAutofit fontScale="85000" lnSpcReduction="10000"/>
          </a:bodyPr>
          <a:lstStyle/>
          <a:p>
            <a:pPr marL="64008" indent="0">
              <a:buNone/>
            </a:pPr>
            <a:r>
              <a:rPr lang="en-US" b="1" dirty="0">
                <a:solidFill>
                  <a:schemeClr val="accent4">
                    <a:lumMod val="40000"/>
                    <a:lumOff val="60000"/>
                  </a:schemeClr>
                </a:solidFill>
              </a:rPr>
              <a:t>The main reason for the Sunni and Shia division lies in the </a:t>
            </a:r>
          </a:p>
          <a:p>
            <a:r>
              <a:rPr lang="en-US" dirty="0"/>
              <a:t>Belief on the Caliph or who is qualified to rule the </a:t>
            </a:r>
            <a:r>
              <a:rPr lang="en-US" dirty="0" smtClean="0"/>
              <a:t>country</a:t>
            </a:r>
            <a:endParaRPr lang="en-US" dirty="0"/>
          </a:p>
          <a:p>
            <a:pPr marL="64008" indent="0">
              <a:buNone/>
            </a:pPr>
            <a:r>
              <a:rPr lang="en-US" b="1" dirty="0">
                <a:solidFill>
                  <a:schemeClr val="accent4">
                    <a:lumMod val="40000"/>
                    <a:lumOff val="60000"/>
                  </a:schemeClr>
                </a:solidFill>
              </a:rPr>
              <a:t>Sunnis believe the caliph should be</a:t>
            </a:r>
          </a:p>
          <a:p>
            <a:r>
              <a:rPr lang="en-US" dirty="0"/>
              <a:t>A strong religious </a:t>
            </a:r>
            <a:r>
              <a:rPr lang="en-US" dirty="0" smtClean="0"/>
              <a:t>leader</a:t>
            </a:r>
            <a:r>
              <a:rPr lang="en-US" dirty="0"/>
              <a:t> </a:t>
            </a:r>
          </a:p>
          <a:p>
            <a:pPr marL="64008" indent="0">
              <a:buNone/>
            </a:pPr>
            <a:r>
              <a:rPr lang="en-US" b="1" dirty="0">
                <a:solidFill>
                  <a:schemeClr val="accent4">
                    <a:lumMod val="40000"/>
                    <a:lumOff val="60000"/>
                  </a:schemeClr>
                </a:solidFill>
              </a:rPr>
              <a:t>Shia believe the Caliph should be </a:t>
            </a:r>
          </a:p>
          <a:p>
            <a:r>
              <a:rPr lang="en-US" dirty="0"/>
              <a:t>Related to the prophet </a:t>
            </a:r>
            <a:r>
              <a:rPr lang="en-US" dirty="0" smtClean="0"/>
              <a:t>Muhammad</a:t>
            </a:r>
            <a:endParaRPr lang="en-US" dirty="0"/>
          </a:p>
          <a:p>
            <a:pPr marL="64008" indent="0">
              <a:buNone/>
            </a:pPr>
            <a:r>
              <a:rPr lang="en-US" b="1" dirty="0">
                <a:solidFill>
                  <a:schemeClr val="accent4">
                    <a:lumMod val="40000"/>
                    <a:lumOff val="60000"/>
                  </a:schemeClr>
                </a:solidFill>
              </a:rPr>
              <a:t>The most prominent religion in the Middle East is</a:t>
            </a:r>
          </a:p>
          <a:p>
            <a:r>
              <a:rPr lang="en-US" dirty="0"/>
              <a:t>Islam</a:t>
            </a:r>
          </a:p>
          <a:p>
            <a:endParaRPr lang="en-US" dirty="0"/>
          </a:p>
        </p:txBody>
      </p:sp>
    </p:spTree>
    <p:extLst>
      <p:ext uri="{BB962C8B-B14F-4D97-AF65-F5344CB8AC3E}">
        <p14:creationId xmlns:p14="http://schemas.microsoft.com/office/powerpoint/2010/main" val="2318945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ipe(down)">
                                      <p:cBhvr>
                                        <p:cTn id="71" dur="580">
                                          <p:stCondLst>
                                            <p:cond delay="0"/>
                                          </p:stCondLst>
                                        </p:cTn>
                                        <p:tgtEl>
                                          <p:spTgt spid="3">
                                            <p:txEl>
                                              <p:pRg st="5" end="5"/>
                                            </p:txEl>
                                          </p:spTgt>
                                        </p:tgtEl>
                                      </p:cBhvr>
                                    </p:animEffect>
                                    <p:anim calcmode="lin" valueType="num">
                                      <p:cBhvr>
                                        <p:cTn id="7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5" end="5"/>
                                            </p:txEl>
                                          </p:spTgt>
                                        </p:tgtEl>
                                      </p:cBhvr>
                                      <p:to x="100000" y="60000"/>
                                    </p:animScale>
                                    <p:animScale>
                                      <p:cBhvr>
                                        <p:cTn id="78" dur="166" decel="50000">
                                          <p:stCondLst>
                                            <p:cond delay="676"/>
                                          </p:stCondLst>
                                        </p:cTn>
                                        <p:tgtEl>
                                          <p:spTgt spid="3">
                                            <p:txEl>
                                              <p:pRg st="5" end="5"/>
                                            </p:txEl>
                                          </p:spTgt>
                                        </p:tgtEl>
                                      </p:cBhvr>
                                      <p:to x="100000" y="100000"/>
                                    </p:animScale>
                                    <p:animScale>
                                      <p:cBhvr>
                                        <p:cTn id="79" dur="26">
                                          <p:stCondLst>
                                            <p:cond delay="1312"/>
                                          </p:stCondLst>
                                        </p:cTn>
                                        <p:tgtEl>
                                          <p:spTgt spid="3">
                                            <p:txEl>
                                              <p:pRg st="5" end="5"/>
                                            </p:txEl>
                                          </p:spTgt>
                                        </p:tgtEl>
                                      </p:cBhvr>
                                      <p:to x="100000" y="80000"/>
                                    </p:animScale>
                                    <p:animScale>
                                      <p:cBhvr>
                                        <p:cTn id="80" dur="166" decel="50000">
                                          <p:stCondLst>
                                            <p:cond delay="1338"/>
                                          </p:stCondLst>
                                        </p:cTn>
                                        <p:tgtEl>
                                          <p:spTgt spid="3">
                                            <p:txEl>
                                              <p:pRg st="5" end="5"/>
                                            </p:txEl>
                                          </p:spTgt>
                                        </p:tgtEl>
                                      </p:cBhvr>
                                      <p:to x="100000" y="100000"/>
                                    </p:animScale>
                                    <p:animScale>
                                      <p:cBhvr>
                                        <p:cTn id="81" dur="26">
                                          <p:stCondLst>
                                            <p:cond delay="1642"/>
                                          </p:stCondLst>
                                        </p:cTn>
                                        <p:tgtEl>
                                          <p:spTgt spid="3">
                                            <p:txEl>
                                              <p:pRg st="5" end="5"/>
                                            </p:txEl>
                                          </p:spTgt>
                                        </p:tgtEl>
                                      </p:cBhvr>
                                      <p:to x="100000" y="90000"/>
                                    </p:animScale>
                                    <p:animScale>
                                      <p:cBhvr>
                                        <p:cTn id="82" dur="166" decel="50000">
                                          <p:stCondLst>
                                            <p:cond delay="1668"/>
                                          </p:stCondLst>
                                        </p:cTn>
                                        <p:tgtEl>
                                          <p:spTgt spid="3">
                                            <p:txEl>
                                              <p:pRg st="5" end="5"/>
                                            </p:txEl>
                                          </p:spTgt>
                                        </p:tgtEl>
                                      </p:cBhvr>
                                      <p:to x="100000" y="100000"/>
                                    </p:animScale>
                                    <p:animScale>
                                      <p:cBhvr>
                                        <p:cTn id="83" dur="26">
                                          <p:stCondLst>
                                            <p:cond delay="1808"/>
                                          </p:stCondLst>
                                        </p:cTn>
                                        <p:tgtEl>
                                          <p:spTgt spid="3">
                                            <p:txEl>
                                              <p:pRg st="5" end="5"/>
                                            </p:txEl>
                                          </p:spTgt>
                                        </p:tgtEl>
                                      </p:cBhvr>
                                      <p:to x="100000" y="95000"/>
                                    </p:animScale>
                                    <p:animScale>
                                      <p:cBhvr>
                                        <p:cTn id="84" dur="166" decel="50000">
                                          <p:stCondLst>
                                            <p:cond delay="1834"/>
                                          </p:stCondLst>
                                        </p:cTn>
                                        <p:tgtEl>
                                          <p:spTgt spid="3">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Effect transition="in" filter="wipe(down)">
                                      <p:cBhvr>
                                        <p:cTn id="87" dur="580">
                                          <p:stCondLst>
                                            <p:cond delay="0"/>
                                          </p:stCondLst>
                                        </p:cTn>
                                        <p:tgtEl>
                                          <p:spTgt spid="3">
                                            <p:txEl>
                                              <p:pRg st="6" end="6"/>
                                            </p:txEl>
                                          </p:spTgt>
                                        </p:tgtEl>
                                      </p:cBhvr>
                                    </p:animEffect>
                                    <p:anim calcmode="lin" valueType="num">
                                      <p:cBhvr>
                                        <p:cTn id="8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6" end="6"/>
                                            </p:txEl>
                                          </p:spTgt>
                                        </p:tgtEl>
                                      </p:cBhvr>
                                      <p:to x="100000" y="60000"/>
                                    </p:animScale>
                                    <p:animScale>
                                      <p:cBhvr>
                                        <p:cTn id="94" dur="166" decel="50000">
                                          <p:stCondLst>
                                            <p:cond delay="676"/>
                                          </p:stCondLst>
                                        </p:cTn>
                                        <p:tgtEl>
                                          <p:spTgt spid="3">
                                            <p:txEl>
                                              <p:pRg st="6" end="6"/>
                                            </p:txEl>
                                          </p:spTgt>
                                        </p:tgtEl>
                                      </p:cBhvr>
                                      <p:to x="100000" y="100000"/>
                                    </p:animScale>
                                    <p:animScale>
                                      <p:cBhvr>
                                        <p:cTn id="95" dur="26">
                                          <p:stCondLst>
                                            <p:cond delay="1312"/>
                                          </p:stCondLst>
                                        </p:cTn>
                                        <p:tgtEl>
                                          <p:spTgt spid="3">
                                            <p:txEl>
                                              <p:pRg st="6" end="6"/>
                                            </p:txEl>
                                          </p:spTgt>
                                        </p:tgtEl>
                                      </p:cBhvr>
                                      <p:to x="100000" y="80000"/>
                                    </p:animScale>
                                    <p:animScale>
                                      <p:cBhvr>
                                        <p:cTn id="96" dur="166" decel="50000">
                                          <p:stCondLst>
                                            <p:cond delay="1338"/>
                                          </p:stCondLst>
                                        </p:cTn>
                                        <p:tgtEl>
                                          <p:spTgt spid="3">
                                            <p:txEl>
                                              <p:pRg st="6" end="6"/>
                                            </p:txEl>
                                          </p:spTgt>
                                        </p:tgtEl>
                                      </p:cBhvr>
                                      <p:to x="100000" y="100000"/>
                                    </p:animScale>
                                    <p:animScale>
                                      <p:cBhvr>
                                        <p:cTn id="97" dur="26">
                                          <p:stCondLst>
                                            <p:cond delay="1642"/>
                                          </p:stCondLst>
                                        </p:cTn>
                                        <p:tgtEl>
                                          <p:spTgt spid="3">
                                            <p:txEl>
                                              <p:pRg st="6" end="6"/>
                                            </p:txEl>
                                          </p:spTgt>
                                        </p:tgtEl>
                                      </p:cBhvr>
                                      <p:to x="100000" y="90000"/>
                                    </p:animScale>
                                    <p:animScale>
                                      <p:cBhvr>
                                        <p:cTn id="98" dur="166" decel="50000">
                                          <p:stCondLst>
                                            <p:cond delay="1668"/>
                                          </p:stCondLst>
                                        </p:cTn>
                                        <p:tgtEl>
                                          <p:spTgt spid="3">
                                            <p:txEl>
                                              <p:pRg st="6" end="6"/>
                                            </p:txEl>
                                          </p:spTgt>
                                        </p:tgtEl>
                                      </p:cBhvr>
                                      <p:to x="100000" y="100000"/>
                                    </p:animScale>
                                    <p:animScale>
                                      <p:cBhvr>
                                        <p:cTn id="99" dur="26">
                                          <p:stCondLst>
                                            <p:cond delay="1808"/>
                                          </p:stCondLst>
                                        </p:cTn>
                                        <p:tgtEl>
                                          <p:spTgt spid="3">
                                            <p:txEl>
                                              <p:pRg st="6" end="6"/>
                                            </p:txEl>
                                          </p:spTgt>
                                        </p:tgtEl>
                                      </p:cBhvr>
                                      <p:to x="100000" y="95000"/>
                                    </p:animScale>
                                    <p:animScale>
                                      <p:cBhvr>
                                        <p:cTn id="100" dur="166" decel="50000">
                                          <p:stCondLst>
                                            <p:cond delay="1834"/>
                                          </p:stCondLst>
                                        </p:cTn>
                                        <p:tgtEl>
                                          <p:spTgt spid="3">
                                            <p:txEl>
                                              <p:pRg st="6" end="6"/>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3">
                                            <p:txEl>
                                              <p:pRg st="8" end="8"/>
                                            </p:txEl>
                                          </p:spTgt>
                                        </p:tgtEl>
                                        <p:attrNameLst>
                                          <p:attrName>style.visibility</p:attrName>
                                        </p:attrNameLst>
                                      </p:cBhvr>
                                      <p:to>
                                        <p:strVal val="visible"/>
                                      </p:to>
                                    </p:set>
                                    <p:animEffect transition="in" filter="wipe(down)">
                                      <p:cBhvr>
                                        <p:cTn id="105" dur="580">
                                          <p:stCondLst>
                                            <p:cond delay="0"/>
                                          </p:stCondLst>
                                        </p:cTn>
                                        <p:tgtEl>
                                          <p:spTgt spid="3">
                                            <p:txEl>
                                              <p:pRg st="8" end="8"/>
                                            </p:txEl>
                                          </p:spTgt>
                                        </p:tgtEl>
                                      </p:cBhvr>
                                    </p:animEffect>
                                    <p:anim calcmode="lin" valueType="num">
                                      <p:cBhvr>
                                        <p:cTn id="10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8" end="8"/>
                                            </p:txEl>
                                          </p:spTgt>
                                        </p:tgtEl>
                                      </p:cBhvr>
                                      <p:to x="100000" y="60000"/>
                                    </p:animScale>
                                    <p:animScale>
                                      <p:cBhvr>
                                        <p:cTn id="112" dur="166" decel="50000">
                                          <p:stCondLst>
                                            <p:cond delay="676"/>
                                          </p:stCondLst>
                                        </p:cTn>
                                        <p:tgtEl>
                                          <p:spTgt spid="3">
                                            <p:txEl>
                                              <p:pRg st="8" end="8"/>
                                            </p:txEl>
                                          </p:spTgt>
                                        </p:tgtEl>
                                      </p:cBhvr>
                                      <p:to x="100000" y="100000"/>
                                    </p:animScale>
                                    <p:animScale>
                                      <p:cBhvr>
                                        <p:cTn id="113" dur="26">
                                          <p:stCondLst>
                                            <p:cond delay="1312"/>
                                          </p:stCondLst>
                                        </p:cTn>
                                        <p:tgtEl>
                                          <p:spTgt spid="3">
                                            <p:txEl>
                                              <p:pRg st="8" end="8"/>
                                            </p:txEl>
                                          </p:spTgt>
                                        </p:tgtEl>
                                      </p:cBhvr>
                                      <p:to x="100000" y="80000"/>
                                    </p:animScale>
                                    <p:animScale>
                                      <p:cBhvr>
                                        <p:cTn id="114" dur="166" decel="50000">
                                          <p:stCondLst>
                                            <p:cond delay="1338"/>
                                          </p:stCondLst>
                                        </p:cTn>
                                        <p:tgtEl>
                                          <p:spTgt spid="3">
                                            <p:txEl>
                                              <p:pRg st="8" end="8"/>
                                            </p:txEl>
                                          </p:spTgt>
                                        </p:tgtEl>
                                      </p:cBhvr>
                                      <p:to x="100000" y="100000"/>
                                    </p:animScale>
                                    <p:animScale>
                                      <p:cBhvr>
                                        <p:cTn id="115" dur="26">
                                          <p:stCondLst>
                                            <p:cond delay="1642"/>
                                          </p:stCondLst>
                                        </p:cTn>
                                        <p:tgtEl>
                                          <p:spTgt spid="3">
                                            <p:txEl>
                                              <p:pRg st="8" end="8"/>
                                            </p:txEl>
                                          </p:spTgt>
                                        </p:tgtEl>
                                      </p:cBhvr>
                                      <p:to x="100000" y="90000"/>
                                    </p:animScale>
                                    <p:animScale>
                                      <p:cBhvr>
                                        <p:cTn id="116" dur="166" decel="50000">
                                          <p:stCondLst>
                                            <p:cond delay="1668"/>
                                          </p:stCondLst>
                                        </p:cTn>
                                        <p:tgtEl>
                                          <p:spTgt spid="3">
                                            <p:txEl>
                                              <p:pRg st="8" end="8"/>
                                            </p:txEl>
                                          </p:spTgt>
                                        </p:tgtEl>
                                      </p:cBhvr>
                                      <p:to x="100000" y="100000"/>
                                    </p:animScale>
                                    <p:animScale>
                                      <p:cBhvr>
                                        <p:cTn id="117" dur="26">
                                          <p:stCondLst>
                                            <p:cond delay="1808"/>
                                          </p:stCondLst>
                                        </p:cTn>
                                        <p:tgtEl>
                                          <p:spTgt spid="3">
                                            <p:txEl>
                                              <p:pRg st="8" end="8"/>
                                            </p:txEl>
                                          </p:spTgt>
                                        </p:tgtEl>
                                      </p:cBhvr>
                                      <p:to x="100000" y="95000"/>
                                    </p:animScale>
                                    <p:animScale>
                                      <p:cBhvr>
                                        <p:cTn id="118" dur="166" decel="50000">
                                          <p:stCondLst>
                                            <p:cond delay="1834"/>
                                          </p:stCondLst>
                                        </p:cTn>
                                        <p:tgtEl>
                                          <p:spTgt spid="3">
                                            <p:txEl>
                                              <p:pRg st="8" end="8"/>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4">
                                            <p:txEl>
                                              <p:pRg st="1" end="1"/>
                                            </p:txEl>
                                          </p:spTgt>
                                        </p:tgtEl>
                                        <p:attrNameLst>
                                          <p:attrName>style.visibility</p:attrName>
                                        </p:attrNameLst>
                                      </p:cBhvr>
                                      <p:to>
                                        <p:strVal val="visible"/>
                                      </p:to>
                                    </p:set>
                                    <p:animEffect transition="in" filter="wipe(down)">
                                      <p:cBhvr>
                                        <p:cTn id="123" dur="580">
                                          <p:stCondLst>
                                            <p:cond delay="0"/>
                                          </p:stCondLst>
                                        </p:cTn>
                                        <p:tgtEl>
                                          <p:spTgt spid="4">
                                            <p:txEl>
                                              <p:pRg st="1" end="1"/>
                                            </p:txEl>
                                          </p:spTgt>
                                        </p:tgtEl>
                                      </p:cBhvr>
                                    </p:animEffect>
                                    <p:anim calcmode="lin" valueType="num">
                                      <p:cBhvr>
                                        <p:cTn id="1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4">
                                            <p:txEl>
                                              <p:pRg st="1" end="1"/>
                                            </p:txEl>
                                          </p:spTgt>
                                        </p:tgtEl>
                                      </p:cBhvr>
                                      <p:to x="100000" y="60000"/>
                                    </p:animScale>
                                    <p:animScale>
                                      <p:cBhvr>
                                        <p:cTn id="130" dur="166" decel="50000">
                                          <p:stCondLst>
                                            <p:cond delay="676"/>
                                          </p:stCondLst>
                                        </p:cTn>
                                        <p:tgtEl>
                                          <p:spTgt spid="4">
                                            <p:txEl>
                                              <p:pRg st="1" end="1"/>
                                            </p:txEl>
                                          </p:spTgt>
                                        </p:tgtEl>
                                      </p:cBhvr>
                                      <p:to x="100000" y="100000"/>
                                    </p:animScale>
                                    <p:animScale>
                                      <p:cBhvr>
                                        <p:cTn id="131" dur="26">
                                          <p:stCondLst>
                                            <p:cond delay="1312"/>
                                          </p:stCondLst>
                                        </p:cTn>
                                        <p:tgtEl>
                                          <p:spTgt spid="4">
                                            <p:txEl>
                                              <p:pRg st="1" end="1"/>
                                            </p:txEl>
                                          </p:spTgt>
                                        </p:tgtEl>
                                      </p:cBhvr>
                                      <p:to x="100000" y="80000"/>
                                    </p:animScale>
                                    <p:animScale>
                                      <p:cBhvr>
                                        <p:cTn id="132" dur="166" decel="50000">
                                          <p:stCondLst>
                                            <p:cond delay="1338"/>
                                          </p:stCondLst>
                                        </p:cTn>
                                        <p:tgtEl>
                                          <p:spTgt spid="4">
                                            <p:txEl>
                                              <p:pRg st="1" end="1"/>
                                            </p:txEl>
                                          </p:spTgt>
                                        </p:tgtEl>
                                      </p:cBhvr>
                                      <p:to x="100000" y="100000"/>
                                    </p:animScale>
                                    <p:animScale>
                                      <p:cBhvr>
                                        <p:cTn id="133" dur="26">
                                          <p:stCondLst>
                                            <p:cond delay="1642"/>
                                          </p:stCondLst>
                                        </p:cTn>
                                        <p:tgtEl>
                                          <p:spTgt spid="4">
                                            <p:txEl>
                                              <p:pRg st="1" end="1"/>
                                            </p:txEl>
                                          </p:spTgt>
                                        </p:tgtEl>
                                      </p:cBhvr>
                                      <p:to x="100000" y="90000"/>
                                    </p:animScale>
                                    <p:animScale>
                                      <p:cBhvr>
                                        <p:cTn id="134" dur="166" decel="50000">
                                          <p:stCondLst>
                                            <p:cond delay="1668"/>
                                          </p:stCondLst>
                                        </p:cTn>
                                        <p:tgtEl>
                                          <p:spTgt spid="4">
                                            <p:txEl>
                                              <p:pRg st="1" end="1"/>
                                            </p:txEl>
                                          </p:spTgt>
                                        </p:tgtEl>
                                      </p:cBhvr>
                                      <p:to x="100000" y="100000"/>
                                    </p:animScale>
                                    <p:animScale>
                                      <p:cBhvr>
                                        <p:cTn id="135" dur="26">
                                          <p:stCondLst>
                                            <p:cond delay="1808"/>
                                          </p:stCondLst>
                                        </p:cTn>
                                        <p:tgtEl>
                                          <p:spTgt spid="4">
                                            <p:txEl>
                                              <p:pRg st="1" end="1"/>
                                            </p:txEl>
                                          </p:spTgt>
                                        </p:tgtEl>
                                      </p:cBhvr>
                                      <p:to x="100000" y="95000"/>
                                    </p:animScale>
                                    <p:animScale>
                                      <p:cBhvr>
                                        <p:cTn id="136" dur="166" decel="50000">
                                          <p:stCondLst>
                                            <p:cond delay="1834"/>
                                          </p:stCondLst>
                                        </p:cTn>
                                        <p:tgtEl>
                                          <p:spTgt spid="4">
                                            <p:txEl>
                                              <p:pRg st="1" end="1"/>
                                            </p:txEl>
                                          </p:spTgt>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4">
                                            <p:txEl>
                                              <p:pRg st="2" end="2"/>
                                            </p:txEl>
                                          </p:spTgt>
                                        </p:tgtEl>
                                        <p:attrNameLst>
                                          <p:attrName>style.visibility</p:attrName>
                                        </p:attrNameLst>
                                      </p:cBhvr>
                                      <p:to>
                                        <p:strVal val="visible"/>
                                      </p:to>
                                    </p:set>
                                    <p:animEffect transition="in" filter="wipe(down)">
                                      <p:cBhvr>
                                        <p:cTn id="139" dur="580">
                                          <p:stCondLst>
                                            <p:cond delay="0"/>
                                          </p:stCondLst>
                                        </p:cTn>
                                        <p:tgtEl>
                                          <p:spTgt spid="4">
                                            <p:txEl>
                                              <p:pRg st="2" end="2"/>
                                            </p:txEl>
                                          </p:spTgt>
                                        </p:tgtEl>
                                      </p:cBhvr>
                                    </p:animEffect>
                                    <p:anim calcmode="lin" valueType="num">
                                      <p:cBhvr>
                                        <p:cTn id="1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4">
                                            <p:txEl>
                                              <p:pRg st="2" end="2"/>
                                            </p:txEl>
                                          </p:spTgt>
                                        </p:tgtEl>
                                      </p:cBhvr>
                                      <p:to x="100000" y="60000"/>
                                    </p:animScale>
                                    <p:animScale>
                                      <p:cBhvr>
                                        <p:cTn id="146" dur="166" decel="50000">
                                          <p:stCondLst>
                                            <p:cond delay="676"/>
                                          </p:stCondLst>
                                        </p:cTn>
                                        <p:tgtEl>
                                          <p:spTgt spid="4">
                                            <p:txEl>
                                              <p:pRg st="2" end="2"/>
                                            </p:txEl>
                                          </p:spTgt>
                                        </p:tgtEl>
                                      </p:cBhvr>
                                      <p:to x="100000" y="100000"/>
                                    </p:animScale>
                                    <p:animScale>
                                      <p:cBhvr>
                                        <p:cTn id="147" dur="26">
                                          <p:stCondLst>
                                            <p:cond delay="1312"/>
                                          </p:stCondLst>
                                        </p:cTn>
                                        <p:tgtEl>
                                          <p:spTgt spid="4">
                                            <p:txEl>
                                              <p:pRg st="2" end="2"/>
                                            </p:txEl>
                                          </p:spTgt>
                                        </p:tgtEl>
                                      </p:cBhvr>
                                      <p:to x="100000" y="80000"/>
                                    </p:animScale>
                                    <p:animScale>
                                      <p:cBhvr>
                                        <p:cTn id="148" dur="166" decel="50000">
                                          <p:stCondLst>
                                            <p:cond delay="1338"/>
                                          </p:stCondLst>
                                        </p:cTn>
                                        <p:tgtEl>
                                          <p:spTgt spid="4">
                                            <p:txEl>
                                              <p:pRg st="2" end="2"/>
                                            </p:txEl>
                                          </p:spTgt>
                                        </p:tgtEl>
                                      </p:cBhvr>
                                      <p:to x="100000" y="100000"/>
                                    </p:animScale>
                                    <p:animScale>
                                      <p:cBhvr>
                                        <p:cTn id="149" dur="26">
                                          <p:stCondLst>
                                            <p:cond delay="1642"/>
                                          </p:stCondLst>
                                        </p:cTn>
                                        <p:tgtEl>
                                          <p:spTgt spid="4">
                                            <p:txEl>
                                              <p:pRg st="2" end="2"/>
                                            </p:txEl>
                                          </p:spTgt>
                                        </p:tgtEl>
                                      </p:cBhvr>
                                      <p:to x="100000" y="90000"/>
                                    </p:animScale>
                                    <p:animScale>
                                      <p:cBhvr>
                                        <p:cTn id="150" dur="166" decel="50000">
                                          <p:stCondLst>
                                            <p:cond delay="1668"/>
                                          </p:stCondLst>
                                        </p:cTn>
                                        <p:tgtEl>
                                          <p:spTgt spid="4">
                                            <p:txEl>
                                              <p:pRg st="2" end="2"/>
                                            </p:txEl>
                                          </p:spTgt>
                                        </p:tgtEl>
                                      </p:cBhvr>
                                      <p:to x="100000" y="100000"/>
                                    </p:animScale>
                                    <p:animScale>
                                      <p:cBhvr>
                                        <p:cTn id="151" dur="26">
                                          <p:stCondLst>
                                            <p:cond delay="1808"/>
                                          </p:stCondLst>
                                        </p:cTn>
                                        <p:tgtEl>
                                          <p:spTgt spid="4">
                                            <p:txEl>
                                              <p:pRg st="2" end="2"/>
                                            </p:txEl>
                                          </p:spTgt>
                                        </p:tgtEl>
                                      </p:cBhvr>
                                      <p:to x="100000" y="95000"/>
                                    </p:animScale>
                                    <p:animScale>
                                      <p:cBhvr>
                                        <p:cTn id="152" dur="166" decel="50000">
                                          <p:stCondLst>
                                            <p:cond delay="1834"/>
                                          </p:stCondLst>
                                        </p:cTn>
                                        <p:tgtEl>
                                          <p:spTgt spid="4">
                                            <p:txEl>
                                              <p:pRg st="2" end="2"/>
                                            </p:txEl>
                                          </p:spTgt>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nodeType="clickEffect">
                                  <p:stCondLst>
                                    <p:cond delay="0"/>
                                  </p:stCondLst>
                                  <p:childTnLst>
                                    <p:set>
                                      <p:cBhvr>
                                        <p:cTn id="156" dur="1" fill="hold">
                                          <p:stCondLst>
                                            <p:cond delay="0"/>
                                          </p:stCondLst>
                                        </p:cTn>
                                        <p:tgtEl>
                                          <p:spTgt spid="4">
                                            <p:txEl>
                                              <p:pRg st="3" end="3"/>
                                            </p:txEl>
                                          </p:spTgt>
                                        </p:tgtEl>
                                        <p:attrNameLst>
                                          <p:attrName>style.visibility</p:attrName>
                                        </p:attrNameLst>
                                      </p:cBhvr>
                                      <p:to>
                                        <p:strVal val="visible"/>
                                      </p:to>
                                    </p:set>
                                    <p:animEffect transition="in" filter="wipe(down)">
                                      <p:cBhvr>
                                        <p:cTn id="157" dur="580">
                                          <p:stCondLst>
                                            <p:cond delay="0"/>
                                          </p:stCondLst>
                                        </p:cTn>
                                        <p:tgtEl>
                                          <p:spTgt spid="4">
                                            <p:txEl>
                                              <p:pRg st="3" end="3"/>
                                            </p:txEl>
                                          </p:spTgt>
                                        </p:tgtEl>
                                      </p:cBhvr>
                                    </p:animEffect>
                                    <p:anim calcmode="lin" valueType="num">
                                      <p:cBhvr>
                                        <p:cTn id="15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4">
                                            <p:txEl>
                                              <p:pRg st="3" end="3"/>
                                            </p:txEl>
                                          </p:spTgt>
                                        </p:tgtEl>
                                      </p:cBhvr>
                                      <p:to x="100000" y="60000"/>
                                    </p:animScale>
                                    <p:animScale>
                                      <p:cBhvr>
                                        <p:cTn id="164" dur="166" decel="50000">
                                          <p:stCondLst>
                                            <p:cond delay="676"/>
                                          </p:stCondLst>
                                        </p:cTn>
                                        <p:tgtEl>
                                          <p:spTgt spid="4">
                                            <p:txEl>
                                              <p:pRg st="3" end="3"/>
                                            </p:txEl>
                                          </p:spTgt>
                                        </p:tgtEl>
                                      </p:cBhvr>
                                      <p:to x="100000" y="100000"/>
                                    </p:animScale>
                                    <p:animScale>
                                      <p:cBhvr>
                                        <p:cTn id="165" dur="26">
                                          <p:stCondLst>
                                            <p:cond delay="1312"/>
                                          </p:stCondLst>
                                        </p:cTn>
                                        <p:tgtEl>
                                          <p:spTgt spid="4">
                                            <p:txEl>
                                              <p:pRg st="3" end="3"/>
                                            </p:txEl>
                                          </p:spTgt>
                                        </p:tgtEl>
                                      </p:cBhvr>
                                      <p:to x="100000" y="80000"/>
                                    </p:animScale>
                                    <p:animScale>
                                      <p:cBhvr>
                                        <p:cTn id="166" dur="166" decel="50000">
                                          <p:stCondLst>
                                            <p:cond delay="1338"/>
                                          </p:stCondLst>
                                        </p:cTn>
                                        <p:tgtEl>
                                          <p:spTgt spid="4">
                                            <p:txEl>
                                              <p:pRg st="3" end="3"/>
                                            </p:txEl>
                                          </p:spTgt>
                                        </p:tgtEl>
                                      </p:cBhvr>
                                      <p:to x="100000" y="100000"/>
                                    </p:animScale>
                                    <p:animScale>
                                      <p:cBhvr>
                                        <p:cTn id="167" dur="26">
                                          <p:stCondLst>
                                            <p:cond delay="1642"/>
                                          </p:stCondLst>
                                        </p:cTn>
                                        <p:tgtEl>
                                          <p:spTgt spid="4">
                                            <p:txEl>
                                              <p:pRg st="3" end="3"/>
                                            </p:txEl>
                                          </p:spTgt>
                                        </p:tgtEl>
                                      </p:cBhvr>
                                      <p:to x="100000" y="90000"/>
                                    </p:animScale>
                                    <p:animScale>
                                      <p:cBhvr>
                                        <p:cTn id="168" dur="166" decel="50000">
                                          <p:stCondLst>
                                            <p:cond delay="1668"/>
                                          </p:stCondLst>
                                        </p:cTn>
                                        <p:tgtEl>
                                          <p:spTgt spid="4">
                                            <p:txEl>
                                              <p:pRg st="3" end="3"/>
                                            </p:txEl>
                                          </p:spTgt>
                                        </p:tgtEl>
                                      </p:cBhvr>
                                      <p:to x="100000" y="100000"/>
                                    </p:animScale>
                                    <p:animScale>
                                      <p:cBhvr>
                                        <p:cTn id="169" dur="26">
                                          <p:stCondLst>
                                            <p:cond delay="1808"/>
                                          </p:stCondLst>
                                        </p:cTn>
                                        <p:tgtEl>
                                          <p:spTgt spid="4">
                                            <p:txEl>
                                              <p:pRg st="3" end="3"/>
                                            </p:txEl>
                                          </p:spTgt>
                                        </p:tgtEl>
                                      </p:cBhvr>
                                      <p:to x="100000" y="95000"/>
                                    </p:animScale>
                                    <p:animScale>
                                      <p:cBhvr>
                                        <p:cTn id="170" dur="166" decel="50000">
                                          <p:stCondLst>
                                            <p:cond delay="1834"/>
                                          </p:stCondLst>
                                        </p:cTn>
                                        <p:tgtEl>
                                          <p:spTgt spid="4">
                                            <p:txEl>
                                              <p:pRg st="3" end="3"/>
                                            </p:txEl>
                                          </p:spTgt>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nodeType="clickEffect">
                                  <p:stCondLst>
                                    <p:cond delay="0"/>
                                  </p:stCondLst>
                                  <p:childTnLst>
                                    <p:set>
                                      <p:cBhvr>
                                        <p:cTn id="174" dur="1" fill="hold">
                                          <p:stCondLst>
                                            <p:cond delay="0"/>
                                          </p:stCondLst>
                                        </p:cTn>
                                        <p:tgtEl>
                                          <p:spTgt spid="4">
                                            <p:txEl>
                                              <p:pRg st="5" end="5"/>
                                            </p:txEl>
                                          </p:spTgt>
                                        </p:tgtEl>
                                        <p:attrNameLst>
                                          <p:attrName>style.visibility</p:attrName>
                                        </p:attrNameLst>
                                      </p:cBhvr>
                                      <p:to>
                                        <p:strVal val="visible"/>
                                      </p:to>
                                    </p:set>
                                    <p:animEffect transition="in" filter="wipe(down)">
                                      <p:cBhvr>
                                        <p:cTn id="175" dur="580">
                                          <p:stCondLst>
                                            <p:cond delay="0"/>
                                          </p:stCondLst>
                                        </p:cTn>
                                        <p:tgtEl>
                                          <p:spTgt spid="4">
                                            <p:txEl>
                                              <p:pRg st="5" end="5"/>
                                            </p:txEl>
                                          </p:spTgt>
                                        </p:tgtEl>
                                      </p:cBhvr>
                                    </p:animEffect>
                                    <p:anim calcmode="lin" valueType="num">
                                      <p:cBhvr>
                                        <p:cTn id="176"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4">
                                            <p:txEl>
                                              <p:pRg st="5" end="5"/>
                                            </p:txEl>
                                          </p:spTgt>
                                        </p:tgtEl>
                                      </p:cBhvr>
                                      <p:to x="100000" y="60000"/>
                                    </p:animScale>
                                    <p:animScale>
                                      <p:cBhvr>
                                        <p:cTn id="182" dur="166" decel="50000">
                                          <p:stCondLst>
                                            <p:cond delay="676"/>
                                          </p:stCondLst>
                                        </p:cTn>
                                        <p:tgtEl>
                                          <p:spTgt spid="4">
                                            <p:txEl>
                                              <p:pRg st="5" end="5"/>
                                            </p:txEl>
                                          </p:spTgt>
                                        </p:tgtEl>
                                      </p:cBhvr>
                                      <p:to x="100000" y="100000"/>
                                    </p:animScale>
                                    <p:animScale>
                                      <p:cBhvr>
                                        <p:cTn id="183" dur="26">
                                          <p:stCondLst>
                                            <p:cond delay="1312"/>
                                          </p:stCondLst>
                                        </p:cTn>
                                        <p:tgtEl>
                                          <p:spTgt spid="4">
                                            <p:txEl>
                                              <p:pRg st="5" end="5"/>
                                            </p:txEl>
                                          </p:spTgt>
                                        </p:tgtEl>
                                      </p:cBhvr>
                                      <p:to x="100000" y="80000"/>
                                    </p:animScale>
                                    <p:animScale>
                                      <p:cBhvr>
                                        <p:cTn id="184" dur="166" decel="50000">
                                          <p:stCondLst>
                                            <p:cond delay="1338"/>
                                          </p:stCondLst>
                                        </p:cTn>
                                        <p:tgtEl>
                                          <p:spTgt spid="4">
                                            <p:txEl>
                                              <p:pRg st="5" end="5"/>
                                            </p:txEl>
                                          </p:spTgt>
                                        </p:tgtEl>
                                      </p:cBhvr>
                                      <p:to x="100000" y="100000"/>
                                    </p:animScale>
                                    <p:animScale>
                                      <p:cBhvr>
                                        <p:cTn id="185" dur="26">
                                          <p:stCondLst>
                                            <p:cond delay="1642"/>
                                          </p:stCondLst>
                                        </p:cTn>
                                        <p:tgtEl>
                                          <p:spTgt spid="4">
                                            <p:txEl>
                                              <p:pRg st="5" end="5"/>
                                            </p:txEl>
                                          </p:spTgt>
                                        </p:tgtEl>
                                      </p:cBhvr>
                                      <p:to x="100000" y="90000"/>
                                    </p:animScale>
                                    <p:animScale>
                                      <p:cBhvr>
                                        <p:cTn id="186" dur="166" decel="50000">
                                          <p:stCondLst>
                                            <p:cond delay="1668"/>
                                          </p:stCondLst>
                                        </p:cTn>
                                        <p:tgtEl>
                                          <p:spTgt spid="4">
                                            <p:txEl>
                                              <p:pRg st="5" end="5"/>
                                            </p:txEl>
                                          </p:spTgt>
                                        </p:tgtEl>
                                      </p:cBhvr>
                                      <p:to x="100000" y="100000"/>
                                    </p:animScale>
                                    <p:animScale>
                                      <p:cBhvr>
                                        <p:cTn id="187" dur="26">
                                          <p:stCondLst>
                                            <p:cond delay="1808"/>
                                          </p:stCondLst>
                                        </p:cTn>
                                        <p:tgtEl>
                                          <p:spTgt spid="4">
                                            <p:txEl>
                                              <p:pRg st="5" end="5"/>
                                            </p:txEl>
                                          </p:spTgt>
                                        </p:tgtEl>
                                      </p:cBhvr>
                                      <p:to x="100000" y="95000"/>
                                    </p:animScale>
                                    <p:animScale>
                                      <p:cBhvr>
                                        <p:cTn id="188" dur="166" decel="50000">
                                          <p:stCondLst>
                                            <p:cond delay="1834"/>
                                          </p:stCondLst>
                                        </p:cTn>
                                        <p:tgtEl>
                                          <p:spTgt spid="4">
                                            <p:txEl>
                                              <p:pRg st="5" end="5"/>
                                            </p:txEl>
                                          </p:spTgt>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6" presetClass="entr" presetSubtype="0" fill="hold" nodeType="clickEffect">
                                  <p:stCondLst>
                                    <p:cond delay="0"/>
                                  </p:stCondLst>
                                  <p:childTnLst>
                                    <p:set>
                                      <p:cBhvr>
                                        <p:cTn id="192" dur="1" fill="hold">
                                          <p:stCondLst>
                                            <p:cond delay="0"/>
                                          </p:stCondLst>
                                        </p:cTn>
                                        <p:tgtEl>
                                          <p:spTgt spid="4">
                                            <p:txEl>
                                              <p:pRg st="7" end="7"/>
                                            </p:txEl>
                                          </p:spTgt>
                                        </p:tgtEl>
                                        <p:attrNameLst>
                                          <p:attrName>style.visibility</p:attrName>
                                        </p:attrNameLst>
                                      </p:cBhvr>
                                      <p:to>
                                        <p:strVal val="visible"/>
                                      </p:to>
                                    </p:set>
                                    <p:animEffect transition="in" filter="wipe(down)">
                                      <p:cBhvr>
                                        <p:cTn id="193" dur="580">
                                          <p:stCondLst>
                                            <p:cond delay="0"/>
                                          </p:stCondLst>
                                        </p:cTn>
                                        <p:tgtEl>
                                          <p:spTgt spid="4">
                                            <p:txEl>
                                              <p:pRg st="7" end="7"/>
                                            </p:txEl>
                                          </p:spTgt>
                                        </p:tgtEl>
                                      </p:cBhvr>
                                    </p:animEffect>
                                    <p:anim calcmode="lin" valueType="num">
                                      <p:cBhvr>
                                        <p:cTn id="194"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99" dur="26">
                                          <p:stCondLst>
                                            <p:cond delay="650"/>
                                          </p:stCondLst>
                                        </p:cTn>
                                        <p:tgtEl>
                                          <p:spTgt spid="4">
                                            <p:txEl>
                                              <p:pRg st="7" end="7"/>
                                            </p:txEl>
                                          </p:spTgt>
                                        </p:tgtEl>
                                      </p:cBhvr>
                                      <p:to x="100000" y="60000"/>
                                    </p:animScale>
                                    <p:animScale>
                                      <p:cBhvr>
                                        <p:cTn id="200" dur="166" decel="50000">
                                          <p:stCondLst>
                                            <p:cond delay="676"/>
                                          </p:stCondLst>
                                        </p:cTn>
                                        <p:tgtEl>
                                          <p:spTgt spid="4">
                                            <p:txEl>
                                              <p:pRg st="7" end="7"/>
                                            </p:txEl>
                                          </p:spTgt>
                                        </p:tgtEl>
                                      </p:cBhvr>
                                      <p:to x="100000" y="100000"/>
                                    </p:animScale>
                                    <p:animScale>
                                      <p:cBhvr>
                                        <p:cTn id="201" dur="26">
                                          <p:stCondLst>
                                            <p:cond delay="1312"/>
                                          </p:stCondLst>
                                        </p:cTn>
                                        <p:tgtEl>
                                          <p:spTgt spid="4">
                                            <p:txEl>
                                              <p:pRg st="7" end="7"/>
                                            </p:txEl>
                                          </p:spTgt>
                                        </p:tgtEl>
                                      </p:cBhvr>
                                      <p:to x="100000" y="80000"/>
                                    </p:animScale>
                                    <p:animScale>
                                      <p:cBhvr>
                                        <p:cTn id="202" dur="166" decel="50000">
                                          <p:stCondLst>
                                            <p:cond delay="1338"/>
                                          </p:stCondLst>
                                        </p:cTn>
                                        <p:tgtEl>
                                          <p:spTgt spid="4">
                                            <p:txEl>
                                              <p:pRg st="7" end="7"/>
                                            </p:txEl>
                                          </p:spTgt>
                                        </p:tgtEl>
                                      </p:cBhvr>
                                      <p:to x="100000" y="100000"/>
                                    </p:animScale>
                                    <p:animScale>
                                      <p:cBhvr>
                                        <p:cTn id="203" dur="26">
                                          <p:stCondLst>
                                            <p:cond delay="1642"/>
                                          </p:stCondLst>
                                        </p:cTn>
                                        <p:tgtEl>
                                          <p:spTgt spid="4">
                                            <p:txEl>
                                              <p:pRg st="7" end="7"/>
                                            </p:txEl>
                                          </p:spTgt>
                                        </p:tgtEl>
                                      </p:cBhvr>
                                      <p:to x="100000" y="90000"/>
                                    </p:animScale>
                                    <p:animScale>
                                      <p:cBhvr>
                                        <p:cTn id="204" dur="166" decel="50000">
                                          <p:stCondLst>
                                            <p:cond delay="1668"/>
                                          </p:stCondLst>
                                        </p:cTn>
                                        <p:tgtEl>
                                          <p:spTgt spid="4">
                                            <p:txEl>
                                              <p:pRg st="7" end="7"/>
                                            </p:txEl>
                                          </p:spTgt>
                                        </p:tgtEl>
                                      </p:cBhvr>
                                      <p:to x="100000" y="100000"/>
                                    </p:animScale>
                                    <p:animScale>
                                      <p:cBhvr>
                                        <p:cTn id="205" dur="26">
                                          <p:stCondLst>
                                            <p:cond delay="1808"/>
                                          </p:stCondLst>
                                        </p:cTn>
                                        <p:tgtEl>
                                          <p:spTgt spid="4">
                                            <p:txEl>
                                              <p:pRg st="7" end="7"/>
                                            </p:txEl>
                                          </p:spTgt>
                                        </p:tgtEl>
                                      </p:cBhvr>
                                      <p:to x="100000" y="95000"/>
                                    </p:animScale>
                                    <p:animScale>
                                      <p:cBhvr>
                                        <p:cTn id="206"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799306"/>
          </a:xfrm>
        </p:spPr>
        <p:txBody>
          <a:bodyPr/>
          <a:lstStyle/>
          <a:p>
            <a:r>
              <a:rPr lang="en-US" dirty="0" smtClean="0"/>
              <a:t>Culture and Religion</a:t>
            </a:r>
            <a:endParaRPr lang="en-US" dirty="0"/>
          </a:p>
        </p:txBody>
      </p:sp>
      <p:sp>
        <p:nvSpPr>
          <p:cNvPr id="3" name="Content Placeholder 2"/>
          <p:cNvSpPr>
            <a:spLocks noGrp="1"/>
          </p:cNvSpPr>
          <p:nvPr>
            <p:ph sz="half" idx="1"/>
          </p:nvPr>
        </p:nvSpPr>
        <p:spPr>
          <a:xfrm>
            <a:off x="457200" y="914400"/>
            <a:ext cx="4038600" cy="5791199"/>
          </a:xfrm>
        </p:spPr>
        <p:txBody>
          <a:bodyPr>
            <a:normAutofit fontScale="85000" lnSpcReduction="20000"/>
          </a:bodyPr>
          <a:lstStyle/>
          <a:p>
            <a:pPr marL="64008" indent="0">
              <a:buNone/>
            </a:pPr>
            <a:r>
              <a:rPr lang="en-US" b="1" dirty="0">
                <a:solidFill>
                  <a:schemeClr val="accent4">
                    <a:lumMod val="40000"/>
                    <a:lumOff val="60000"/>
                  </a:schemeClr>
                </a:solidFill>
              </a:rPr>
              <a:t>What is the main difference in the belief in god between the Abrahamic religions and Hinduism?</a:t>
            </a:r>
          </a:p>
          <a:p>
            <a:r>
              <a:rPr lang="en-US" dirty="0"/>
              <a:t>Judaism, Christianity and Islam and monotheistic; Hinduism is polytheistic</a:t>
            </a:r>
          </a:p>
          <a:p>
            <a:pPr marL="64008" indent="0">
              <a:buNone/>
            </a:pPr>
            <a:r>
              <a:rPr lang="en-US" b="1" dirty="0" smtClean="0">
                <a:solidFill>
                  <a:schemeClr val="accent4">
                    <a:lumMod val="40000"/>
                    <a:lumOff val="60000"/>
                  </a:schemeClr>
                </a:solidFill>
              </a:rPr>
              <a:t>What </a:t>
            </a:r>
            <a:r>
              <a:rPr lang="en-US" b="1" dirty="0">
                <a:solidFill>
                  <a:schemeClr val="accent4">
                    <a:lumMod val="40000"/>
                    <a:lumOff val="60000"/>
                  </a:schemeClr>
                </a:solidFill>
              </a:rPr>
              <a:t>belief set Judaism apart from other religions in the Ancient world?</a:t>
            </a:r>
          </a:p>
          <a:p>
            <a:r>
              <a:rPr lang="en-US" dirty="0" smtClean="0"/>
              <a:t>Monotheism</a:t>
            </a:r>
            <a:endParaRPr lang="en-US" dirty="0"/>
          </a:p>
          <a:p>
            <a:pPr marL="64008" indent="0">
              <a:buNone/>
            </a:pPr>
            <a:r>
              <a:rPr lang="en-US" b="1" dirty="0">
                <a:solidFill>
                  <a:schemeClr val="accent4">
                    <a:lumMod val="40000"/>
                    <a:lumOff val="60000"/>
                  </a:schemeClr>
                </a:solidFill>
              </a:rPr>
              <a:t>Why do Muslims call Jews and Christians people of the book?</a:t>
            </a:r>
          </a:p>
          <a:p>
            <a:r>
              <a:rPr lang="en-US" dirty="0"/>
              <a:t>Parts of the Torah (old testament) and Bible (new testament) are in the </a:t>
            </a:r>
            <a:r>
              <a:rPr lang="en-US" dirty="0" err="1"/>
              <a:t>Qu’ran</a:t>
            </a:r>
            <a:endParaRPr lang="en-US" dirty="0"/>
          </a:p>
        </p:txBody>
      </p:sp>
      <p:sp>
        <p:nvSpPr>
          <p:cNvPr id="4" name="Content Placeholder 3"/>
          <p:cNvSpPr>
            <a:spLocks noGrp="1"/>
          </p:cNvSpPr>
          <p:nvPr>
            <p:ph sz="half" idx="2"/>
          </p:nvPr>
        </p:nvSpPr>
        <p:spPr>
          <a:xfrm>
            <a:off x="4648200" y="914400"/>
            <a:ext cx="4038600" cy="5714999"/>
          </a:xfrm>
        </p:spPr>
        <p:txBody>
          <a:bodyPr>
            <a:normAutofit fontScale="85000" lnSpcReduction="20000"/>
          </a:bodyPr>
          <a:lstStyle/>
          <a:p>
            <a:pPr marL="64008" indent="0">
              <a:buNone/>
            </a:pPr>
            <a:r>
              <a:rPr lang="en-US" b="1" dirty="0">
                <a:solidFill>
                  <a:schemeClr val="accent4">
                    <a:lumMod val="40000"/>
                    <a:lumOff val="60000"/>
                  </a:schemeClr>
                </a:solidFill>
              </a:rPr>
              <a:t>The practice that the Golden Stool is an important symbol of power is practiced by the</a:t>
            </a:r>
          </a:p>
          <a:p>
            <a:r>
              <a:rPr lang="en-US" dirty="0" smtClean="0"/>
              <a:t>Ashanti</a:t>
            </a:r>
            <a:endParaRPr lang="en-US" dirty="0"/>
          </a:p>
          <a:p>
            <a:pPr marL="64008" indent="0">
              <a:buNone/>
            </a:pPr>
            <a:r>
              <a:rPr lang="en-US" b="1" dirty="0">
                <a:solidFill>
                  <a:schemeClr val="accent4">
                    <a:lumMod val="40000"/>
                    <a:lumOff val="60000"/>
                  </a:schemeClr>
                </a:solidFill>
              </a:rPr>
              <a:t>Why are so many people in Africa part of the Bantu ethnic group?</a:t>
            </a:r>
          </a:p>
          <a:p>
            <a:r>
              <a:rPr lang="en-US" dirty="0"/>
              <a:t>The Bantu Migration covered large expanse of the African </a:t>
            </a:r>
            <a:r>
              <a:rPr lang="en-US" dirty="0" smtClean="0"/>
              <a:t>Continent</a:t>
            </a:r>
            <a:r>
              <a:rPr lang="en-US" dirty="0"/>
              <a:t> </a:t>
            </a:r>
          </a:p>
          <a:p>
            <a:pPr marL="64008" indent="0">
              <a:buNone/>
            </a:pPr>
            <a:r>
              <a:rPr lang="en-US" b="1" dirty="0">
                <a:solidFill>
                  <a:schemeClr val="accent4">
                    <a:lumMod val="40000"/>
                    <a:lumOff val="60000"/>
                  </a:schemeClr>
                </a:solidFill>
              </a:rPr>
              <a:t>Ethnic groups is</a:t>
            </a:r>
          </a:p>
          <a:p>
            <a:r>
              <a:rPr lang="en-US" dirty="0"/>
              <a:t>People who share a language, history, and often religion</a:t>
            </a:r>
          </a:p>
          <a:p>
            <a:pPr marL="64008" indent="0">
              <a:buNone/>
            </a:pPr>
            <a:r>
              <a:rPr lang="en-US" b="1" dirty="0" smtClean="0">
                <a:solidFill>
                  <a:schemeClr val="accent4">
                    <a:lumMod val="40000"/>
                    <a:lumOff val="60000"/>
                  </a:schemeClr>
                </a:solidFill>
              </a:rPr>
              <a:t>Why </a:t>
            </a:r>
            <a:r>
              <a:rPr lang="en-US" b="1" dirty="0">
                <a:solidFill>
                  <a:schemeClr val="accent4">
                    <a:lumMod val="40000"/>
                    <a:lumOff val="60000"/>
                  </a:schemeClr>
                </a:solidFill>
              </a:rPr>
              <a:t>is learning Arabic important to Muslims?</a:t>
            </a:r>
          </a:p>
          <a:p>
            <a:r>
              <a:rPr lang="en-US" dirty="0"/>
              <a:t>The Qur’an, or Muslim holy Book is in Arabic. </a:t>
            </a:r>
          </a:p>
          <a:p>
            <a:endParaRPr lang="en-US" dirty="0"/>
          </a:p>
        </p:txBody>
      </p:sp>
    </p:spTree>
    <p:extLst>
      <p:ext uri="{BB962C8B-B14F-4D97-AF65-F5344CB8AC3E}">
        <p14:creationId xmlns:p14="http://schemas.microsoft.com/office/powerpoint/2010/main" val="3261547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80">
                                          <p:stCondLst>
                                            <p:cond delay="0"/>
                                          </p:stCondLst>
                                        </p:cTn>
                                        <p:tgtEl>
                                          <p:spTgt spid="3">
                                            <p:txEl>
                                              <p:pRg st="5" end="5"/>
                                            </p:txEl>
                                          </p:spTgt>
                                        </p:tgtEl>
                                      </p:cBhvr>
                                    </p:animEffect>
                                    <p:anim calcmode="lin" valueType="num">
                                      <p:cBhvr>
                                        <p:cTn id="4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5" end="5"/>
                                            </p:txEl>
                                          </p:spTgt>
                                        </p:tgtEl>
                                      </p:cBhvr>
                                      <p:to x="100000" y="60000"/>
                                    </p:animScale>
                                    <p:animScale>
                                      <p:cBhvr>
                                        <p:cTn id="50" dur="166" decel="50000">
                                          <p:stCondLst>
                                            <p:cond delay="676"/>
                                          </p:stCondLst>
                                        </p:cTn>
                                        <p:tgtEl>
                                          <p:spTgt spid="3">
                                            <p:txEl>
                                              <p:pRg st="5" end="5"/>
                                            </p:txEl>
                                          </p:spTgt>
                                        </p:tgtEl>
                                      </p:cBhvr>
                                      <p:to x="100000" y="100000"/>
                                    </p:animScale>
                                    <p:animScale>
                                      <p:cBhvr>
                                        <p:cTn id="51" dur="26">
                                          <p:stCondLst>
                                            <p:cond delay="1312"/>
                                          </p:stCondLst>
                                        </p:cTn>
                                        <p:tgtEl>
                                          <p:spTgt spid="3">
                                            <p:txEl>
                                              <p:pRg st="5" end="5"/>
                                            </p:txEl>
                                          </p:spTgt>
                                        </p:tgtEl>
                                      </p:cBhvr>
                                      <p:to x="100000" y="80000"/>
                                    </p:animScale>
                                    <p:animScale>
                                      <p:cBhvr>
                                        <p:cTn id="52" dur="166" decel="50000">
                                          <p:stCondLst>
                                            <p:cond delay="1338"/>
                                          </p:stCondLst>
                                        </p:cTn>
                                        <p:tgtEl>
                                          <p:spTgt spid="3">
                                            <p:txEl>
                                              <p:pRg st="5" end="5"/>
                                            </p:txEl>
                                          </p:spTgt>
                                        </p:tgtEl>
                                      </p:cBhvr>
                                      <p:to x="100000" y="100000"/>
                                    </p:animScale>
                                    <p:animScale>
                                      <p:cBhvr>
                                        <p:cTn id="53" dur="26">
                                          <p:stCondLst>
                                            <p:cond delay="1642"/>
                                          </p:stCondLst>
                                        </p:cTn>
                                        <p:tgtEl>
                                          <p:spTgt spid="3">
                                            <p:txEl>
                                              <p:pRg st="5" end="5"/>
                                            </p:txEl>
                                          </p:spTgt>
                                        </p:tgtEl>
                                      </p:cBhvr>
                                      <p:to x="100000" y="90000"/>
                                    </p:animScale>
                                    <p:animScale>
                                      <p:cBhvr>
                                        <p:cTn id="54" dur="166" decel="50000">
                                          <p:stCondLst>
                                            <p:cond delay="1668"/>
                                          </p:stCondLst>
                                        </p:cTn>
                                        <p:tgtEl>
                                          <p:spTgt spid="3">
                                            <p:txEl>
                                              <p:pRg st="5" end="5"/>
                                            </p:txEl>
                                          </p:spTgt>
                                        </p:tgtEl>
                                      </p:cBhvr>
                                      <p:to x="100000" y="100000"/>
                                    </p:animScale>
                                    <p:animScale>
                                      <p:cBhvr>
                                        <p:cTn id="55" dur="26">
                                          <p:stCondLst>
                                            <p:cond delay="1808"/>
                                          </p:stCondLst>
                                        </p:cTn>
                                        <p:tgtEl>
                                          <p:spTgt spid="3">
                                            <p:txEl>
                                              <p:pRg st="5" end="5"/>
                                            </p:txEl>
                                          </p:spTgt>
                                        </p:tgtEl>
                                      </p:cBhvr>
                                      <p:to x="100000" y="95000"/>
                                    </p:animScale>
                                    <p:animScale>
                                      <p:cBhvr>
                                        <p:cTn id="56" dur="166" decel="50000">
                                          <p:stCondLst>
                                            <p:cond delay="1834"/>
                                          </p:stCondLst>
                                        </p:cTn>
                                        <p:tgtEl>
                                          <p:spTgt spid="3">
                                            <p:txEl>
                                              <p:pRg st="5" end="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wipe(down)">
                                      <p:cBhvr>
                                        <p:cTn id="61" dur="580">
                                          <p:stCondLst>
                                            <p:cond delay="0"/>
                                          </p:stCondLst>
                                        </p:cTn>
                                        <p:tgtEl>
                                          <p:spTgt spid="4">
                                            <p:txEl>
                                              <p:pRg st="1" end="1"/>
                                            </p:txEl>
                                          </p:spTgt>
                                        </p:tgtEl>
                                      </p:cBhvr>
                                    </p:animEffect>
                                    <p:anim calcmode="lin" valueType="num">
                                      <p:cBhvr>
                                        <p:cTn id="62"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1" end="1"/>
                                            </p:txEl>
                                          </p:spTgt>
                                        </p:tgtEl>
                                      </p:cBhvr>
                                      <p:to x="100000" y="60000"/>
                                    </p:animScale>
                                    <p:animScale>
                                      <p:cBhvr>
                                        <p:cTn id="68" dur="166" decel="50000">
                                          <p:stCondLst>
                                            <p:cond delay="676"/>
                                          </p:stCondLst>
                                        </p:cTn>
                                        <p:tgtEl>
                                          <p:spTgt spid="4">
                                            <p:txEl>
                                              <p:pRg st="1" end="1"/>
                                            </p:txEl>
                                          </p:spTgt>
                                        </p:tgtEl>
                                      </p:cBhvr>
                                      <p:to x="100000" y="100000"/>
                                    </p:animScale>
                                    <p:animScale>
                                      <p:cBhvr>
                                        <p:cTn id="69" dur="26">
                                          <p:stCondLst>
                                            <p:cond delay="1312"/>
                                          </p:stCondLst>
                                        </p:cTn>
                                        <p:tgtEl>
                                          <p:spTgt spid="4">
                                            <p:txEl>
                                              <p:pRg st="1" end="1"/>
                                            </p:txEl>
                                          </p:spTgt>
                                        </p:tgtEl>
                                      </p:cBhvr>
                                      <p:to x="100000" y="80000"/>
                                    </p:animScale>
                                    <p:animScale>
                                      <p:cBhvr>
                                        <p:cTn id="70" dur="166" decel="50000">
                                          <p:stCondLst>
                                            <p:cond delay="1338"/>
                                          </p:stCondLst>
                                        </p:cTn>
                                        <p:tgtEl>
                                          <p:spTgt spid="4">
                                            <p:txEl>
                                              <p:pRg st="1" end="1"/>
                                            </p:txEl>
                                          </p:spTgt>
                                        </p:tgtEl>
                                      </p:cBhvr>
                                      <p:to x="100000" y="100000"/>
                                    </p:animScale>
                                    <p:animScale>
                                      <p:cBhvr>
                                        <p:cTn id="71" dur="26">
                                          <p:stCondLst>
                                            <p:cond delay="1642"/>
                                          </p:stCondLst>
                                        </p:cTn>
                                        <p:tgtEl>
                                          <p:spTgt spid="4">
                                            <p:txEl>
                                              <p:pRg st="1" end="1"/>
                                            </p:txEl>
                                          </p:spTgt>
                                        </p:tgtEl>
                                      </p:cBhvr>
                                      <p:to x="100000" y="90000"/>
                                    </p:animScale>
                                    <p:animScale>
                                      <p:cBhvr>
                                        <p:cTn id="72" dur="166" decel="50000">
                                          <p:stCondLst>
                                            <p:cond delay="1668"/>
                                          </p:stCondLst>
                                        </p:cTn>
                                        <p:tgtEl>
                                          <p:spTgt spid="4">
                                            <p:txEl>
                                              <p:pRg st="1" end="1"/>
                                            </p:txEl>
                                          </p:spTgt>
                                        </p:tgtEl>
                                      </p:cBhvr>
                                      <p:to x="100000" y="100000"/>
                                    </p:animScale>
                                    <p:animScale>
                                      <p:cBhvr>
                                        <p:cTn id="73" dur="26">
                                          <p:stCondLst>
                                            <p:cond delay="1808"/>
                                          </p:stCondLst>
                                        </p:cTn>
                                        <p:tgtEl>
                                          <p:spTgt spid="4">
                                            <p:txEl>
                                              <p:pRg st="1" end="1"/>
                                            </p:txEl>
                                          </p:spTgt>
                                        </p:tgtEl>
                                      </p:cBhvr>
                                      <p:to x="100000" y="95000"/>
                                    </p:animScale>
                                    <p:animScale>
                                      <p:cBhvr>
                                        <p:cTn id="74" dur="166" decel="50000">
                                          <p:stCondLst>
                                            <p:cond delay="1834"/>
                                          </p:stCondLst>
                                        </p:cTn>
                                        <p:tgtEl>
                                          <p:spTgt spid="4">
                                            <p:txEl>
                                              <p:pRg st="1" end="1"/>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Effect transition="in" filter="wipe(down)">
                                      <p:cBhvr>
                                        <p:cTn id="79" dur="580">
                                          <p:stCondLst>
                                            <p:cond delay="0"/>
                                          </p:stCondLst>
                                        </p:cTn>
                                        <p:tgtEl>
                                          <p:spTgt spid="4">
                                            <p:txEl>
                                              <p:pRg st="3" end="3"/>
                                            </p:txEl>
                                          </p:spTgt>
                                        </p:tgtEl>
                                      </p:cBhvr>
                                    </p:animEffect>
                                    <p:anim calcmode="lin" valueType="num">
                                      <p:cBhvr>
                                        <p:cTn id="80"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3" end="3"/>
                                            </p:txEl>
                                          </p:spTgt>
                                        </p:tgtEl>
                                      </p:cBhvr>
                                      <p:to x="100000" y="60000"/>
                                    </p:animScale>
                                    <p:animScale>
                                      <p:cBhvr>
                                        <p:cTn id="86" dur="166" decel="50000">
                                          <p:stCondLst>
                                            <p:cond delay="676"/>
                                          </p:stCondLst>
                                        </p:cTn>
                                        <p:tgtEl>
                                          <p:spTgt spid="4">
                                            <p:txEl>
                                              <p:pRg st="3" end="3"/>
                                            </p:txEl>
                                          </p:spTgt>
                                        </p:tgtEl>
                                      </p:cBhvr>
                                      <p:to x="100000" y="100000"/>
                                    </p:animScale>
                                    <p:animScale>
                                      <p:cBhvr>
                                        <p:cTn id="87" dur="26">
                                          <p:stCondLst>
                                            <p:cond delay="1312"/>
                                          </p:stCondLst>
                                        </p:cTn>
                                        <p:tgtEl>
                                          <p:spTgt spid="4">
                                            <p:txEl>
                                              <p:pRg st="3" end="3"/>
                                            </p:txEl>
                                          </p:spTgt>
                                        </p:tgtEl>
                                      </p:cBhvr>
                                      <p:to x="100000" y="80000"/>
                                    </p:animScale>
                                    <p:animScale>
                                      <p:cBhvr>
                                        <p:cTn id="88" dur="166" decel="50000">
                                          <p:stCondLst>
                                            <p:cond delay="1338"/>
                                          </p:stCondLst>
                                        </p:cTn>
                                        <p:tgtEl>
                                          <p:spTgt spid="4">
                                            <p:txEl>
                                              <p:pRg st="3" end="3"/>
                                            </p:txEl>
                                          </p:spTgt>
                                        </p:tgtEl>
                                      </p:cBhvr>
                                      <p:to x="100000" y="100000"/>
                                    </p:animScale>
                                    <p:animScale>
                                      <p:cBhvr>
                                        <p:cTn id="89" dur="26">
                                          <p:stCondLst>
                                            <p:cond delay="1642"/>
                                          </p:stCondLst>
                                        </p:cTn>
                                        <p:tgtEl>
                                          <p:spTgt spid="4">
                                            <p:txEl>
                                              <p:pRg st="3" end="3"/>
                                            </p:txEl>
                                          </p:spTgt>
                                        </p:tgtEl>
                                      </p:cBhvr>
                                      <p:to x="100000" y="90000"/>
                                    </p:animScale>
                                    <p:animScale>
                                      <p:cBhvr>
                                        <p:cTn id="90" dur="166" decel="50000">
                                          <p:stCondLst>
                                            <p:cond delay="1668"/>
                                          </p:stCondLst>
                                        </p:cTn>
                                        <p:tgtEl>
                                          <p:spTgt spid="4">
                                            <p:txEl>
                                              <p:pRg st="3" end="3"/>
                                            </p:txEl>
                                          </p:spTgt>
                                        </p:tgtEl>
                                      </p:cBhvr>
                                      <p:to x="100000" y="100000"/>
                                    </p:animScale>
                                    <p:animScale>
                                      <p:cBhvr>
                                        <p:cTn id="91" dur="26">
                                          <p:stCondLst>
                                            <p:cond delay="1808"/>
                                          </p:stCondLst>
                                        </p:cTn>
                                        <p:tgtEl>
                                          <p:spTgt spid="4">
                                            <p:txEl>
                                              <p:pRg st="3" end="3"/>
                                            </p:txEl>
                                          </p:spTgt>
                                        </p:tgtEl>
                                      </p:cBhvr>
                                      <p:to x="100000" y="95000"/>
                                    </p:animScale>
                                    <p:animScale>
                                      <p:cBhvr>
                                        <p:cTn id="92" dur="166" decel="50000">
                                          <p:stCondLst>
                                            <p:cond delay="1834"/>
                                          </p:stCondLst>
                                        </p:cTn>
                                        <p:tgtEl>
                                          <p:spTgt spid="4">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4">
                                            <p:txEl>
                                              <p:pRg st="5" end="5"/>
                                            </p:txEl>
                                          </p:spTgt>
                                        </p:tgtEl>
                                        <p:attrNameLst>
                                          <p:attrName>style.visibility</p:attrName>
                                        </p:attrNameLst>
                                      </p:cBhvr>
                                      <p:to>
                                        <p:strVal val="visible"/>
                                      </p:to>
                                    </p:set>
                                    <p:animEffect transition="in" filter="wipe(down)">
                                      <p:cBhvr>
                                        <p:cTn id="97" dur="580">
                                          <p:stCondLst>
                                            <p:cond delay="0"/>
                                          </p:stCondLst>
                                        </p:cTn>
                                        <p:tgtEl>
                                          <p:spTgt spid="4">
                                            <p:txEl>
                                              <p:pRg st="5" end="5"/>
                                            </p:txEl>
                                          </p:spTgt>
                                        </p:tgtEl>
                                      </p:cBhvr>
                                    </p:animEffect>
                                    <p:anim calcmode="lin" valueType="num">
                                      <p:cBhvr>
                                        <p:cTn id="9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5" end="5"/>
                                            </p:txEl>
                                          </p:spTgt>
                                        </p:tgtEl>
                                      </p:cBhvr>
                                      <p:to x="100000" y="60000"/>
                                    </p:animScale>
                                    <p:animScale>
                                      <p:cBhvr>
                                        <p:cTn id="104" dur="166" decel="50000">
                                          <p:stCondLst>
                                            <p:cond delay="676"/>
                                          </p:stCondLst>
                                        </p:cTn>
                                        <p:tgtEl>
                                          <p:spTgt spid="4">
                                            <p:txEl>
                                              <p:pRg st="5" end="5"/>
                                            </p:txEl>
                                          </p:spTgt>
                                        </p:tgtEl>
                                      </p:cBhvr>
                                      <p:to x="100000" y="100000"/>
                                    </p:animScale>
                                    <p:animScale>
                                      <p:cBhvr>
                                        <p:cTn id="105" dur="26">
                                          <p:stCondLst>
                                            <p:cond delay="1312"/>
                                          </p:stCondLst>
                                        </p:cTn>
                                        <p:tgtEl>
                                          <p:spTgt spid="4">
                                            <p:txEl>
                                              <p:pRg st="5" end="5"/>
                                            </p:txEl>
                                          </p:spTgt>
                                        </p:tgtEl>
                                      </p:cBhvr>
                                      <p:to x="100000" y="80000"/>
                                    </p:animScale>
                                    <p:animScale>
                                      <p:cBhvr>
                                        <p:cTn id="106" dur="166" decel="50000">
                                          <p:stCondLst>
                                            <p:cond delay="1338"/>
                                          </p:stCondLst>
                                        </p:cTn>
                                        <p:tgtEl>
                                          <p:spTgt spid="4">
                                            <p:txEl>
                                              <p:pRg st="5" end="5"/>
                                            </p:txEl>
                                          </p:spTgt>
                                        </p:tgtEl>
                                      </p:cBhvr>
                                      <p:to x="100000" y="100000"/>
                                    </p:animScale>
                                    <p:animScale>
                                      <p:cBhvr>
                                        <p:cTn id="107" dur="26">
                                          <p:stCondLst>
                                            <p:cond delay="1642"/>
                                          </p:stCondLst>
                                        </p:cTn>
                                        <p:tgtEl>
                                          <p:spTgt spid="4">
                                            <p:txEl>
                                              <p:pRg st="5" end="5"/>
                                            </p:txEl>
                                          </p:spTgt>
                                        </p:tgtEl>
                                      </p:cBhvr>
                                      <p:to x="100000" y="90000"/>
                                    </p:animScale>
                                    <p:animScale>
                                      <p:cBhvr>
                                        <p:cTn id="108" dur="166" decel="50000">
                                          <p:stCondLst>
                                            <p:cond delay="1668"/>
                                          </p:stCondLst>
                                        </p:cTn>
                                        <p:tgtEl>
                                          <p:spTgt spid="4">
                                            <p:txEl>
                                              <p:pRg st="5" end="5"/>
                                            </p:txEl>
                                          </p:spTgt>
                                        </p:tgtEl>
                                      </p:cBhvr>
                                      <p:to x="100000" y="100000"/>
                                    </p:animScale>
                                    <p:animScale>
                                      <p:cBhvr>
                                        <p:cTn id="109" dur="26">
                                          <p:stCondLst>
                                            <p:cond delay="1808"/>
                                          </p:stCondLst>
                                        </p:cTn>
                                        <p:tgtEl>
                                          <p:spTgt spid="4">
                                            <p:txEl>
                                              <p:pRg st="5" end="5"/>
                                            </p:txEl>
                                          </p:spTgt>
                                        </p:tgtEl>
                                      </p:cBhvr>
                                      <p:to x="100000" y="95000"/>
                                    </p:animScale>
                                    <p:animScale>
                                      <p:cBhvr>
                                        <p:cTn id="110" dur="166" decel="50000">
                                          <p:stCondLst>
                                            <p:cond delay="1834"/>
                                          </p:stCondLst>
                                        </p:cTn>
                                        <p:tgtEl>
                                          <p:spTgt spid="4">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4">
                                            <p:txEl>
                                              <p:pRg st="7" end="7"/>
                                            </p:txEl>
                                          </p:spTgt>
                                        </p:tgtEl>
                                        <p:attrNameLst>
                                          <p:attrName>style.visibility</p:attrName>
                                        </p:attrNameLst>
                                      </p:cBhvr>
                                      <p:to>
                                        <p:strVal val="visible"/>
                                      </p:to>
                                    </p:set>
                                    <p:animEffect transition="in" filter="wipe(down)">
                                      <p:cBhvr>
                                        <p:cTn id="115" dur="580">
                                          <p:stCondLst>
                                            <p:cond delay="0"/>
                                          </p:stCondLst>
                                        </p:cTn>
                                        <p:tgtEl>
                                          <p:spTgt spid="4">
                                            <p:txEl>
                                              <p:pRg st="7" end="7"/>
                                            </p:txEl>
                                          </p:spTgt>
                                        </p:tgtEl>
                                      </p:cBhvr>
                                    </p:animEffect>
                                    <p:anim calcmode="lin" valueType="num">
                                      <p:cBhvr>
                                        <p:cTn id="116"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7" end="7"/>
                                            </p:txEl>
                                          </p:spTgt>
                                        </p:tgtEl>
                                      </p:cBhvr>
                                      <p:to x="100000" y="60000"/>
                                    </p:animScale>
                                    <p:animScale>
                                      <p:cBhvr>
                                        <p:cTn id="122" dur="166" decel="50000">
                                          <p:stCondLst>
                                            <p:cond delay="676"/>
                                          </p:stCondLst>
                                        </p:cTn>
                                        <p:tgtEl>
                                          <p:spTgt spid="4">
                                            <p:txEl>
                                              <p:pRg st="7" end="7"/>
                                            </p:txEl>
                                          </p:spTgt>
                                        </p:tgtEl>
                                      </p:cBhvr>
                                      <p:to x="100000" y="100000"/>
                                    </p:animScale>
                                    <p:animScale>
                                      <p:cBhvr>
                                        <p:cTn id="123" dur="26">
                                          <p:stCondLst>
                                            <p:cond delay="1312"/>
                                          </p:stCondLst>
                                        </p:cTn>
                                        <p:tgtEl>
                                          <p:spTgt spid="4">
                                            <p:txEl>
                                              <p:pRg st="7" end="7"/>
                                            </p:txEl>
                                          </p:spTgt>
                                        </p:tgtEl>
                                      </p:cBhvr>
                                      <p:to x="100000" y="80000"/>
                                    </p:animScale>
                                    <p:animScale>
                                      <p:cBhvr>
                                        <p:cTn id="124" dur="166" decel="50000">
                                          <p:stCondLst>
                                            <p:cond delay="1338"/>
                                          </p:stCondLst>
                                        </p:cTn>
                                        <p:tgtEl>
                                          <p:spTgt spid="4">
                                            <p:txEl>
                                              <p:pRg st="7" end="7"/>
                                            </p:txEl>
                                          </p:spTgt>
                                        </p:tgtEl>
                                      </p:cBhvr>
                                      <p:to x="100000" y="100000"/>
                                    </p:animScale>
                                    <p:animScale>
                                      <p:cBhvr>
                                        <p:cTn id="125" dur="26">
                                          <p:stCondLst>
                                            <p:cond delay="1642"/>
                                          </p:stCondLst>
                                        </p:cTn>
                                        <p:tgtEl>
                                          <p:spTgt spid="4">
                                            <p:txEl>
                                              <p:pRg st="7" end="7"/>
                                            </p:txEl>
                                          </p:spTgt>
                                        </p:tgtEl>
                                      </p:cBhvr>
                                      <p:to x="100000" y="90000"/>
                                    </p:animScale>
                                    <p:animScale>
                                      <p:cBhvr>
                                        <p:cTn id="126" dur="166" decel="50000">
                                          <p:stCondLst>
                                            <p:cond delay="1668"/>
                                          </p:stCondLst>
                                        </p:cTn>
                                        <p:tgtEl>
                                          <p:spTgt spid="4">
                                            <p:txEl>
                                              <p:pRg st="7" end="7"/>
                                            </p:txEl>
                                          </p:spTgt>
                                        </p:tgtEl>
                                      </p:cBhvr>
                                      <p:to x="100000" y="100000"/>
                                    </p:animScale>
                                    <p:animScale>
                                      <p:cBhvr>
                                        <p:cTn id="127" dur="26">
                                          <p:stCondLst>
                                            <p:cond delay="1808"/>
                                          </p:stCondLst>
                                        </p:cTn>
                                        <p:tgtEl>
                                          <p:spTgt spid="4">
                                            <p:txEl>
                                              <p:pRg st="7" end="7"/>
                                            </p:txEl>
                                          </p:spTgt>
                                        </p:tgtEl>
                                      </p:cBhvr>
                                      <p:to x="100000" y="95000"/>
                                    </p:animScale>
                                    <p:animScale>
                                      <p:cBhvr>
                                        <p:cTn id="128"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lstStyle/>
          <a:p>
            <a:r>
              <a:rPr lang="en-US" dirty="0" smtClean="0"/>
              <a:t>Culture and Religion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24365260"/>
              </p:ext>
            </p:extLst>
          </p:nvPr>
        </p:nvGraphicFramePr>
        <p:xfrm>
          <a:off x="914400" y="1066800"/>
          <a:ext cx="6858001" cy="548640"/>
        </p:xfrm>
        <a:graphic>
          <a:graphicData uri="http://schemas.openxmlformats.org/drawingml/2006/table">
            <a:tbl>
              <a:tblPr firstRow="1" firstCol="1" bandRow="1">
                <a:tableStyleId>{F5AB1C69-6EDB-4FF4-983F-18BD219EF322}</a:tableStyleId>
              </a:tblPr>
              <a:tblGrid>
                <a:gridCol w="1371457"/>
                <a:gridCol w="1371457"/>
                <a:gridCol w="1371457"/>
                <a:gridCol w="1371457"/>
                <a:gridCol w="1372173"/>
              </a:tblGrid>
              <a:tr h="0">
                <a:tc>
                  <a:txBody>
                    <a:bodyPr/>
                    <a:lstStyle/>
                    <a:p>
                      <a:pPr marL="0" marR="0">
                        <a:spcBef>
                          <a:spcPts val="0"/>
                        </a:spcBef>
                        <a:spcAft>
                          <a:spcPts val="0"/>
                        </a:spcAft>
                      </a:pPr>
                      <a:r>
                        <a:rPr lang="en-US" sz="1800" dirty="0">
                          <a:effectLst/>
                        </a:rPr>
                        <a:t>Religion</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Islam</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Christianity</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Judaism</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Hinduism</a:t>
                      </a:r>
                      <a:endParaRPr lang="en-US" sz="18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rPr>
                        <a:t>Holy Book</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800" dirty="0">
                        <a:effectLst/>
                        <a:latin typeface="Calibri"/>
                        <a:ea typeface="Calibri"/>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25509386"/>
              </p:ext>
            </p:extLst>
          </p:nvPr>
        </p:nvGraphicFramePr>
        <p:xfrm>
          <a:off x="1066800" y="1981200"/>
          <a:ext cx="6080760" cy="2194560"/>
        </p:xfrm>
        <a:graphic>
          <a:graphicData uri="http://schemas.openxmlformats.org/drawingml/2006/table">
            <a:tbl>
              <a:tblPr firstRow="1" firstCol="1" bandRow="1">
                <a:tableStyleId>{5C22544A-7EE6-4342-B048-85BDC9FD1C3A}</a:tableStyleId>
              </a:tblPr>
              <a:tblGrid>
                <a:gridCol w="3040380"/>
                <a:gridCol w="3040380"/>
              </a:tblGrid>
              <a:tr h="0">
                <a:tc>
                  <a:txBody>
                    <a:bodyPr/>
                    <a:lstStyle/>
                    <a:p>
                      <a:pPr marL="0" marR="0">
                        <a:spcBef>
                          <a:spcPts val="0"/>
                        </a:spcBef>
                        <a:spcAft>
                          <a:spcPts val="0"/>
                        </a:spcAft>
                      </a:pPr>
                      <a:r>
                        <a:rPr lang="en-US" sz="1800" dirty="0" smtClean="0">
                          <a:effectLst/>
                        </a:rPr>
                        <a:t>Ethnic Group</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smtClean="0">
                          <a:effectLst/>
                        </a:rPr>
                        <a:t>Predominate Religion</a:t>
                      </a:r>
                      <a:endParaRPr lang="en-US" sz="18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rPr>
                        <a:t>Arab</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8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rPr>
                        <a:t>Persian</a:t>
                      </a:r>
                      <a:endParaRPr lang="en-US" sz="1800" dirty="0">
                        <a:effectLst/>
                        <a:latin typeface="Calibri"/>
                        <a:ea typeface="Calibri"/>
                        <a:cs typeface="Times New Roman"/>
                      </a:endParaRPr>
                    </a:p>
                  </a:txBody>
                  <a:tcPr marL="68580" marR="68580" marT="0" marB="0"/>
                </a:tc>
                <a:tc>
                  <a:txBody>
                    <a:bodyPr/>
                    <a:lstStyle/>
                    <a:p>
                      <a:endParaRPr lang="en-US" dirty="0"/>
                    </a:p>
                  </a:txBody>
                  <a:tcPr marL="68580" marR="68580" marT="0" marB="0"/>
                </a:tc>
              </a:tr>
              <a:tr h="0">
                <a:tc>
                  <a:txBody>
                    <a:bodyPr/>
                    <a:lstStyle/>
                    <a:p>
                      <a:pPr marL="0" marR="0">
                        <a:spcBef>
                          <a:spcPts val="0"/>
                        </a:spcBef>
                        <a:spcAft>
                          <a:spcPts val="0"/>
                        </a:spcAft>
                      </a:pPr>
                      <a:r>
                        <a:rPr lang="en-US" sz="1800" dirty="0">
                          <a:effectLst/>
                        </a:rPr>
                        <a:t>Kurds</a:t>
                      </a:r>
                      <a:endParaRPr lang="en-US" sz="1800" dirty="0">
                        <a:effectLst/>
                        <a:latin typeface="Calibri"/>
                        <a:ea typeface="Calibri"/>
                        <a:cs typeface="Times New Roman"/>
                      </a:endParaRPr>
                    </a:p>
                  </a:txBody>
                  <a:tcPr marL="68580" marR="68580" marT="0" marB="0"/>
                </a:tc>
                <a:tc>
                  <a:txBody>
                    <a:bodyPr/>
                    <a:lstStyle/>
                    <a:p>
                      <a:endParaRPr lang="en-US"/>
                    </a:p>
                  </a:txBody>
                  <a:tcPr marL="68580" marR="68580" marT="0" marB="0"/>
                </a:tc>
              </a:tr>
              <a:tr h="0">
                <a:tc>
                  <a:txBody>
                    <a:bodyPr/>
                    <a:lstStyle/>
                    <a:p>
                      <a:pPr marL="0" marR="0">
                        <a:spcBef>
                          <a:spcPts val="0"/>
                        </a:spcBef>
                        <a:spcAft>
                          <a:spcPts val="0"/>
                        </a:spcAft>
                      </a:pPr>
                      <a:r>
                        <a:rPr lang="en-US" sz="1800" dirty="0">
                          <a:effectLst/>
                        </a:rPr>
                        <a:t>Jews</a:t>
                      </a:r>
                      <a:endParaRPr lang="en-US" sz="1800" dirty="0">
                        <a:effectLst/>
                        <a:latin typeface="Calibri"/>
                        <a:ea typeface="Calibri"/>
                        <a:cs typeface="Times New Roman"/>
                      </a:endParaRPr>
                    </a:p>
                  </a:txBody>
                  <a:tcPr marL="68580" marR="68580" marT="0" marB="0"/>
                </a:tc>
                <a:tc>
                  <a:txBody>
                    <a:bodyPr/>
                    <a:lstStyle/>
                    <a:p>
                      <a:endParaRPr lang="en-US"/>
                    </a:p>
                  </a:txBody>
                  <a:tcPr marL="68580" marR="68580" marT="0" marB="0"/>
                </a:tc>
              </a:tr>
              <a:tr h="0">
                <a:tc>
                  <a:txBody>
                    <a:bodyPr/>
                    <a:lstStyle/>
                    <a:p>
                      <a:pPr marL="0" marR="0">
                        <a:spcBef>
                          <a:spcPts val="0"/>
                        </a:spcBef>
                        <a:spcAft>
                          <a:spcPts val="0"/>
                        </a:spcAft>
                      </a:pPr>
                      <a:r>
                        <a:rPr lang="en-US" sz="1800" dirty="0">
                          <a:effectLst/>
                        </a:rPr>
                        <a:t>Ashanti</a:t>
                      </a:r>
                      <a:endParaRPr lang="en-US" sz="1800" dirty="0">
                        <a:effectLst/>
                        <a:latin typeface="Calibri"/>
                        <a:ea typeface="Calibri"/>
                        <a:cs typeface="Times New Roman"/>
                      </a:endParaRPr>
                    </a:p>
                  </a:txBody>
                  <a:tcPr marL="68580" marR="68580" marT="0" marB="0"/>
                </a:tc>
                <a:tc>
                  <a:txBody>
                    <a:bodyPr/>
                    <a:lstStyle/>
                    <a:p>
                      <a:endParaRPr lang="en-US"/>
                    </a:p>
                  </a:txBody>
                  <a:tcPr marL="68580" marR="68580" marT="0" marB="0"/>
                </a:tc>
              </a:tr>
              <a:tr h="0">
                <a:tc>
                  <a:txBody>
                    <a:bodyPr/>
                    <a:lstStyle/>
                    <a:p>
                      <a:pPr marL="0" marR="0">
                        <a:spcBef>
                          <a:spcPts val="0"/>
                        </a:spcBef>
                        <a:spcAft>
                          <a:spcPts val="0"/>
                        </a:spcAft>
                      </a:pPr>
                      <a:r>
                        <a:rPr lang="en-US" sz="1800">
                          <a:effectLst/>
                        </a:rPr>
                        <a:t>Bantu</a:t>
                      </a:r>
                      <a:endParaRPr lang="en-US" sz="1800">
                        <a:effectLst/>
                        <a:latin typeface="Calibri"/>
                        <a:ea typeface="Calibri"/>
                        <a:cs typeface="Times New Roman"/>
                      </a:endParaRPr>
                    </a:p>
                  </a:txBody>
                  <a:tcPr marL="68580" marR="68580" marT="0" marB="0"/>
                </a:tc>
                <a:tc>
                  <a:txBody>
                    <a:bodyPr/>
                    <a:lstStyle/>
                    <a:p>
                      <a:endParaRPr lang="en-US"/>
                    </a:p>
                  </a:txBody>
                  <a:tcPr marL="68580" marR="68580" marT="0" marB="0"/>
                </a:tc>
              </a:tr>
              <a:tr h="0">
                <a:tc>
                  <a:txBody>
                    <a:bodyPr/>
                    <a:lstStyle/>
                    <a:p>
                      <a:pPr marL="0" marR="0">
                        <a:spcBef>
                          <a:spcPts val="0"/>
                        </a:spcBef>
                        <a:spcAft>
                          <a:spcPts val="0"/>
                        </a:spcAft>
                      </a:pPr>
                      <a:r>
                        <a:rPr lang="en-US" sz="1800">
                          <a:effectLst/>
                        </a:rPr>
                        <a:t>Swahili</a:t>
                      </a:r>
                      <a:endParaRPr lang="en-US" sz="1800">
                        <a:effectLst/>
                        <a:latin typeface="Calibri"/>
                        <a:ea typeface="Calibri"/>
                        <a:cs typeface="Times New Roman"/>
                      </a:endParaRPr>
                    </a:p>
                  </a:txBody>
                  <a:tcPr marL="68580" marR="68580" marT="0" marB="0"/>
                </a:tc>
                <a:tc>
                  <a:txBody>
                    <a:bodyPr/>
                    <a:lstStyle/>
                    <a:p>
                      <a:endParaRPr lang="en-US" dirty="0"/>
                    </a:p>
                  </a:txBody>
                  <a:tcPr marL="68580" marR="68580"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59919018"/>
              </p:ext>
            </p:extLst>
          </p:nvPr>
        </p:nvGraphicFramePr>
        <p:xfrm>
          <a:off x="1219200" y="4800600"/>
          <a:ext cx="6080760" cy="487680"/>
        </p:xfrm>
        <a:graphic>
          <a:graphicData uri="http://schemas.openxmlformats.org/drawingml/2006/table">
            <a:tbl>
              <a:tblPr firstRow="1" firstCol="1" bandRow="1">
                <a:tableStyleId>{7DF18680-E054-41AD-8BC1-D1AEF772440D}</a:tableStyleId>
              </a:tblPr>
              <a:tblGrid>
                <a:gridCol w="2026920"/>
                <a:gridCol w="2026920"/>
                <a:gridCol w="2026920"/>
              </a:tblGrid>
              <a:tr h="0">
                <a:tc>
                  <a:txBody>
                    <a:bodyPr/>
                    <a:lstStyle/>
                    <a:p>
                      <a:pPr marL="0" marR="0">
                        <a:spcBef>
                          <a:spcPts val="0"/>
                        </a:spcBef>
                        <a:spcAft>
                          <a:spcPts val="0"/>
                        </a:spcAft>
                      </a:pPr>
                      <a:r>
                        <a:rPr lang="en-US" sz="1600" dirty="0">
                          <a:effectLst/>
                        </a:rPr>
                        <a:t>Kurds</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 </a:t>
                      </a:r>
                      <a:r>
                        <a:rPr lang="en-US" sz="1600" dirty="0" smtClean="0">
                          <a:effectLst/>
                        </a:rPr>
                        <a:t>Similarities</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Persian</a:t>
                      </a:r>
                      <a:endParaRPr lang="en-US" sz="16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35137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lstStyle/>
          <a:p>
            <a:r>
              <a:rPr lang="en-US" dirty="0" smtClean="0"/>
              <a:t>Culture and Religion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31002351"/>
              </p:ext>
            </p:extLst>
          </p:nvPr>
        </p:nvGraphicFramePr>
        <p:xfrm>
          <a:off x="914400" y="1066800"/>
          <a:ext cx="6858001" cy="548640"/>
        </p:xfrm>
        <a:graphic>
          <a:graphicData uri="http://schemas.openxmlformats.org/drawingml/2006/table">
            <a:tbl>
              <a:tblPr firstRow="1" firstCol="1" bandRow="1">
                <a:tableStyleId>{F5AB1C69-6EDB-4FF4-983F-18BD219EF322}</a:tableStyleId>
              </a:tblPr>
              <a:tblGrid>
                <a:gridCol w="1371457"/>
                <a:gridCol w="1371457"/>
                <a:gridCol w="1371457"/>
                <a:gridCol w="1371457"/>
                <a:gridCol w="1372173"/>
              </a:tblGrid>
              <a:tr h="0">
                <a:tc>
                  <a:txBody>
                    <a:bodyPr/>
                    <a:lstStyle/>
                    <a:p>
                      <a:pPr marL="0" marR="0">
                        <a:spcBef>
                          <a:spcPts val="0"/>
                        </a:spcBef>
                        <a:spcAft>
                          <a:spcPts val="0"/>
                        </a:spcAft>
                      </a:pPr>
                      <a:r>
                        <a:rPr lang="en-US" sz="1800" dirty="0">
                          <a:effectLst/>
                        </a:rPr>
                        <a:t>Religion</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Islam</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Christianity</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Judaism</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Hinduism</a:t>
                      </a:r>
                      <a:endParaRPr lang="en-US" sz="18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rPr>
                        <a:t>Holy Book</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err="1">
                          <a:effectLst/>
                        </a:rPr>
                        <a:t>Qu’ran</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Bible</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Torah</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Vedas</a:t>
                      </a:r>
                      <a:endParaRPr lang="en-US" sz="1800" dirty="0">
                        <a:effectLst/>
                        <a:latin typeface="Calibri"/>
                        <a:ea typeface="Calibri"/>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43124187"/>
              </p:ext>
            </p:extLst>
          </p:nvPr>
        </p:nvGraphicFramePr>
        <p:xfrm>
          <a:off x="1066800" y="1981200"/>
          <a:ext cx="6080760" cy="2468880"/>
        </p:xfrm>
        <a:graphic>
          <a:graphicData uri="http://schemas.openxmlformats.org/drawingml/2006/table">
            <a:tbl>
              <a:tblPr firstRow="1" firstCol="1" bandRow="1">
                <a:tableStyleId>{5C22544A-7EE6-4342-B048-85BDC9FD1C3A}</a:tableStyleId>
              </a:tblPr>
              <a:tblGrid>
                <a:gridCol w="3040380"/>
                <a:gridCol w="3040380"/>
              </a:tblGrid>
              <a:tr h="0">
                <a:tc>
                  <a:txBody>
                    <a:bodyPr/>
                    <a:lstStyle/>
                    <a:p>
                      <a:pPr marL="0" marR="0">
                        <a:spcBef>
                          <a:spcPts val="0"/>
                        </a:spcBef>
                        <a:spcAft>
                          <a:spcPts val="0"/>
                        </a:spcAft>
                      </a:pPr>
                      <a:r>
                        <a:rPr lang="en-US" sz="1800" dirty="0">
                          <a:effectLst/>
                        </a:rPr>
                        <a:t>Arab</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Sunni Islam</a:t>
                      </a:r>
                      <a:endParaRPr lang="en-US" sz="18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rPr>
                        <a:t>Persian</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Shia Islam</a:t>
                      </a:r>
                      <a:endParaRPr lang="en-US" sz="18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rPr>
                        <a:t>Kurds</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Sunni Islam</a:t>
                      </a:r>
                      <a:endParaRPr lang="en-US" sz="18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rPr>
                        <a:t>Jews</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Jewish</a:t>
                      </a:r>
                      <a:endParaRPr lang="en-US" sz="18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800" dirty="0">
                          <a:effectLst/>
                        </a:rPr>
                        <a:t>Ashanti</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Muslim, Christian and Shanti</a:t>
                      </a:r>
                      <a:endParaRPr lang="en-US" sz="18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800">
                          <a:effectLst/>
                        </a:rPr>
                        <a:t>Bantu</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Muslim, Christian, and traditional religions</a:t>
                      </a:r>
                      <a:endParaRPr lang="en-US" sz="18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800">
                          <a:effectLst/>
                        </a:rPr>
                        <a:t>Swahili</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Islam</a:t>
                      </a:r>
                      <a:endParaRPr lang="en-US" sz="1800" dirty="0">
                        <a:effectLst/>
                        <a:latin typeface="Calibri"/>
                        <a:ea typeface="Calibri"/>
                        <a:cs typeface="Times New Roman"/>
                      </a:endParaRPr>
                    </a:p>
                  </a:txBody>
                  <a:tcPr marL="68580" marR="68580"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08142856"/>
              </p:ext>
            </p:extLst>
          </p:nvPr>
        </p:nvGraphicFramePr>
        <p:xfrm>
          <a:off x="1219200" y="4800600"/>
          <a:ext cx="6080760" cy="1463040"/>
        </p:xfrm>
        <a:graphic>
          <a:graphicData uri="http://schemas.openxmlformats.org/drawingml/2006/table">
            <a:tbl>
              <a:tblPr firstRow="1" firstCol="1" bandRow="1">
                <a:tableStyleId>{7DF18680-E054-41AD-8BC1-D1AEF772440D}</a:tableStyleId>
              </a:tblPr>
              <a:tblGrid>
                <a:gridCol w="2026920"/>
                <a:gridCol w="2026920"/>
                <a:gridCol w="2026920"/>
              </a:tblGrid>
              <a:tr h="0">
                <a:tc>
                  <a:txBody>
                    <a:bodyPr/>
                    <a:lstStyle/>
                    <a:p>
                      <a:pPr marL="0" marR="0">
                        <a:spcBef>
                          <a:spcPts val="0"/>
                        </a:spcBef>
                        <a:spcAft>
                          <a:spcPts val="0"/>
                        </a:spcAft>
                      </a:pPr>
                      <a:r>
                        <a:rPr lang="en-US" sz="1600" dirty="0">
                          <a:effectLst/>
                        </a:rPr>
                        <a:t>Kurds</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 </a:t>
                      </a:r>
                      <a:r>
                        <a:rPr lang="en-US" sz="1600" dirty="0" smtClean="0">
                          <a:effectLst/>
                        </a:rPr>
                        <a:t>Similarities</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Persian</a:t>
                      </a:r>
                      <a:endParaRPr lang="en-US" sz="16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600" dirty="0">
                          <a:effectLst/>
                        </a:rPr>
                        <a:t>Do not have their own nation</a:t>
                      </a:r>
                    </a:p>
                    <a:p>
                      <a:pPr marL="0" marR="0">
                        <a:spcBef>
                          <a:spcPts val="0"/>
                        </a:spcBef>
                        <a:spcAft>
                          <a:spcPts val="0"/>
                        </a:spcAft>
                      </a:pPr>
                      <a:r>
                        <a:rPr lang="en-US" sz="1600" dirty="0">
                          <a:effectLst/>
                        </a:rPr>
                        <a:t>Practice Sunni Islam</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Have their own languages</a:t>
                      </a:r>
                    </a:p>
                    <a:p>
                      <a:pPr marL="0" marR="0">
                        <a:spcBef>
                          <a:spcPts val="0"/>
                        </a:spcBef>
                        <a:spcAft>
                          <a:spcPts val="0"/>
                        </a:spcAft>
                      </a:pPr>
                      <a:r>
                        <a:rPr lang="en-US" sz="1600" dirty="0">
                          <a:effectLst/>
                        </a:rPr>
                        <a:t>Practice Islam</a:t>
                      </a:r>
                    </a:p>
                    <a:p>
                      <a:pPr marL="0" marR="0">
                        <a:spcBef>
                          <a:spcPts val="0"/>
                        </a:spcBef>
                        <a:spcAft>
                          <a:spcPts val="0"/>
                        </a:spcAft>
                      </a:pPr>
                      <a:r>
                        <a:rPr lang="en-US" sz="1600" dirty="0">
                          <a:effectLst/>
                        </a:rPr>
                        <a:t>Live in parts of Iran and Iraq</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Have their own nation-Iran</a:t>
                      </a:r>
                    </a:p>
                    <a:p>
                      <a:pPr marL="0" marR="0">
                        <a:spcBef>
                          <a:spcPts val="0"/>
                        </a:spcBef>
                        <a:spcAft>
                          <a:spcPts val="0"/>
                        </a:spcAft>
                      </a:pPr>
                      <a:r>
                        <a:rPr lang="en-US" sz="1600" dirty="0">
                          <a:effectLst/>
                        </a:rPr>
                        <a:t>Practice Shia Islam</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793331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lstStyle/>
          <a:p>
            <a:r>
              <a:rPr lang="en-US" dirty="0" smtClean="0"/>
              <a:t>Culture and Religion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16527093"/>
              </p:ext>
            </p:extLst>
          </p:nvPr>
        </p:nvGraphicFramePr>
        <p:xfrm>
          <a:off x="304800" y="1066800"/>
          <a:ext cx="8382001" cy="1706880"/>
        </p:xfrm>
        <a:graphic>
          <a:graphicData uri="http://schemas.openxmlformats.org/drawingml/2006/table">
            <a:tbl>
              <a:tblPr firstRow="1" firstCol="1" bandRow="1">
                <a:tableStyleId>{93296810-A885-4BE3-A3E7-6D5BEEA58F35}</a:tableStyleId>
              </a:tblPr>
              <a:tblGrid>
                <a:gridCol w="1523045"/>
                <a:gridCol w="1525671"/>
                <a:gridCol w="1460023"/>
                <a:gridCol w="1455646"/>
                <a:gridCol w="1208808"/>
                <a:gridCol w="1208808"/>
              </a:tblGrid>
              <a:tr h="0">
                <a:tc>
                  <a:txBody>
                    <a:bodyPr/>
                    <a:lstStyle/>
                    <a:p>
                      <a:pPr marL="0" marR="0">
                        <a:spcBef>
                          <a:spcPts val="0"/>
                        </a:spcBef>
                        <a:spcAft>
                          <a:spcPts val="0"/>
                        </a:spcAft>
                      </a:pPr>
                      <a:r>
                        <a:rPr lang="en-US" sz="1600" dirty="0">
                          <a:effectLst/>
                        </a:rPr>
                        <a:t>Religion</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Hinduism</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Buddhism</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Shintoism </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Confucianism</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Islam</a:t>
                      </a:r>
                      <a:endParaRPr lang="en-US" sz="16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Country of Origin</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Holy Book</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Things one should do</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02141134"/>
              </p:ext>
            </p:extLst>
          </p:nvPr>
        </p:nvGraphicFramePr>
        <p:xfrm>
          <a:off x="76199" y="5562600"/>
          <a:ext cx="9067801" cy="731520"/>
        </p:xfrm>
        <a:graphic>
          <a:graphicData uri="http://schemas.openxmlformats.org/drawingml/2006/table">
            <a:tbl>
              <a:tblPr firstRow="1" firstCol="1" bandRow="1">
                <a:tableStyleId>{073A0DAA-6AF3-43AB-8588-CEC1D06C72B9}</a:tableStyleId>
              </a:tblPr>
              <a:tblGrid>
                <a:gridCol w="1572851"/>
                <a:gridCol w="1725306"/>
                <a:gridCol w="1630614"/>
                <a:gridCol w="1455431"/>
                <a:gridCol w="1388198"/>
                <a:gridCol w="1295401"/>
              </a:tblGrid>
              <a:tr h="0">
                <a:tc>
                  <a:txBody>
                    <a:bodyPr/>
                    <a:lstStyle/>
                    <a:p>
                      <a:pPr marL="0" marR="0">
                        <a:spcBef>
                          <a:spcPts val="0"/>
                        </a:spcBef>
                        <a:spcAft>
                          <a:spcPts val="0"/>
                        </a:spcAft>
                      </a:pPr>
                      <a:r>
                        <a:rPr lang="en-US" sz="1600" dirty="0">
                          <a:effectLst/>
                        </a:rPr>
                        <a:t>Religion</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Christianity</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Islam</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Judaism</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Buddhism</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Confucianism</a:t>
                      </a:r>
                      <a:endParaRPr lang="en-US" sz="16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Founder </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49498096"/>
              </p:ext>
            </p:extLst>
          </p:nvPr>
        </p:nvGraphicFramePr>
        <p:xfrm>
          <a:off x="304800" y="4191000"/>
          <a:ext cx="8382000" cy="487680"/>
        </p:xfrm>
        <a:graphic>
          <a:graphicData uri="http://schemas.openxmlformats.org/drawingml/2006/table">
            <a:tbl>
              <a:tblPr firstRow="1" firstCol="1" bandRow="1">
                <a:tableStyleId>{5C22544A-7EE6-4342-B048-85BDC9FD1C3A}</a:tableStyleId>
              </a:tblPr>
              <a:tblGrid>
                <a:gridCol w="2794000"/>
                <a:gridCol w="2794000"/>
                <a:gridCol w="2794000"/>
              </a:tblGrid>
              <a:tr h="0">
                <a:tc>
                  <a:txBody>
                    <a:bodyPr/>
                    <a:lstStyle/>
                    <a:p>
                      <a:pPr marL="0" marR="0">
                        <a:spcBef>
                          <a:spcPts val="0"/>
                        </a:spcBef>
                        <a:spcAft>
                          <a:spcPts val="0"/>
                        </a:spcAft>
                      </a:pPr>
                      <a:r>
                        <a:rPr lang="en-US" sz="1600" dirty="0">
                          <a:effectLst/>
                        </a:rPr>
                        <a:t>Mila</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Similarities </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Kami</a:t>
                      </a:r>
                      <a:endParaRPr lang="en-US" sz="1600">
                        <a:effectLst/>
                        <a:latin typeface="Calibri"/>
                        <a:ea typeface="Calibri"/>
                        <a:cs typeface="Times New Roman"/>
                      </a:endParaRPr>
                    </a:p>
                  </a:txBody>
                  <a:tcPr marL="68580" marR="68580" marT="0" marB="0"/>
                </a:tc>
              </a:tr>
              <a:tr h="0">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19572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lstStyle/>
          <a:p>
            <a:r>
              <a:rPr lang="en-US" dirty="0" smtClean="0"/>
              <a:t>Culture and Religion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47575972"/>
              </p:ext>
            </p:extLst>
          </p:nvPr>
        </p:nvGraphicFramePr>
        <p:xfrm>
          <a:off x="304800" y="1066800"/>
          <a:ext cx="8382001" cy="2926080"/>
        </p:xfrm>
        <a:graphic>
          <a:graphicData uri="http://schemas.openxmlformats.org/drawingml/2006/table">
            <a:tbl>
              <a:tblPr firstRow="1" firstCol="1" bandRow="1">
                <a:tableStyleId>{7DF18680-E054-41AD-8BC1-D1AEF772440D}</a:tableStyleId>
              </a:tblPr>
              <a:tblGrid>
                <a:gridCol w="1523045"/>
                <a:gridCol w="1525671"/>
                <a:gridCol w="1460023"/>
                <a:gridCol w="1455646"/>
                <a:gridCol w="1208808"/>
                <a:gridCol w="1208808"/>
              </a:tblGrid>
              <a:tr h="0">
                <a:tc>
                  <a:txBody>
                    <a:bodyPr/>
                    <a:lstStyle/>
                    <a:p>
                      <a:pPr marL="0" marR="0">
                        <a:spcBef>
                          <a:spcPts val="0"/>
                        </a:spcBef>
                        <a:spcAft>
                          <a:spcPts val="0"/>
                        </a:spcAft>
                      </a:pPr>
                      <a:r>
                        <a:rPr lang="en-US" sz="1600" dirty="0">
                          <a:effectLst/>
                        </a:rPr>
                        <a:t>Religion</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Hinduism</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Buddhism</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Shintoism </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Confucianism</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Islam</a:t>
                      </a:r>
                      <a:endParaRPr lang="en-US" sz="16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Country of Origin</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India</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India</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Japan</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China</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Saudi Arabia</a:t>
                      </a:r>
                      <a:endParaRPr lang="en-US" sz="16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Holy Book</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Vedas</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Pali Canon</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None</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None</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Qu’ran</a:t>
                      </a:r>
                      <a:endParaRPr lang="en-US" sz="16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Things one should do</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Live in a good way to have good Karma to be reincarnated in a higher caste</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Follow the eightfold path and Middle Way</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Pray at small alters in homes</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Live an ethical and moral way. </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98533367"/>
              </p:ext>
            </p:extLst>
          </p:nvPr>
        </p:nvGraphicFramePr>
        <p:xfrm>
          <a:off x="76199" y="5562600"/>
          <a:ext cx="9067801" cy="975360"/>
        </p:xfrm>
        <a:graphic>
          <a:graphicData uri="http://schemas.openxmlformats.org/drawingml/2006/table">
            <a:tbl>
              <a:tblPr firstRow="1" firstCol="1" bandRow="1">
                <a:tableStyleId>{073A0DAA-6AF3-43AB-8588-CEC1D06C72B9}</a:tableStyleId>
              </a:tblPr>
              <a:tblGrid>
                <a:gridCol w="1572851"/>
                <a:gridCol w="1725306"/>
                <a:gridCol w="1630614"/>
                <a:gridCol w="1455431"/>
                <a:gridCol w="1388198"/>
                <a:gridCol w="1295401"/>
              </a:tblGrid>
              <a:tr h="0">
                <a:tc>
                  <a:txBody>
                    <a:bodyPr/>
                    <a:lstStyle/>
                    <a:p>
                      <a:pPr marL="0" marR="0">
                        <a:spcBef>
                          <a:spcPts val="0"/>
                        </a:spcBef>
                        <a:spcAft>
                          <a:spcPts val="0"/>
                        </a:spcAft>
                      </a:pPr>
                      <a:r>
                        <a:rPr lang="en-US" sz="1600" dirty="0">
                          <a:effectLst/>
                        </a:rPr>
                        <a:t>Religion</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Christianity</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Islam</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Judaism</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Buddhism</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Confucianism</a:t>
                      </a:r>
                      <a:endParaRPr lang="en-US" sz="16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Founder </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Jesus of Nazareth </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Prophet Muhammad </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Abraham</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Siddhartha Gautama</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Confucian </a:t>
                      </a:r>
                      <a:endParaRPr lang="en-US" sz="1600" dirty="0">
                        <a:effectLst/>
                        <a:latin typeface="Calibri"/>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58275407"/>
              </p:ext>
            </p:extLst>
          </p:nvPr>
        </p:nvGraphicFramePr>
        <p:xfrm>
          <a:off x="304800" y="4191000"/>
          <a:ext cx="8382000" cy="975360"/>
        </p:xfrm>
        <a:graphic>
          <a:graphicData uri="http://schemas.openxmlformats.org/drawingml/2006/table">
            <a:tbl>
              <a:tblPr firstRow="1" firstCol="1" bandRow="1">
                <a:tableStyleId>{5C22544A-7EE6-4342-B048-85BDC9FD1C3A}</a:tableStyleId>
              </a:tblPr>
              <a:tblGrid>
                <a:gridCol w="2794000"/>
                <a:gridCol w="2794000"/>
                <a:gridCol w="2794000"/>
              </a:tblGrid>
              <a:tr h="0">
                <a:tc>
                  <a:txBody>
                    <a:bodyPr/>
                    <a:lstStyle/>
                    <a:p>
                      <a:pPr marL="0" marR="0">
                        <a:spcBef>
                          <a:spcPts val="0"/>
                        </a:spcBef>
                        <a:spcAft>
                          <a:spcPts val="0"/>
                        </a:spcAft>
                      </a:pPr>
                      <a:r>
                        <a:rPr lang="en-US" sz="1600">
                          <a:effectLst/>
                        </a:rPr>
                        <a:t>Mila</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Similarities </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Kami</a:t>
                      </a:r>
                      <a:endParaRPr lang="en-US" sz="160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600">
                          <a:effectLst/>
                        </a:rPr>
                        <a:t>Part of Swahili’s belief that is mixed with Islam</a:t>
                      </a:r>
                    </a:p>
                    <a:p>
                      <a:pPr marL="0" marR="0">
                        <a:spcBef>
                          <a:spcPts val="0"/>
                        </a:spcBef>
                        <a:spcAft>
                          <a:spcPts val="0"/>
                        </a:spcAft>
                      </a:pPr>
                      <a:r>
                        <a:rPr lang="en-US" sz="1600">
                          <a:effectLst/>
                        </a:rPr>
                        <a:t>Practiced in East Africa</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Spirits found in nature or people</a:t>
                      </a:r>
                    </a:p>
                    <a:p>
                      <a:pPr marL="0" marR="0">
                        <a:spcBef>
                          <a:spcPts val="0"/>
                        </a:spcBef>
                        <a:spcAft>
                          <a:spcPts val="0"/>
                        </a:spcAft>
                      </a:pPr>
                      <a:r>
                        <a:rPr lang="en-US" sz="1600">
                          <a:effectLst/>
                        </a:rPr>
                        <a:t>Important part of religion</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Part of Shinto belief that spirits are in all things</a:t>
                      </a:r>
                    </a:p>
                    <a:p>
                      <a:pPr marL="0" marR="0">
                        <a:spcBef>
                          <a:spcPts val="0"/>
                        </a:spcBef>
                        <a:spcAft>
                          <a:spcPts val="0"/>
                        </a:spcAft>
                      </a:pPr>
                      <a:r>
                        <a:rPr lang="en-US" sz="1600" dirty="0">
                          <a:effectLst/>
                        </a:rPr>
                        <a:t>Found in Japan</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82773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799306"/>
          </a:xfrm>
        </p:spPr>
        <p:txBody>
          <a:bodyPr/>
          <a:lstStyle/>
          <a:p>
            <a:r>
              <a:rPr lang="en-US" dirty="0" smtClean="0"/>
              <a:t>Culture and Religion</a:t>
            </a:r>
            <a:endParaRPr lang="en-US" dirty="0"/>
          </a:p>
        </p:txBody>
      </p:sp>
      <p:sp>
        <p:nvSpPr>
          <p:cNvPr id="3" name="Content Placeholder 2"/>
          <p:cNvSpPr>
            <a:spLocks noGrp="1"/>
          </p:cNvSpPr>
          <p:nvPr>
            <p:ph sz="half" idx="1"/>
          </p:nvPr>
        </p:nvSpPr>
        <p:spPr>
          <a:xfrm>
            <a:off x="457200" y="914400"/>
            <a:ext cx="4038600" cy="5791199"/>
          </a:xfrm>
        </p:spPr>
        <p:txBody>
          <a:bodyPr>
            <a:normAutofit fontScale="77500" lnSpcReduction="20000"/>
          </a:bodyPr>
          <a:lstStyle/>
          <a:p>
            <a:pPr marL="64008" indent="0">
              <a:buNone/>
            </a:pPr>
            <a:r>
              <a:rPr lang="en-US" b="1" dirty="0">
                <a:solidFill>
                  <a:schemeClr val="accent4">
                    <a:lumMod val="40000"/>
                    <a:lumOff val="60000"/>
                  </a:schemeClr>
                </a:solidFill>
              </a:rPr>
              <a:t>What is the main difference in the belief in god between the Abrahamic religions and Hinduism?</a:t>
            </a:r>
          </a:p>
          <a:p>
            <a:r>
              <a:rPr lang="en-US" dirty="0"/>
              <a:t>Judaism, Christianity and Islam and monotheistic; Hinduism is polytheistic</a:t>
            </a:r>
          </a:p>
          <a:p>
            <a:pPr marL="64008" indent="0">
              <a:buNone/>
            </a:pPr>
            <a:r>
              <a:rPr lang="en-US" b="1" dirty="0">
                <a:solidFill>
                  <a:schemeClr val="accent4">
                    <a:lumMod val="40000"/>
                    <a:lumOff val="60000"/>
                  </a:schemeClr>
                </a:solidFill>
              </a:rPr>
              <a:t>What belief set Judaism apart from other religions in the Ancient world?</a:t>
            </a:r>
          </a:p>
          <a:p>
            <a:r>
              <a:rPr lang="en-US" dirty="0" smtClean="0"/>
              <a:t>Monotheism</a:t>
            </a:r>
            <a:r>
              <a:rPr lang="en-US" dirty="0"/>
              <a:t> </a:t>
            </a:r>
          </a:p>
          <a:p>
            <a:pPr marL="64008" indent="0">
              <a:buNone/>
            </a:pPr>
            <a:r>
              <a:rPr lang="en-US" b="1" dirty="0">
                <a:solidFill>
                  <a:schemeClr val="accent4">
                    <a:lumMod val="40000"/>
                    <a:lumOff val="60000"/>
                  </a:schemeClr>
                </a:solidFill>
              </a:rPr>
              <a:t>Why do Muslims call Jews and Christians people of the book?</a:t>
            </a:r>
          </a:p>
          <a:p>
            <a:r>
              <a:rPr lang="en-US" dirty="0"/>
              <a:t>Parts of the Torah (old testament) and Bible (new testament) are in the </a:t>
            </a:r>
            <a:r>
              <a:rPr lang="en-US" dirty="0" err="1" smtClean="0"/>
              <a:t>Qu’ran</a:t>
            </a:r>
            <a:endParaRPr lang="en-US" dirty="0"/>
          </a:p>
          <a:p>
            <a:pPr marL="64008" indent="0">
              <a:buNone/>
            </a:pPr>
            <a:r>
              <a:rPr lang="en-US" b="1" dirty="0">
                <a:solidFill>
                  <a:schemeClr val="accent4">
                    <a:lumMod val="40000"/>
                    <a:lumOff val="60000"/>
                  </a:schemeClr>
                </a:solidFill>
              </a:rPr>
              <a:t>The practice that the Golden Stool is an important symbol of power is practiced by the</a:t>
            </a:r>
          </a:p>
          <a:p>
            <a:r>
              <a:rPr lang="en-US" dirty="0"/>
              <a:t>Ashanti</a:t>
            </a:r>
          </a:p>
          <a:p>
            <a:endParaRPr lang="en-US" dirty="0"/>
          </a:p>
        </p:txBody>
      </p:sp>
      <p:sp>
        <p:nvSpPr>
          <p:cNvPr id="4" name="Content Placeholder 3"/>
          <p:cNvSpPr>
            <a:spLocks noGrp="1"/>
          </p:cNvSpPr>
          <p:nvPr>
            <p:ph sz="half" idx="2"/>
          </p:nvPr>
        </p:nvSpPr>
        <p:spPr>
          <a:xfrm>
            <a:off x="4648200" y="914400"/>
            <a:ext cx="4038600" cy="5714999"/>
          </a:xfrm>
        </p:spPr>
        <p:txBody>
          <a:bodyPr>
            <a:normAutofit fontScale="77500" lnSpcReduction="20000"/>
          </a:bodyPr>
          <a:lstStyle/>
          <a:p>
            <a:pPr marL="64008" indent="0">
              <a:buNone/>
            </a:pPr>
            <a:r>
              <a:rPr lang="en-US" b="1" dirty="0">
                <a:solidFill>
                  <a:schemeClr val="accent4">
                    <a:lumMod val="40000"/>
                    <a:lumOff val="60000"/>
                  </a:schemeClr>
                </a:solidFill>
              </a:rPr>
              <a:t>Why are so many people in Africa part of the Bantu ethnic group?</a:t>
            </a:r>
          </a:p>
          <a:p>
            <a:r>
              <a:rPr lang="en-US" dirty="0"/>
              <a:t>The Bantu Migration covered large expanse of the African </a:t>
            </a:r>
            <a:r>
              <a:rPr lang="en-US" dirty="0" smtClean="0"/>
              <a:t>Continent</a:t>
            </a:r>
            <a:r>
              <a:rPr lang="en-US" dirty="0"/>
              <a:t> </a:t>
            </a:r>
          </a:p>
          <a:p>
            <a:pPr marL="64008" indent="0">
              <a:buNone/>
            </a:pPr>
            <a:r>
              <a:rPr lang="en-US" b="1" dirty="0">
                <a:solidFill>
                  <a:schemeClr val="accent4">
                    <a:lumMod val="40000"/>
                    <a:lumOff val="60000"/>
                  </a:schemeClr>
                </a:solidFill>
              </a:rPr>
              <a:t>Ethnic groups is</a:t>
            </a:r>
          </a:p>
          <a:p>
            <a:r>
              <a:rPr lang="en-US" dirty="0"/>
              <a:t>People who share a language, history, and often religion</a:t>
            </a:r>
          </a:p>
          <a:p>
            <a:pPr marL="64008" indent="0">
              <a:buNone/>
            </a:pPr>
            <a:r>
              <a:rPr lang="en-US" b="1" dirty="0" smtClean="0">
                <a:solidFill>
                  <a:schemeClr val="accent4">
                    <a:lumMod val="40000"/>
                    <a:lumOff val="60000"/>
                  </a:schemeClr>
                </a:solidFill>
              </a:rPr>
              <a:t>Why </a:t>
            </a:r>
            <a:r>
              <a:rPr lang="en-US" b="1" dirty="0">
                <a:solidFill>
                  <a:schemeClr val="accent4">
                    <a:lumMod val="40000"/>
                    <a:lumOff val="60000"/>
                  </a:schemeClr>
                </a:solidFill>
              </a:rPr>
              <a:t>is learning Arabic important to Muslims?</a:t>
            </a:r>
          </a:p>
          <a:p>
            <a:r>
              <a:rPr lang="en-US" dirty="0"/>
              <a:t>The Qur’an, or Muslim holy Book is in Arabic. </a:t>
            </a:r>
          </a:p>
          <a:p>
            <a:pPr marL="64008" indent="0">
              <a:buNone/>
            </a:pPr>
            <a:r>
              <a:rPr lang="en-US" b="1" dirty="0">
                <a:solidFill>
                  <a:schemeClr val="accent4">
                    <a:lumMod val="40000"/>
                    <a:lumOff val="60000"/>
                  </a:schemeClr>
                </a:solidFill>
              </a:rPr>
              <a:t>How did Confucianism start playing a major role in Chinese society?</a:t>
            </a:r>
          </a:p>
          <a:p>
            <a:r>
              <a:rPr lang="en-US" dirty="0" smtClean="0"/>
              <a:t>In 121 BC the Han  dynasty had Confucian Scholars help put Confucianism into the government  </a:t>
            </a:r>
            <a:endParaRPr lang="en-US" dirty="0"/>
          </a:p>
        </p:txBody>
      </p:sp>
    </p:spTree>
    <p:extLst>
      <p:ext uri="{BB962C8B-B14F-4D97-AF65-F5344CB8AC3E}">
        <p14:creationId xmlns:p14="http://schemas.microsoft.com/office/powerpoint/2010/main" val="4136405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80">
                                          <p:stCondLst>
                                            <p:cond delay="0"/>
                                          </p:stCondLst>
                                        </p:cTn>
                                        <p:tgtEl>
                                          <p:spTgt spid="3">
                                            <p:txEl>
                                              <p:pRg st="5" end="5"/>
                                            </p:txEl>
                                          </p:spTgt>
                                        </p:tgtEl>
                                      </p:cBhvr>
                                    </p:animEffect>
                                    <p:anim calcmode="lin" valueType="num">
                                      <p:cBhvr>
                                        <p:cTn id="4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5" end="5"/>
                                            </p:txEl>
                                          </p:spTgt>
                                        </p:tgtEl>
                                      </p:cBhvr>
                                      <p:to x="100000" y="60000"/>
                                    </p:animScale>
                                    <p:animScale>
                                      <p:cBhvr>
                                        <p:cTn id="50" dur="166" decel="50000">
                                          <p:stCondLst>
                                            <p:cond delay="676"/>
                                          </p:stCondLst>
                                        </p:cTn>
                                        <p:tgtEl>
                                          <p:spTgt spid="3">
                                            <p:txEl>
                                              <p:pRg st="5" end="5"/>
                                            </p:txEl>
                                          </p:spTgt>
                                        </p:tgtEl>
                                      </p:cBhvr>
                                      <p:to x="100000" y="100000"/>
                                    </p:animScale>
                                    <p:animScale>
                                      <p:cBhvr>
                                        <p:cTn id="51" dur="26">
                                          <p:stCondLst>
                                            <p:cond delay="1312"/>
                                          </p:stCondLst>
                                        </p:cTn>
                                        <p:tgtEl>
                                          <p:spTgt spid="3">
                                            <p:txEl>
                                              <p:pRg st="5" end="5"/>
                                            </p:txEl>
                                          </p:spTgt>
                                        </p:tgtEl>
                                      </p:cBhvr>
                                      <p:to x="100000" y="80000"/>
                                    </p:animScale>
                                    <p:animScale>
                                      <p:cBhvr>
                                        <p:cTn id="52" dur="166" decel="50000">
                                          <p:stCondLst>
                                            <p:cond delay="1338"/>
                                          </p:stCondLst>
                                        </p:cTn>
                                        <p:tgtEl>
                                          <p:spTgt spid="3">
                                            <p:txEl>
                                              <p:pRg st="5" end="5"/>
                                            </p:txEl>
                                          </p:spTgt>
                                        </p:tgtEl>
                                      </p:cBhvr>
                                      <p:to x="100000" y="100000"/>
                                    </p:animScale>
                                    <p:animScale>
                                      <p:cBhvr>
                                        <p:cTn id="53" dur="26">
                                          <p:stCondLst>
                                            <p:cond delay="1642"/>
                                          </p:stCondLst>
                                        </p:cTn>
                                        <p:tgtEl>
                                          <p:spTgt spid="3">
                                            <p:txEl>
                                              <p:pRg st="5" end="5"/>
                                            </p:txEl>
                                          </p:spTgt>
                                        </p:tgtEl>
                                      </p:cBhvr>
                                      <p:to x="100000" y="90000"/>
                                    </p:animScale>
                                    <p:animScale>
                                      <p:cBhvr>
                                        <p:cTn id="54" dur="166" decel="50000">
                                          <p:stCondLst>
                                            <p:cond delay="1668"/>
                                          </p:stCondLst>
                                        </p:cTn>
                                        <p:tgtEl>
                                          <p:spTgt spid="3">
                                            <p:txEl>
                                              <p:pRg st="5" end="5"/>
                                            </p:txEl>
                                          </p:spTgt>
                                        </p:tgtEl>
                                      </p:cBhvr>
                                      <p:to x="100000" y="100000"/>
                                    </p:animScale>
                                    <p:animScale>
                                      <p:cBhvr>
                                        <p:cTn id="55" dur="26">
                                          <p:stCondLst>
                                            <p:cond delay="1808"/>
                                          </p:stCondLst>
                                        </p:cTn>
                                        <p:tgtEl>
                                          <p:spTgt spid="3">
                                            <p:txEl>
                                              <p:pRg st="5" end="5"/>
                                            </p:txEl>
                                          </p:spTgt>
                                        </p:tgtEl>
                                      </p:cBhvr>
                                      <p:to x="100000" y="95000"/>
                                    </p:animScale>
                                    <p:animScale>
                                      <p:cBhvr>
                                        <p:cTn id="56" dur="166" decel="50000">
                                          <p:stCondLst>
                                            <p:cond delay="1834"/>
                                          </p:stCondLst>
                                        </p:cTn>
                                        <p:tgtEl>
                                          <p:spTgt spid="3">
                                            <p:txEl>
                                              <p:pRg st="5" end="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wipe(down)">
                                      <p:cBhvr>
                                        <p:cTn id="61" dur="580">
                                          <p:stCondLst>
                                            <p:cond delay="0"/>
                                          </p:stCondLst>
                                        </p:cTn>
                                        <p:tgtEl>
                                          <p:spTgt spid="3">
                                            <p:txEl>
                                              <p:pRg st="7" end="7"/>
                                            </p:txEl>
                                          </p:spTgt>
                                        </p:tgtEl>
                                      </p:cBhvr>
                                    </p:animEffect>
                                    <p:anim calcmode="lin" valueType="num">
                                      <p:cBhvr>
                                        <p:cTn id="6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7" end="7"/>
                                            </p:txEl>
                                          </p:spTgt>
                                        </p:tgtEl>
                                      </p:cBhvr>
                                      <p:to x="100000" y="60000"/>
                                    </p:animScale>
                                    <p:animScale>
                                      <p:cBhvr>
                                        <p:cTn id="68" dur="166" decel="50000">
                                          <p:stCondLst>
                                            <p:cond delay="676"/>
                                          </p:stCondLst>
                                        </p:cTn>
                                        <p:tgtEl>
                                          <p:spTgt spid="3">
                                            <p:txEl>
                                              <p:pRg st="7" end="7"/>
                                            </p:txEl>
                                          </p:spTgt>
                                        </p:tgtEl>
                                      </p:cBhvr>
                                      <p:to x="100000" y="100000"/>
                                    </p:animScale>
                                    <p:animScale>
                                      <p:cBhvr>
                                        <p:cTn id="69" dur="26">
                                          <p:stCondLst>
                                            <p:cond delay="1312"/>
                                          </p:stCondLst>
                                        </p:cTn>
                                        <p:tgtEl>
                                          <p:spTgt spid="3">
                                            <p:txEl>
                                              <p:pRg st="7" end="7"/>
                                            </p:txEl>
                                          </p:spTgt>
                                        </p:tgtEl>
                                      </p:cBhvr>
                                      <p:to x="100000" y="80000"/>
                                    </p:animScale>
                                    <p:animScale>
                                      <p:cBhvr>
                                        <p:cTn id="70" dur="166" decel="50000">
                                          <p:stCondLst>
                                            <p:cond delay="1338"/>
                                          </p:stCondLst>
                                        </p:cTn>
                                        <p:tgtEl>
                                          <p:spTgt spid="3">
                                            <p:txEl>
                                              <p:pRg st="7" end="7"/>
                                            </p:txEl>
                                          </p:spTgt>
                                        </p:tgtEl>
                                      </p:cBhvr>
                                      <p:to x="100000" y="100000"/>
                                    </p:animScale>
                                    <p:animScale>
                                      <p:cBhvr>
                                        <p:cTn id="71" dur="26">
                                          <p:stCondLst>
                                            <p:cond delay="1642"/>
                                          </p:stCondLst>
                                        </p:cTn>
                                        <p:tgtEl>
                                          <p:spTgt spid="3">
                                            <p:txEl>
                                              <p:pRg st="7" end="7"/>
                                            </p:txEl>
                                          </p:spTgt>
                                        </p:tgtEl>
                                      </p:cBhvr>
                                      <p:to x="100000" y="90000"/>
                                    </p:animScale>
                                    <p:animScale>
                                      <p:cBhvr>
                                        <p:cTn id="72" dur="166" decel="50000">
                                          <p:stCondLst>
                                            <p:cond delay="1668"/>
                                          </p:stCondLst>
                                        </p:cTn>
                                        <p:tgtEl>
                                          <p:spTgt spid="3">
                                            <p:txEl>
                                              <p:pRg st="7" end="7"/>
                                            </p:txEl>
                                          </p:spTgt>
                                        </p:tgtEl>
                                      </p:cBhvr>
                                      <p:to x="100000" y="100000"/>
                                    </p:animScale>
                                    <p:animScale>
                                      <p:cBhvr>
                                        <p:cTn id="73" dur="26">
                                          <p:stCondLst>
                                            <p:cond delay="1808"/>
                                          </p:stCondLst>
                                        </p:cTn>
                                        <p:tgtEl>
                                          <p:spTgt spid="3">
                                            <p:txEl>
                                              <p:pRg st="7" end="7"/>
                                            </p:txEl>
                                          </p:spTgt>
                                        </p:tgtEl>
                                      </p:cBhvr>
                                      <p:to x="100000" y="95000"/>
                                    </p:animScale>
                                    <p:animScale>
                                      <p:cBhvr>
                                        <p:cTn id="74" dur="166" decel="50000">
                                          <p:stCondLst>
                                            <p:cond delay="1834"/>
                                          </p:stCondLst>
                                        </p:cTn>
                                        <p:tgtEl>
                                          <p:spTgt spid="3">
                                            <p:txEl>
                                              <p:pRg st="7" end="7"/>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Effect transition="in" filter="wipe(down)">
                                      <p:cBhvr>
                                        <p:cTn id="79" dur="580">
                                          <p:stCondLst>
                                            <p:cond delay="0"/>
                                          </p:stCondLst>
                                        </p:cTn>
                                        <p:tgtEl>
                                          <p:spTgt spid="4">
                                            <p:txEl>
                                              <p:pRg st="1" end="1"/>
                                            </p:txEl>
                                          </p:spTgt>
                                        </p:tgtEl>
                                      </p:cBhvr>
                                    </p:animEffect>
                                    <p:anim calcmode="lin" valueType="num">
                                      <p:cBhvr>
                                        <p:cTn id="8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1" end="1"/>
                                            </p:txEl>
                                          </p:spTgt>
                                        </p:tgtEl>
                                      </p:cBhvr>
                                      <p:to x="100000" y="60000"/>
                                    </p:animScale>
                                    <p:animScale>
                                      <p:cBhvr>
                                        <p:cTn id="86" dur="166" decel="50000">
                                          <p:stCondLst>
                                            <p:cond delay="676"/>
                                          </p:stCondLst>
                                        </p:cTn>
                                        <p:tgtEl>
                                          <p:spTgt spid="4">
                                            <p:txEl>
                                              <p:pRg st="1" end="1"/>
                                            </p:txEl>
                                          </p:spTgt>
                                        </p:tgtEl>
                                      </p:cBhvr>
                                      <p:to x="100000" y="100000"/>
                                    </p:animScale>
                                    <p:animScale>
                                      <p:cBhvr>
                                        <p:cTn id="87" dur="26">
                                          <p:stCondLst>
                                            <p:cond delay="1312"/>
                                          </p:stCondLst>
                                        </p:cTn>
                                        <p:tgtEl>
                                          <p:spTgt spid="4">
                                            <p:txEl>
                                              <p:pRg st="1" end="1"/>
                                            </p:txEl>
                                          </p:spTgt>
                                        </p:tgtEl>
                                      </p:cBhvr>
                                      <p:to x="100000" y="80000"/>
                                    </p:animScale>
                                    <p:animScale>
                                      <p:cBhvr>
                                        <p:cTn id="88" dur="166" decel="50000">
                                          <p:stCondLst>
                                            <p:cond delay="1338"/>
                                          </p:stCondLst>
                                        </p:cTn>
                                        <p:tgtEl>
                                          <p:spTgt spid="4">
                                            <p:txEl>
                                              <p:pRg st="1" end="1"/>
                                            </p:txEl>
                                          </p:spTgt>
                                        </p:tgtEl>
                                      </p:cBhvr>
                                      <p:to x="100000" y="100000"/>
                                    </p:animScale>
                                    <p:animScale>
                                      <p:cBhvr>
                                        <p:cTn id="89" dur="26">
                                          <p:stCondLst>
                                            <p:cond delay="1642"/>
                                          </p:stCondLst>
                                        </p:cTn>
                                        <p:tgtEl>
                                          <p:spTgt spid="4">
                                            <p:txEl>
                                              <p:pRg st="1" end="1"/>
                                            </p:txEl>
                                          </p:spTgt>
                                        </p:tgtEl>
                                      </p:cBhvr>
                                      <p:to x="100000" y="90000"/>
                                    </p:animScale>
                                    <p:animScale>
                                      <p:cBhvr>
                                        <p:cTn id="90" dur="166" decel="50000">
                                          <p:stCondLst>
                                            <p:cond delay="1668"/>
                                          </p:stCondLst>
                                        </p:cTn>
                                        <p:tgtEl>
                                          <p:spTgt spid="4">
                                            <p:txEl>
                                              <p:pRg st="1" end="1"/>
                                            </p:txEl>
                                          </p:spTgt>
                                        </p:tgtEl>
                                      </p:cBhvr>
                                      <p:to x="100000" y="100000"/>
                                    </p:animScale>
                                    <p:animScale>
                                      <p:cBhvr>
                                        <p:cTn id="91" dur="26">
                                          <p:stCondLst>
                                            <p:cond delay="1808"/>
                                          </p:stCondLst>
                                        </p:cTn>
                                        <p:tgtEl>
                                          <p:spTgt spid="4">
                                            <p:txEl>
                                              <p:pRg st="1" end="1"/>
                                            </p:txEl>
                                          </p:spTgt>
                                        </p:tgtEl>
                                      </p:cBhvr>
                                      <p:to x="100000" y="95000"/>
                                    </p:animScale>
                                    <p:animScale>
                                      <p:cBhvr>
                                        <p:cTn id="92" dur="166" decel="50000">
                                          <p:stCondLst>
                                            <p:cond delay="1834"/>
                                          </p:stCondLst>
                                        </p:cTn>
                                        <p:tgtEl>
                                          <p:spTgt spid="4">
                                            <p:txEl>
                                              <p:pRg st="1" end="1"/>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4">
                                            <p:txEl>
                                              <p:pRg st="3" end="3"/>
                                            </p:txEl>
                                          </p:spTgt>
                                        </p:tgtEl>
                                        <p:attrNameLst>
                                          <p:attrName>style.visibility</p:attrName>
                                        </p:attrNameLst>
                                      </p:cBhvr>
                                      <p:to>
                                        <p:strVal val="visible"/>
                                      </p:to>
                                    </p:set>
                                    <p:animEffect transition="in" filter="wipe(down)">
                                      <p:cBhvr>
                                        <p:cTn id="97" dur="580">
                                          <p:stCondLst>
                                            <p:cond delay="0"/>
                                          </p:stCondLst>
                                        </p:cTn>
                                        <p:tgtEl>
                                          <p:spTgt spid="4">
                                            <p:txEl>
                                              <p:pRg st="3" end="3"/>
                                            </p:txEl>
                                          </p:spTgt>
                                        </p:tgtEl>
                                      </p:cBhvr>
                                    </p:animEffect>
                                    <p:anim calcmode="lin" valueType="num">
                                      <p:cBhvr>
                                        <p:cTn id="9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3" end="3"/>
                                            </p:txEl>
                                          </p:spTgt>
                                        </p:tgtEl>
                                      </p:cBhvr>
                                      <p:to x="100000" y="60000"/>
                                    </p:animScale>
                                    <p:animScale>
                                      <p:cBhvr>
                                        <p:cTn id="104" dur="166" decel="50000">
                                          <p:stCondLst>
                                            <p:cond delay="676"/>
                                          </p:stCondLst>
                                        </p:cTn>
                                        <p:tgtEl>
                                          <p:spTgt spid="4">
                                            <p:txEl>
                                              <p:pRg st="3" end="3"/>
                                            </p:txEl>
                                          </p:spTgt>
                                        </p:tgtEl>
                                      </p:cBhvr>
                                      <p:to x="100000" y="100000"/>
                                    </p:animScale>
                                    <p:animScale>
                                      <p:cBhvr>
                                        <p:cTn id="105" dur="26">
                                          <p:stCondLst>
                                            <p:cond delay="1312"/>
                                          </p:stCondLst>
                                        </p:cTn>
                                        <p:tgtEl>
                                          <p:spTgt spid="4">
                                            <p:txEl>
                                              <p:pRg st="3" end="3"/>
                                            </p:txEl>
                                          </p:spTgt>
                                        </p:tgtEl>
                                      </p:cBhvr>
                                      <p:to x="100000" y="80000"/>
                                    </p:animScale>
                                    <p:animScale>
                                      <p:cBhvr>
                                        <p:cTn id="106" dur="166" decel="50000">
                                          <p:stCondLst>
                                            <p:cond delay="1338"/>
                                          </p:stCondLst>
                                        </p:cTn>
                                        <p:tgtEl>
                                          <p:spTgt spid="4">
                                            <p:txEl>
                                              <p:pRg st="3" end="3"/>
                                            </p:txEl>
                                          </p:spTgt>
                                        </p:tgtEl>
                                      </p:cBhvr>
                                      <p:to x="100000" y="100000"/>
                                    </p:animScale>
                                    <p:animScale>
                                      <p:cBhvr>
                                        <p:cTn id="107" dur="26">
                                          <p:stCondLst>
                                            <p:cond delay="1642"/>
                                          </p:stCondLst>
                                        </p:cTn>
                                        <p:tgtEl>
                                          <p:spTgt spid="4">
                                            <p:txEl>
                                              <p:pRg st="3" end="3"/>
                                            </p:txEl>
                                          </p:spTgt>
                                        </p:tgtEl>
                                      </p:cBhvr>
                                      <p:to x="100000" y="90000"/>
                                    </p:animScale>
                                    <p:animScale>
                                      <p:cBhvr>
                                        <p:cTn id="108" dur="166" decel="50000">
                                          <p:stCondLst>
                                            <p:cond delay="1668"/>
                                          </p:stCondLst>
                                        </p:cTn>
                                        <p:tgtEl>
                                          <p:spTgt spid="4">
                                            <p:txEl>
                                              <p:pRg st="3" end="3"/>
                                            </p:txEl>
                                          </p:spTgt>
                                        </p:tgtEl>
                                      </p:cBhvr>
                                      <p:to x="100000" y="100000"/>
                                    </p:animScale>
                                    <p:animScale>
                                      <p:cBhvr>
                                        <p:cTn id="109" dur="26">
                                          <p:stCondLst>
                                            <p:cond delay="1808"/>
                                          </p:stCondLst>
                                        </p:cTn>
                                        <p:tgtEl>
                                          <p:spTgt spid="4">
                                            <p:txEl>
                                              <p:pRg st="3" end="3"/>
                                            </p:txEl>
                                          </p:spTgt>
                                        </p:tgtEl>
                                      </p:cBhvr>
                                      <p:to x="100000" y="95000"/>
                                    </p:animScale>
                                    <p:animScale>
                                      <p:cBhvr>
                                        <p:cTn id="110" dur="166" decel="50000">
                                          <p:stCondLst>
                                            <p:cond delay="1834"/>
                                          </p:stCondLst>
                                        </p:cTn>
                                        <p:tgtEl>
                                          <p:spTgt spid="4">
                                            <p:txEl>
                                              <p:pRg st="3" end="3"/>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4">
                                            <p:txEl>
                                              <p:pRg st="5" end="5"/>
                                            </p:txEl>
                                          </p:spTgt>
                                        </p:tgtEl>
                                        <p:attrNameLst>
                                          <p:attrName>style.visibility</p:attrName>
                                        </p:attrNameLst>
                                      </p:cBhvr>
                                      <p:to>
                                        <p:strVal val="visible"/>
                                      </p:to>
                                    </p:set>
                                    <p:animEffect transition="in" filter="wipe(down)">
                                      <p:cBhvr>
                                        <p:cTn id="115" dur="580">
                                          <p:stCondLst>
                                            <p:cond delay="0"/>
                                          </p:stCondLst>
                                        </p:cTn>
                                        <p:tgtEl>
                                          <p:spTgt spid="4">
                                            <p:txEl>
                                              <p:pRg st="5" end="5"/>
                                            </p:txEl>
                                          </p:spTgt>
                                        </p:tgtEl>
                                      </p:cBhvr>
                                    </p:animEffect>
                                    <p:anim calcmode="lin" valueType="num">
                                      <p:cBhvr>
                                        <p:cTn id="116"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5" end="5"/>
                                            </p:txEl>
                                          </p:spTgt>
                                        </p:tgtEl>
                                      </p:cBhvr>
                                      <p:to x="100000" y="60000"/>
                                    </p:animScale>
                                    <p:animScale>
                                      <p:cBhvr>
                                        <p:cTn id="122" dur="166" decel="50000">
                                          <p:stCondLst>
                                            <p:cond delay="676"/>
                                          </p:stCondLst>
                                        </p:cTn>
                                        <p:tgtEl>
                                          <p:spTgt spid="4">
                                            <p:txEl>
                                              <p:pRg st="5" end="5"/>
                                            </p:txEl>
                                          </p:spTgt>
                                        </p:tgtEl>
                                      </p:cBhvr>
                                      <p:to x="100000" y="100000"/>
                                    </p:animScale>
                                    <p:animScale>
                                      <p:cBhvr>
                                        <p:cTn id="123" dur="26">
                                          <p:stCondLst>
                                            <p:cond delay="1312"/>
                                          </p:stCondLst>
                                        </p:cTn>
                                        <p:tgtEl>
                                          <p:spTgt spid="4">
                                            <p:txEl>
                                              <p:pRg st="5" end="5"/>
                                            </p:txEl>
                                          </p:spTgt>
                                        </p:tgtEl>
                                      </p:cBhvr>
                                      <p:to x="100000" y="80000"/>
                                    </p:animScale>
                                    <p:animScale>
                                      <p:cBhvr>
                                        <p:cTn id="124" dur="166" decel="50000">
                                          <p:stCondLst>
                                            <p:cond delay="1338"/>
                                          </p:stCondLst>
                                        </p:cTn>
                                        <p:tgtEl>
                                          <p:spTgt spid="4">
                                            <p:txEl>
                                              <p:pRg st="5" end="5"/>
                                            </p:txEl>
                                          </p:spTgt>
                                        </p:tgtEl>
                                      </p:cBhvr>
                                      <p:to x="100000" y="100000"/>
                                    </p:animScale>
                                    <p:animScale>
                                      <p:cBhvr>
                                        <p:cTn id="125" dur="26">
                                          <p:stCondLst>
                                            <p:cond delay="1642"/>
                                          </p:stCondLst>
                                        </p:cTn>
                                        <p:tgtEl>
                                          <p:spTgt spid="4">
                                            <p:txEl>
                                              <p:pRg st="5" end="5"/>
                                            </p:txEl>
                                          </p:spTgt>
                                        </p:tgtEl>
                                      </p:cBhvr>
                                      <p:to x="100000" y="90000"/>
                                    </p:animScale>
                                    <p:animScale>
                                      <p:cBhvr>
                                        <p:cTn id="126" dur="166" decel="50000">
                                          <p:stCondLst>
                                            <p:cond delay="1668"/>
                                          </p:stCondLst>
                                        </p:cTn>
                                        <p:tgtEl>
                                          <p:spTgt spid="4">
                                            <p:txEl>
                                              <p:pRg st="5" end="5"/>
                                            </p:txEl>
                                          </p:spTgt>
                                        </p:tgtEl>
                                      </p:cBhvr>
                                      <p:to x="100000" y="100000"/>
                                    </p:animScale>
                                    <p:animScale>
                                      <p:cBhvr>
                                        <p:cTn id="127" dur="26">
                                          <p:stCondLst>
                                            <p:cond delay="1808"/>
                                          </p:stCondLst>
                                        </p:cTn>
                                        <p:tgtEl>
                                          <p:spTgt spid="4">
                                            <p:txEl>
                                              <p:pRg st="5" end="5"/>
                                            </p:txEl>
                                          </p:spTgt>
                                        </p:tgtEl>
                                      </p:cBhvr>
                                      <p:to x="100000" y="95000"/>
                                    </p:animScale>
                                    <p:animScale>
                                      <p:cBhvr>
                                        <p:cTn id="128" dur="166" decel="50000">
                                          <p:stCondLst>
                                            <p:cond delay="1834"/>
                                          </p:stCondLst>
                                        </p:cTn>
                                        <p:tgtEl>
                                          <p:spTgt spid="4">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4">
                                            <p:txEl>
                                              <p:pRg st="7" end="7"/>
                                            </p:txEl>
                                          </p:spTgt>
                                        </p:tgtEl>
                                        <p:attrNameLst>
                                          <p:attrName>style.visibility</p:attrName>
                                        </p:attrNameLst>
                                      </p:cBhvr>
                                      <p:to>
                                        <p:strVal val="visible"/>
                                      </p:to>
                                    </p:set>
                                    <p:animEffect transition="in" filter="wipe(down)">
                                      <p:cBhvr>
                                        <p:cTn id="133" dur="580">
                                          <p:stCondLst>
                                            <p:cond delay="0"/>
                                          </p:stCondLst>
                                        </p:cTn>
                                        <p:tgtEl>
                                          <p:spTgt spid="4">
                                            <p:txEl>
                                              <p:pRg st="7" end="7"/>
                                            </p:txEl>
                                          </p:spTgt>
                                        </p:tgtEl>
                                      </p:cBhvr>
                                    </p:animEffect>
                                    <p:anim calcmode="lin" valueType="num">
                                      <p:cBhvr>
                                        <p:cTn id="134"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4">
                                            <p:txEl>
                                              <p:pRg st="7" end="7"/>
                                            </p:txEl>
                                          </p:spTgt>
                                        </p:tgtEl>
                                      </p:cBhvr>
                                      <p:to x="100000" y="60000"/>
                                    </p:animScale>
                                    <p:animScale>
                                      <p:cBhvr>
                                        <p:cTn id="140" dur="166" decel="50000">
                                          <p:stCondLst>
                                            <p:cond delay="676"/>
                                          </p:stCondLst>
                                        </p:cTn>
                                        <p:tgtEl>
                                          <p:spTgt spid="4">
                                            <p:txEl>
                                              <p:pRg st="7" end="7"/>
                                            </p:txEl>
                                          </p:spTgt>
                                        </p:tgtEl>
                                      </p:cBhvr>
                                      <p:to x="100000" y="100000"/>
                                    </p:animScale>
                                    <p:animScale>
                                      <p:cBhvr>
                                        <p:cTn id="141" dur="26">
                                          <p:stCondLst>
                                            <p:cond delay="1312"/>
                                          </p:stCondLst>
                                        </p:cTn>
                                        <p:tgtEl>
                                          <p:spTgt spid="4">
                                            <p:txEl>
                                              <p:pRg st="7" end="7"/>
                                            </p:txEl>
                                          </p:spTgt>
                                        </p:tgtEl>
                                      </p:cBhvr>
                                      <p:to x="100000" y="80000"/>
                                    </p:animScale>
                                    <p:animScale>
                                      <p:cBhvr>
                                        <p:cTn id="142" dur="166" decel="50000">
                                          <p:stCondLst>
                                            <p:cond delay="1338"/>
                                          </p:stCondLst>
                                        </p:cTn>
                                        <p:tgtEl>
                                          <p:spTgt spid="4">
                                            <p:txEl>
                                              <p:pRg st="7" end="7"/>
                                            </p:txEl>
                                          </p:spTgt>
                                        </p:tgtEl>
                                      </p:cBhvr>
                                      <p:to x="100000" y="100000"/>
                                    </p:animScale>
                                    <p:animScale>
                                      <p:cBhvr>
                                        <p:cTn id="143" dur="26">
                                          <p:stCondLst>
                                            <p:cond delay="1642"/>
                                          </p:stCondLst>
                                        </p:cTn>
                                        <p:tgtEl>
                                          <p:spTgt spid="4">
                                            <p:txEl>
                                              <p:pRg st="7" end="7"/>
                                            </p:txEl>
                                          </p:spTgt>
                                        </p:tgtEl>
                                      </p:cBhvr>
                                      <p:to x="100000" y="90000"/>
                                    </p:animScale>
                                    <p:animScale>
                                      <p:cBhvr>
                                        <p:cTn id="144" dur="166" decel="50000">
                                          <p:stCondLst>
                                            <p:cond delay="1668"/>
                                          </p:stCondLst>
                                        </p:cTn>
                                        <p:tgtEl>
                                          <p:spTgt spid="4">
                                            <p:txEl>
                                              <p:pRg st="7" end="7"/>
                                            </p:txEl>
                                          </p:spTgt>
                                        </p:tgtEl>
                                      </p:cBhvr>
                                      <p:to x="100000" y="100000"/>
                                    </p:animScale>
                                    <p:animScale>
                                      <p:cBhvr>
                                        <p:cTn id="145" dur="26">
                                          <p:stCondLst>
                                            <p:cond delay="1808"/>
                                          </p:stCondLst>
                                        </p:cTn>
                                        <p:tgtEl>
                                          <p:spTgt spid="4">
                                            <p:txEl>
                                              <p:pRg st="7" end="7"/>
                                            </p:txEl>
                                          </p:spTgt>
                                        </p:tgtEl>
                                      </p:cBhvr>
                                      <p:to x="100000" y="95000"/>
                                    </p:animScale>
                                    <p:animScale>
                                      <p:cBhvr>
                                        <p:cTn id="146"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106"/>
          </a:xfrm>
        </p:spPr>
        <p:txBody>
          <a:bodyPr>
            <a:normAutofit fontScale="90000"/>
          </a:bodyPr>
          <a:lstStyle/>
          <a:p>
            <a:r>
              <a:rPr lang="en-US" dirty="0" smtClean="0"/>
              <a:t>Culture and Religion</a:t>
            </a:r>
            <a:endParaRPr lang="en-US" dirty="0"/>
          </a:p>
        </p:txBody>
      </p:sp>
      <p:sp>
        <p:nvSpPr>
          <p:cNvPr id="3" name="Content Placeholder 2"/>
          <p:cNvSpPr>
            <a:spLocks noGrp="1"/>
          </p:cNvSpPr>
          <p:nvPr>
            <p:ph sz="half" idx="1"/>
          </p:nvPr>
        </p:nvSpPr>
        <p:spPr>
          <a:xfrm>
            <a:off x="228600" y="762000"/>
            <a:ext cx="4267200" cy="5943599"/>
          </a:xfrm>
        </p:spPr>
        <p:txBody>
          <a:bodyPr>
            <a:normAutofit fontScale="85000" lnSpcReduction="10000"/>
          </a:bodyPr>
          <a:lstStyle/>
          <a:p>
            <a:pPr marL="64008" indent="0">
              <a:buNone/>
            </a:pPr>
            <a:r>
              <a:rPr lang="en-US" sz="2800" b="1" dirty="0">
                <a:solidFill>
                  <a:schemeClr val="accent4">
                    <a:lumMod val="40000"/>
                    <a:lumOff val="60000"/>
                  </a:schemeClr>
                </a:solidFill>
              </a:rPr>
              <a:t>Why is Confucianism more a philosophy than religion?</a:t>
            </a:r>
          </a:p>
          <a:p>
            <a:r>
              <a:rPr lang="en-US" sz="2800" dirty="0"/>
              <a:t>It is an ethnical way to live, but does not discuss religious ideas</a:t>
            </a:r>
          </a:p>
          <a:p>
            <a:pPr marL="64008" indent="0">
              <a:buNone/>
            </a:pPr>
            <a:r>
              <a:rPr lang="en-US" sz="2800" b="1" dirty="0" smtClean="0">
                <a:solidFill>
                  <a:schemeClr val="accent4">
                    <a:lumMod val="40000"/>
                    <a:lumOff val="60000"/>
                  </a:schemeClr>
                </a:solidFill>
              </a:rPr>
              <a:t>What </a:t>
            </a:r>
            <a:r>
              <a:rPr lang="en-US" sz="2800" b="1" dirty="0">
                <a:solidFill>
                  <a:schemeClr val="accent4">
                    <a:lumMod val="40000"/>
                    <a:lumOff val="60000"/>
                  </a:schemeClr>
                </a:solidFill>
              </a:rPr>
              <a:t>is reincarnation?</a:t>
            </a:r>
          </a:p>
          <a:p>
            <a:r>
              <a:rPr lang="en-US" sz="2800" dirty="0"/>
              <a:t>The Hindu belief the body returns to another body after death</a:t>
            </a:r>
          </a:p>
          <a:p>
            <a:pPr marL="64008" indent="0">
              <a:buNone/>
            </a:pPr>
            <a:r>
              <a:rPr lang="en-US" sz="2800" b="1" dirty="0" smtClean="0">
                <a:solidFill>
                  <a:schemeClr val="accent4">
                    <a:lumMod val="40000"/>
                    <a:lumOff val="60000"/>
                  </a:schemeClr>
                </a:solidFill>
              </a:rPr>
              <a:t>What </a:t>
            </a:r>
            <a:r>
              <a:rPr lang="en-US" sz="2800" b="1" dirty="0">
                <a:solidFill>
                  <a:schemeClr val="accent4">
                    <a:lumMod val="40000"/>
                    <a:lumOff val="60000"/>
                  </a:schemeClr>
                </a:solidFill>
              </a:rPr>
              <a:t>is Karma?</a:t>
            </a:r>
          </a:p>
          <a:p>
            <a:r>
              <a:rPr lang="en-US" sz="2800" dirty="0"/>
              <a:t>Hindu belief one’s action determine one’s fate</a:t>
            </a:r>
          </a:p>
          <a:p>
            <a:pPr marL="64008" indent="0">
              <a:buNone/>
            </a:pPr>
            <a:r>
              <a:rPr lang="en-US" sz="2800" b="1" dirty="0" smtClean="0">
                <a:solidFill>
                  <a:schemeClr val="accent4">
                    <a:lumMod val="40000"/>
                    <a:lumOff val="60000"/>
                  </a:schemeClr>
                </a:solidFill>
              </a:rPr>
              <a:t>What </a:t>
            </a:r>
            <a:r>
              <a:rPr lang="en-US" sz="2800" b="1" dirty="0">
                <a:solidFill>
                  <a:schemeClr val="accent4">
                    <a:lumMod val="40000"/>
                    <a:lumOff val="60000"/>
                  </a:schemeClr>
                </a:solidFill>
              </a:rPr>
              <a:t>is the Caste System?</a:t>
            </a:r>
          </a:p>
          <a:p>
            <a:r>
              <a:rPr lang="en-US" sz="2800" dirty="0"/>
              <a:t>Division of people into hereditary social classes</a:t>
            </a:r>
          </a:p>
          <a:p>
            <a:endParaRPr lang="en-US" dirty="0"/>
          </a:p>
        </p:txBody>
      </p:sp>
      <p:sp>
        <p:nvSpPr>
          <p:cNvPr id="4" name="Content Placeholder 3"/>
          <p:cNvSpPr>
            <a:spLocks noGrp="1"/>
          </p:cNvSpPr>
          <p:nvPr>
            <p:ph sz="half" idx="2"/>
          </p:nvPr>
        </p:nvSpPr>
        <p:spPr>
          <a:xfrm>
            <a:off x="4419600" y="762000"/>
            <a:ext cx="4724400" cy="5486400"/>
          </a:xfrm>
        </p:spPr>
        <p:txBody>
          <a:bodyPr>
            <a:noAutofit/>
          </a:bodyPr>
          <a:lstStyle/>
          <a:p>
            <a:pPr marL="64008" indent="0">
              <a:buNone/>
            </a:pPr>
            <a:r>
              <a:rPr lang="en-US" sz="2400" b="1" dirty="0">
                <a:solidFill>
                  <a:schemeClr val="accent4">
                    <a:lumMod val="40000"/>
                    <a:lumOff val="60000"/>
                  </a:schemeClr>
                </a:solidFill>
              </a:rPr>
              <a:t>What does Buddha mean?</a:t>
            </a:r>
          </a:p>
          <a:p>
            <a:r>
              <a:rPr lang="en-US" sz="2400" dirty="0"/>
              <a:t>Enlightened One</a:t>
            </a:r>
          </a:p>
          <a:p>
            <a:pPr marL="64008" indent="0">
              <a:buNone/>
            </a:pPr>
            <a:r>
              <a:rPr lang="en-US" sz="2400" b="1" dirty="0" smtClean="0">
                <a:solidFill>
                  <a:schemeClr val="accent4">
                    <a:lumMod val="40000"/>
                    <a:lumOff val="60000"/>
                  </a:schemeClr>
                </a:solidFill>
              </a:rPr>
              <a:t>Oldest </a:t>
            </a:r>
            <a:r>
              <a:rPr lang="en-US" sz="2400" b="1" u="sng" dirty="0">
                <a:solidFill>
                  <a:schemeClr val="accent4">
                    <a:lumMod val="40000"/>
                    <a:lumOff val="60000"/>
                  </a:schemeClr>
                </a:solidFill>
              </a:rPr>
              <a:t>Monotheistic</a:t>
            </a:r>
            <a:r>
              <a:rPr lang="en-US" sz="2400" b="1" dirty="0">
                <a:solidFill>
                  <a:schemeClr val="accent4">
                    <a:lumMod val="40000"/>
                    <a:lumOff val="60000"/>
                  </a:schemeClr>
                </a:solidFill>
              </a:rPr>
              <a:t> religion in the world is</a:t>
            </a:r>
          </a:p>
          <a:p>
            <a:r>
              <a:rPr lang="en-US" sz="2400" dirty="0"/>
              <a:t>Judaism</a:t>
            </a:r>
          </a:p>
          <a:p>
            <a:pPr marL="64008" indent="0">
              <a:buNone/>
            </a:pPr>
            <a:r>
              <a:rPr lang="en-US" sz="2400" b="1" dirty="0" smtClean="0">
                <a:solidFill>
                  <a:schemeClr val="accent4">
                    <a:lumMod val="40000"/>
                    <a:lumOff val="60000"/>
                  </a:schemeClr>
                </a:solidFill>
              </a:rPr>
              <a:t>What is an important mind set Buddhist need to be happy</a:t>
            </a:r>
          </a:p>
          <a:p>
            <a:r>
              <a:rPr lang="en-US" sz="2400" dirty="0" smtClean="0"/>
              <a:t>The Middle Way</a:t>
            </a:r>
          </a:p>
          <a:p>
            <a:pPr marL="64008" indent="0">
              <a:buNone/>
            </a:pPr>
            <a:r>
              <a:rPr lang="en-US" sz="2400" b="1" dirty="0" smtClean="0">
                <a:solidFill>
                  <a:schemeClr val="accent4">
                    <a:lumMod val="40000"/>
                    <a:lumOff val="60000"/>
                  </a:schemeClr>
                </a:solidFill>
              </a:rPr>
              <a:t>Christian’s belief in Jesus differs from Islam and Judaism in the sense that Christians believe Jesus is the</a:t>
            </a:r>
            <a:endParaRPr lang="en-US" sz="2400" b="1" dirty="0">
              <a:solidFill>
                <a:schemeClr val="accent4">
                  <a:lumMod val="40000"/>
                  <a:lumOff val="60000"/>
                </a:schemeClr>
              </a:solidFill>
            </a:endParaRPr>
          </a:p>
          <a:p>
            <a:r>
              <a:rPr lang="en-US" sz="2400" dirty="0" smtClean="0"/>
              <a:t>Son of God / Messiah /Savior of Man</a:t>
            </a:r>
          </a:p>
        </p:txBody>
      </p:sp>
    </p:spTree>
    <p:extLst>
      <p:ext uri="{BB962C8B-B14F-4D97-AF65-F5344CB8AC3E}">
        <p14:creationId xmlns:p14="http://schemas.microsoft.com/office/powerpoint/2010/main" val="470304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80">
                                          <p:stCondLst>
                                            <p:cond delay="0"/>
                                          </p:stCondLst>
                                        </p:cTn>
                                        <p:tgtEl>
                                          <p:spTgt spid="3">
                                            <p:txEl>
                                              <p:pRg st="5" end="5"/>
                                            </p:txEl>
                                          </p:spTgt>
                                        </p:tgtEl>
                                      </p:cBhvr>
                                    </p:animEffect>
                                    <p:anim calcmode="lin" valueType="num">
                                      <p:cBhvr>
                                        <p:cTn id="4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5" end="5"/>
                                            </p:txEl>
                                          </p:spTgt>
                                        </p:tgtEl>
                                      </p:cBhvr>
                                      <p:to x="100000" y="60000"/>
                                    </p:animScale>
                                    <p:animScale>
                                      <p:cBhvr>
                                        <p:cTn id="50" dur="166" decel="50000">
                                          <p:stCondLst>
                                            <p:cond delay="676"/>
                                          </p:stCondLst>
                                        </p:cTn>
                                        <p:tgtEl>
                                          <p:spTgt spid="3">
                                            <p:txEl>
                                              <p:pRg st="5" end="5"/>
                                            </p:txEl>
                                          </p:spTgt>
                                        </p:tgtEl>
                                      </p:cBhvr>
                                      <p:to x="100000" y="100000"/>
                                    </p:animScale>
                                    <p:animScale>
                                      <p:cBhvr>
                                        <p:cTn id="51" dur="26">
                                          <p:stCondLst>
                                            <p:cond delay="1312"/>
                                          </p:stCondLst>
                                        </p:cTn>
                                        <p:tgtEl>
                                          <p:spTgt spid="3">
                                            <p:txEl>
                                              <p:pRg st="5" end="5"/>
                                            </p:txEl>
                                          </p:spTgt>
                                        </p:tgtEl>
                                      </p:cBhvr>
                                      <p:to x="100000" y="80000"/>
                                    </p:animScale>
                                    <p:animScale>
                                      <p:cBhvr>
                                        <p:cTn id="52" dur="166" decel="50000">
                                          <p:stCondLst>
                                            <p:cond delay="1338"/>
                                          </p:stCondLst>
                                        </p:cTn>
                                        <p:tgtEl>
                                          <p:spTgt spid="3">
                                            <p:txEl>
                                              <p:pRg st="5" end="5"/>
                                            </p:txEl>
                                          </p:spTgt>
                                        </p:tgtEl>
                                      </p:cBhvr>
                                      <p:to x="100000" y="100000"/>
                                    </p:animScale>
                                    <p:animScale>
                                      <p:cBhvr>
                                        <p:cTn id="53" dur="26">
                                          <p:stCondLst>
                                            <p:cond delay="1642"/>
                                          </p:stCondLst>
                                        </p:cTn>
                                        <p:tgtEl>
                                          <p:spTgt spid="3">
                                            <p:txEl>
                                              <p:pRg st="5" end="5"/>
                                            </p:txEl>
                                          </p:spTgt>
                                        </p:tgtEl>
                                      </p:cBhvr>
                                      <p:to x="100000" y="90000"/>
                                    </p:animScale>
                                    <p:animScale>
                                      <p:cBhvr>
                                        <p:cTn id="54" dur="166" decel="50000">
                                          <p:stCondLst>
                                            <p:cond delay="1668"/>
                                          </p:stCondLst>
                                        </p:cTn>
                                        <p:tgtEl>
                                          <p:spTgt spid="3">
                                            <p:txEl>
                                              <p:pRg st="5" end="5"/>
                                            </p:txEl>
                                          </p:spTgt>
                                        </p:tgtEl>
                                      </p:cBhvr>
                                      <p:to x="100000" y="100000"/>
                                    </p:animScale>
                                    <p:animScale>
                                      <p:cBhvr>
                                        <p:cTn id="55" dur="26">
                                          <p:stCondLst>
                                            <p:cond delay="1808"/>
                                          </p:stCondLst>
                                        </p:cTn>
                                        <p:tgtEl>
                                          <p:spTgt spid="3">
                                            <p:txEl>
                                              <p:pRg st="5" end="5"/>
                                            </p:txEl>
                                          </p:spTgt>
                                        </p:tgtEl>
                                      </p:cBhvr>
                                      <p:to x="100000" y="95000"/>
                                    </p:animScale>
                                    <p:animScale>
                                      <p:cBhvr>
                                        <p:cTn id="56" dur="166" decel="50000">
                                          <p:stCondLst>
                                            <p:cond delay="1834"/>
                                          </p:stCondLst>
                                        </p:cTn>
                                        <p:tgtEl>
                                          <p:spTgt spid="3">
                                            <p:txEl>
                                              <p:pRg st="5" end="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wipe(down)">
                                      <p:cBhvr>
                                        <p:cTn id="61" dur="580">
                                          <p:stCondLst>
                                            <p:cond delay="0"/>
                                          </p:stCondLst>
                                        </p:cTn>
                                        <p:tgtEl>
                                          <p:spTgt spid="3">
                                            <p:txEl>
                                              <p:pRg st="7" end="7"/>
                                            </p:txEl>
                                          </p:spTgt>
                                        </p:tgtEl>
                                      </p:cBhvr>
                                    </p:animEffect>
                                    <p:anim calcmode="lin" valueType="num">
                                      <p:cBhvr>
                                        <p:cTn id="6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7" end="7"/>
                                            </p:txEl>
                                          </p:spTgt>
                                        </p:tgtEl>
                                      </p:cBhvr>
                                      <p:to x="100000" y="60000"/>
                                    </p:animScale>
                                    <p:animScale>
                                      <p:cBhvr>
                                        <p:cTn id="68" dur="166" decel="50000">
                                          <p:stCondLst>
                                            <p:cond delay="676"/>
                                          </p:stCondLst>
                                        </p:cTn>
                                        <p:tgtEl>
                                          <p:spTgt spid="3">
                                            <p:txEl>
                                              <p:pRg st="7" end="7"/>
                                            </p:txEl>
                                          </p:spTgt>
                                        </p:tgtEl>
                                      </p:cBhvr>
                                      <p:to x="100000" y="100000"/>
                                    </p:animScale>
                                    <p:animScale>
                                      <p:cBhvr>
                                        <p:cTn id="69" dur="26">
                                          <p:stCondLst>
                                            <p:cond delay="1312"/>
                                          </p:stCondLst>
                                        </p:cTn>
                                        <p:tgtEl>
                                          <p:spTgt spid="3">
                                            <p:txEl>
                                              <p:pRg st="7" end="7"/>
                                            </p:txEl>
                                          </p:spTgt>
                                        </p:tgtEl>
                                      </p:cBhvr>
                                      <p:to x="100000" y="80000"/>
                                    </p:animScale>
                                    <p:animScale>
                                      <p:cBhvr>
                                        <p:cTn id="70" dur="166" decel="50000">
                                          <p:stCondLst>
                                            <p:cond delay="1338"/>
                                          </p:stCondLst>
                                        </p:cTn>
                                        <p:tgtEl>
                                          <p:spTgt spid="3">
                                            <p:txEl>
                                              <p:pRg st="7" end="7"/>
                                            </p:txEl>
                                          </p:spTgt>
                                        </p:tgtEl>
                                      </p:cBhvr>
                                      <p:to x="100000" y="100000"/>
                                    </p:animScale>
                                    <p:animScale>
                                      <p:cBhvr>
                                        <p:cTn id="71" dur="26">
                                          <p:stCondLst>
                                            <p:cond delay="1642"/>
                                          </p:stCondLst>
                                        </p:cTn>
                                        <p:tgtEl>
                                          <p:spTgt spid="3">
                                            <p:txEl>
                                              <p:pRg st="7" end="7"/>
                                            </p:txEl>
                                          </p:spTgt>
                                        </p:tgtEl>
                                      </p:cBhvr>
                                      <p:to x="100000" y="90000"/>
                                    </p:animScale>
                                    <p:animScale>
                                      <p:cBhvr>
                                        <p:cTn id="72" dur="166" decel="50000">
                                          <p:stCondLst>
                                            <p:cond delay="1668"/>
                                          </p:stCondLst>
                                        </p:cTn>
                                        <p:tgtEl>
                                          <p:spTgt spid="3">
                                            <p:txEl>
                                              <p:pRg st="7" end="7"/>
                                            </p:txEl>
                                          </p:spTgt>
                                        </p:tgtEl>
                                      </p:cBhvr>
                                      <p:to x="100000" y="100000"/>
                                    </p:animScale>
                                    <p:animScale>
                                      <p:cBhvr>
                                        <p:cTn id="73" dur="26">
                                          <p:stCondLst>
                                            <p:cond delay="1808"/>
                                          </p:stCondLst>
                                        </p:cTn>
                                        <p:tgtEl>
                                          <p:spTgt spid="3">
                                            <p:txEl>
                                              <p:pRg st="7" end="7"/>
                                            </p:txEl>
                                          </p:spTgt>
                                        </p:tgtEl>
                                      </p:cBhvr>
                                      <p:to x="100000" y="95000"/>
                                    </p:animScale>
                                    <p:animScale>
                                      <p:cBhvr>
                                        <p:cTn id="74" dur="166" decel="50000">
                                          <p:stCondLst>
                                            <p:cond delay="1834"/>
                                          </p:stCondLst>
                                        </p:cTn>
                                        <p:tgtEl>
                                          <p:spTgt spid="3">
                                            <p:txEl>
                                              <p:pRg st="7" end="7"/>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Effect transition="in" filter="wipe(down)">
                                      <p:cBhvr>
                                        <p:cTn id="79" dur="580">
                                          <p:stCondLst>
                                            <p:cond delay="0"/>
                                          </p:stCondLst>
                                        </p:cTn>
                                        <p:tgtEl>
                                          <p:spTgt spid="4">
                                            <p:txEl>
                                              <p:pRg st="1" end="1"/>
                                            </p:txEl>
                                          </p:spTgt>
                                        </p:tgtEl>
                                      </p:cBhvr>
                                    </p:animEffect>
                                    <p:anim calcmode="lin" valueType="num">
                                      <p:cBhvr>
                                        <p:cTn id="8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1" end="1"/>
                                            </p:txEl>
                                          </p:spTgt>
                                        </p:tgtEl>
                                      </p:cBhvr>
                                      <p:to x="100000" y="60000"/>
                                    </p:animScale>
                                    <p:animScale>
                                      <p:cBhvr>
                                        <p:cTn id="86" dur="166" decel="50000">
                                          <p:stCondLst>
                                            <p:cond delay="676"/>
                                          </p:stCondLst>
                                        </p:cTn>
                                        <p:tgtEl>
                                          <p:spTgt spid="4">
                                            <p:txEl>
                                              <p:pRg st="1" end="1"/>
                                            </p:txEl>
                                          </p:spTgt>
                                        </p:tgtEl>
                                      </p:cBhvr>
                                      <p:to x="100000" y="100000"/>
                                    </p:animScale>
                                    <p:animScale>
                                      <p:cBhvr>
                                        <p:cTn id="87" dur="26">
                                          <p:stCondLst>
                                            <p:cond delay="1312"/>
                                          </p:stCondLst>
                                        </p:cTn>
                                        <p:tgtEl>
                                          <p:spTgt spid="4">
                                            <p:txEl>
                                              <p:pRg st="1" end="1"/>
                                            </p:txEl>
                                          </p:spTgt>
                                        </p:tgtEl>
                                      </p:cBhvr>
                                      <p:to x="100000" y="80000"/>
                                    </p:animScale>
                                    <p:animScale>
                                      <p:cBhvr>
                                        <p:cTn id="88" dur="166" decel="50000">
                                          <p:stCondLst>
                                            <p:cond delay="1338"/>
                                          </p:stCondLst>
                                        </p:cTn>
                                        <p:tgtEl>
                                          <p:spTgt spid="4">
                                            <p:txEl>
                                              <p:pRg st="1" end="1"/>
                                            </p:txEl>
                                          </p:spTgt>
                                        </p:tgtEl>
                                      </p:cBhvr>
                                      <p:to x="100000" y="100000"/>
                                    </p:animScale>
                                    <p:animScale>
                                      <p:cBhvr>
                                        <p:cTn id="89" dur="26">
                                          <p:stCondLst>
                                            <p:cond delay="1642"/>
                                          </p:stCondLst>
                                        </p:cTn>
                                        <p:tgtEl>
                                          <p:spTgt spid="4">
                                            <p:txEl>
                                              <p:pRg st="1" end="1"/>
                                            </p:txEl>
                                          </p:spTgt>
                                        </p:tgtEl>
                                      </p:cBhvr>
                                      <p:to x="100000" y="90000"/>
                                    </p:animScale>
                                    <p:animScale>
                                      <p:cBhvr>
                                        <p:cTn id="90" dur="166" decel="50000">
                                          <p:stCondLst>
                                            <p:cond delay="1668"/>
                                          </p:stCondLst>
                                        </p:cTn>
                                        <p:tgtEl>
                                          <p:spTgt spid="4">
                                            <p:txEl>
                                              <p:pRg st="1" end="1"/>
                                            </p:txEl>
                                          </p:spTgt>
                                        </p:tgtEl>
                                      </p:cBhvr>
                                      <p:to x="100000" y="100000"/>
                                    </p:animScale>
                                    <p:animScale>
                                      <p:cBhvr>
                                        <p:cTn id="91" dur="26">
                                          <p:stCondLst>
                                            <p:cond delay="1808"/>
                                          </p:stCondLst>
                                        </p:cTn>
                                        <p:tgtEl>
                                          <p:spTgt spid="4">
                                            <p:txEl>
                                              <p:pRg st="1" end="1"/>
                                            </p:txEl>
                                          </p:spTgt>
                                        </p:tgtEl>
                                      </p:cBhvr>
                                      <p:to x="100000" y="95000"/>
                                    </p:animScale>
                                    <p:animScale>
                                      <p:cBhvr>
                                        <p:cTn id="92" dur="166" decel="50000">
                                          <p:stCondLst>
                                            <p:cond delay="1834"/>
                                          </p:stCondLst>
                                        </p:cTn>
                                        <p:tgtEl>
                                          <p:spTgt spid="4">
                                            <p:txEl>
                                              <p:pRg st="1" end="1"/>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4">
                                            <p:txEl>
                                              <p:pRg st="2" end="2"/>
                                            </p:txEl>
                                          </p:spTgt>
                                        </p:tgtEl>
                                        <p:attrNameLst>
                                          <p:attrName>style.visibility</p:attrName>
                                        </p:attrNameLst>
                                      </p:cBhvr>
                                      <p:to>
                                        <p:strVal val="visible"/>
                                      </p:to>
                                    </p:set>
                                    <p:animEffect transition="in" filter="wipe(down)">
                                      <p:cBhvr>
                                        <p:cTn id="97" dur="580">
                                          <p:stCondLst>
                                            <p:cond delay="0"/>
                                          </p:stCondLst>
                                        </p:cTn>
                                        <p:tgtEl>
                                          <p:spTgt spid="4">
                                            <p:txEl>
                                              <p:pRg st="2" end="2"/>
                                            </p:txEl>
                                          </p:spTgt>
                                        </p:tgtEl>
                                      </p:cBhvr>
                                    </p:animEffect>
                                    <p:anim calcmode="lin" valueType="num">
                                      <p:cBhvr>
                                        <p:cTn id="9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2" end="2"/>
                                            </p:txEl>
                                          </p:spTgt>
                                        </p:tgtEl>
                                      </p:cBhvr>
                                      <p:to x="100000" y="60000"/>
                                    </p:animScale>
                                    <p:animScale>
                                      <p:cBhvr>
                                        <p:cTn id="104" dur="166" decel="50000">
                                          <p:stCondLst>
                                            <p:cond delay="676"/>
                                          </p:stCondLst>
                                        </p:cTn>
                                        <p:tgtEl>
                                          <p:spTgt spid="4">
                                            <p:txEl>
                                              <p:pRg st="2" end="2"/>
                                            </p:txEl>
                                          </p:spTgt>
                                        </p:tgtEl>
                                      </p:cBhvr>
                                      <p:to x="100000" y="100000"/>
                                    </p:animScale>
                                    <p:animScale>
                                      <p:cBhvr>
                                        <p:cTn id="105" dur="26">
                                          <p:stCondLst>
                                            <p:cond delay="1312"/>
                                          </p:stCondLst>
                                        </p:cTn>
                                        <p:tgtEl>
                                          <p:spTgt spid="4">
                                            <p:txEl>
                                              <p:pRg st="2" end="2"/>
                                            </p:txEl>
                                          </p:spTgt>
                                        </p:tgtEl>
                                      </p:cBhvr>
                                      <p:to x="100000" y="80000"/>
                                    </p:animScale>
                                    <p:animScale>
                                      <p:cBhvr>
                                        <p:cTn id="106" dur="166" decel="50000">
                                          <p:stCondLst>
                                            <p:cond delay="1338"/>
                                          </p:stCondLst>
                                        </p:cTn>
                                        <p:tgtEl>
                                          <p:spTgt spid="4">
                                            <p:txEl>
                                              <p:pRg st="2" end="2"/>
                                            </p:txEl>
                                          </p:spTgt>
                                        </p:tgtEl>
                                      </p:cBhvr>
                                      <p:to x="100000" y="100000"/>
                                    </p:animScale>
                                    <p:animScale>
                                      <p:cBhvr>
                                        <p:cTn id="107" dur="26">
                                          <p:stCondLst>
                                            <p:cond delay="1642"/>
                                          </p:stCondLst>
                                        </p:cTn>
                                        <p:tgtEl>
                                          <p:spTgt spid="4">
                                            <p:txEl>
                                              <p:pRg st="2" end="2"/>
                                            </p:txEl>
                                          </p:spTgt>
                                        </p:tgtEl>
                                      </p:cBhvr>
                                      <p:to x="100000" y="90000"/>
                                    </p:animScale>
                                    <p:animScale>
                                      <p:cBhvr>
                                        <p:cTn id="108" dur="166" decel="50000">
                                          <p:stCondLst>
                                            <p:cond delay="1668"/>
                                          </p:stCondLst>
                                        </p:cTn>
                                        <p:tgtEl>
                                          <p:spTgt spid="4">
                                            <p:txEl>
                                              <p:pRg st="2" end="2"/>
                                            </p:txEl>
                                          </p:spTgt>
                                        </p:tgtEl>
                                      </p:cBhvr>
                                      <p:to x="100000" y="100000"/>
                                    </p:animScale>
                                    <p:animScale>
                                      <p:cBhvr>
                                        <p:cTn id="109" dur="26">
                                          <p:stCondLst>
                                            <p:cond delay="1808"/>
                                          </p:stCondLst>
                                        </p:cTn>
                                        <p:tgtEl>
                                          <p:spTgt spid="4">
                                            <p:txEl>
                                              <p:pRg st="2" end="2"/>
                                            </p:txEl>
                                          </p:spTgt>
                                        </p:tgtEl>
                                      </p:cBhvr>
                                      <p:to x="100000" y="95000"/>
                                    </p:animScale>
                                    <p:animScale>
                                      <p:cBhvr>
                                        <p:cTn id="110" dur="166" decel="50000">
                                          <p:stCondLst>
                                            <p:cond delay="1834"/>
                                          </p:stCondLst>
                                        </p:cTn>
                                        <p:tgtEl>
                                          <p:spTgt spid="4">
                                            <p:txEl>
                                              <p:pRg st="2" end="2"/>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4">
                                            <p:txEl>
                                              <p:pRg st="3" end="3"/>
                                            </p:txEl>
                                          </p:spTgt>
                                        </p:tgtEl>
                                        <p:attrNameLst>
                                          <p:attrName>style.visibility</p:attrName>
                                        </p:attrNameLst>
                                      </p:cBhvr>
                                      <p:to>
                                        <p:strVal val="visible"/>
                                      </p:to>
                                    </p:set>
                                    <p:animEffect transition="in" filter="wipe(down)">
                                      <p:cBhvr>
                                        <p:cTn id="115" dur="580">
                                          <p:stCondLst>
                                            <p:cond delay="0"/>
                                          </p:stCondLst>
                                        </p:cTn>
                                        <p:tgtEl>
                                          <p:spTgt spid="4">
                                            <p:txEl>
                                              <p:pRg st="3" end="3"/>
                                            </p:txEl>
                                          </p:spTgt>
                                        </p:tgtEl>
                                      </p:cBhvr>
                                    </p:animEffect>
                                    <p:anim calcmode="lin" valueType="num">
                                      <p:cBhvr>
                                        <p:cTn id="11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3" end="3"/>
                                            </p:txEl>
                                          </p:spTgt>
                                        </p:tgtEl>
                                      </p:cBhvr>
                                      <p:to x="100000" y="60000"/>
                                    </p:animScale>
                                    <p:animScale>
                                      <p:cBhvr>
                                        <p:cTn id="122" dur="166" decel="50000">
                                          <p:stCondLst>
                                            <p:cond delay="676"/>
                                          </p:stCondLst>
                                        </p:cTn>
                                        <p:tgtEl>
                                          <p:spTgt spid="4">
                                            <p:txEl>
                                              <p:pRg st="3" end="3"/>
                                            </p:txEl>
                                          </p:spTgt>
                                        </p:tgtEl>
                                      </p:cBhvr>
                                      <p:to x="100000" y="100000"/>
                                    </p:animScale>
                                    <p:animScale>
                                      <p:cBhvr>
                                        <p:cTn id="123" dur="26">
                                          <p:stCondLst>
                                            <p:cond delay="1312"/>
                                          </p:stCondLst>
                                        </p:cTn>
                                        <p:tgtEl>
                                          <p:spTgt spid="4">
                                            <p:txEl>
                                              <p:pRg st="3" end="3"/>
                                            </p:txEl>
                                          </p:spTgt>
                                        </p:tgtEl>
                                      </p:cBhvr>
                                      <p:to x="100000" y="80000"/>
                                    </p:animScale>
                                    <p:animScale>
                                      <p:cBhvr>
                                        <p:cTn id="124" dur="166" decel="50000">
                                          <p:stCondLst>
                                            <p:cond delay="1338"/>
                                          </p:stCondLst>
                                        </p:cTn>
                                        <p:tgtEl>
                                          <p:spTgt spid="4">
                                            <p:txEl>
                                              <p:pRg st="3" end="3"/>
                                            </p:txEl>
                                          </p:spTgt>
                                        </p:tgtEl>
                                      </p:cBhvr>
                                      <p:to x="100000" y="100000"/>
                                    </p:animScale>
                                    <p:animScale>
                                      <p:cBhvr>
                                        <p:cTn id="125" dur="26">
                                          <p:stCondLst>
                                            <p:cond delay="1642"/>
                                          </p:stCondLst>
                                        </p:cTn>
                                        <p:tgtEl>
                                          <p:spTgt spid="4">
                                            <p:txEl>
                                              <p:pRg st="3" end="3"/>
                                            </p:txEl>
                                          </p:spTgt>
                                        </p:tgtEl>
                                      </p:cBhvr>
                                      <p:to x="100000" y="90000"/>
                                    </p:animScale>
                                    <p:animScale>
                                      <p:cBhvr>
                                        <p:cTn id="126" dur="166" decel="50000">
                                          <p:stCondLst>
                                            <p:cond delay="1668"/>
                                          </p:stCondLst>
                                        </p:cTn>
                                        <p:tgtEl>
                                          <p:spTgt spid="4">
                                            <p:txEl>
                                              <p:pRg st="3" end="3"/>
                                            </p:txEl>
                                          </p:spTgt>
                                        </p:tgtEl>
                                      </p:cBhvr>
                                      <p:to x="100000" y="100000"/>
                                    </p:animScale>
                                    <p:animScale>
                                      <p:cBhvr>
                                        <p:cTn id="127" dur="26">
                                          <p:stCondLst>
                                            <p:cond delay="1808"/>
                                          </p:stCondLst>
                                        </p:cTn>
                                        <p:tgtEl>
                                          <p:spTgt spid="4">
                                            <p:txEl>
                                              <p:pRg st="3" end="3"/>
                                            </p:txEl>
                                          </p:spTgt>
                                        </p:tgtEl>
                                      </p:cBhvr>
                                      <p:to x="100000" y="95000"/>
                                    </p:animScale>
                                    <p:animScale>
                                      <p:cBhvr>
                                        <p:cTn id="128" dur="166" decel="50000">
                                          <p:stCondLst>
                                            <p:cond delay="1834"/>
                                          </p:stCondLst>
                                        </p:cTn>
                                        <p:tgtEl>
                                          <p:spTgt spid="4">
                                            <p:txEl>
                                              <p:pRg st="3" end="3"/>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4">
                                            <p:txEl>
                                              <p:pRg st="5" end="5"/>
                                            </p:txEl>
                                          </p:spTgt>
                                        </p:tgtEl>
                                        <p:attrNameLst>
                                          <p:attrName>style.visibility</p:attrName>
                                        </p:attrNameLst>
                                      </p:cBhvr>
                                      <p:to>
                                        <p:strVal val="visible"/>
                                      </p:to>
                                    </p:set>
                                    <p:animEffect transition="in" filter="wipe(down)">
                                      <p:cBhvr>
                                        <p:cTn id="133" dur="580">
                                          <p:stCondLst>
                                            <p:cond delay="0"/>
                                          </p:stCondLst>
                                        </p:cTn>
                                        <p:tgtEl>
                                          <p:spTgt spid="4">
                                            <p:txEl>
                                              <p:pRg st="5" end="5"/>
                                            </p:txEl>
                                          </p:spTgt>
                                        </p:tgtEl>
                                      </p:cBhvr>
                                    </p:animEffect>
                                    <p:anim calcmode="lin" valueType="num">
                                      <p:cBhvr>
                                        <p:cTn id="134"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4">
                                            <p:txEl>
                                              <p:pRg st="5" end="5"/>
                                            </p:txEl>
                                          </p:spTgt>
                                        </p:tgtEl>
                                      </p:cBhvr>
                                      <p:to x="100000" y="60000"/>
                                    </p:animScale>
                                    <p:animScale>
                                      <p:cBhvr>
                                        <p:cTn id="140" dur="166" decel="50000">
                                          <p:stCondLst>
                                            <p:cond delay="676"/>
                                          </p:stCondLst>
                                        </p:cTn>
                                        <p:tgtEl>
                                          <p:spTgt spid="4">
                                            <p:txEl>
                                              <p:pRg st="5" end="5"/>
                                            </p:txEl>
                                          </p:spTgt>
                                        </p:tgtEl>
                                      </p:cBhvr>
                                      <p:to x="100000" y="100000"/>
                                    </p:animScale>
                                    <p:animScale>
                                      <p:cBhvr>
                                        <p:cTn id="141" dur="26">
                                          <p:stCondLst>
                                            <p:cond delay="1312"/>
                                          </p:stCondLst>
                                        </p:cTn>
                                        <p:tgtEl>
                                          <p:spTgt spid="4">
                                            <p:txEl>
                                              <p:pRg st="5" end="5"/>
                                            </p:txEl>
                                          </p:spTgt>
                                        </p:tgtEl>
                                      </p:cBhvr>
                                      <p:to x="100000" y="80000"/>
                                    </p:animScale>
                                    <p:animScale>
                                      <p:cBhvr>
                                        <p:cTn id="142" dur="166" decel="50000">
                                          <p:stCondLst>
                                            <p:cond delay="1338"/>
                                          </p:stCondLst>
                                        </p:cTn>
                                        <p:tgtEl>
                                          <p:spTgt spid="4">
                                            <p:txEl>
                                              <p:pRg st="5" end="5"/>
                                            </p:txEl>
                                          </p:spTgt>
                                        </p:tgtEl>
                                      </p:cBhvr>
                                      <p:to x="100000" y="100000"/>
                                    </p:animScale>
                                    <p:animScale>
                                      <p:cBhvr>
                                        <p:cTn id="143" dur="26">
                                          <p:stCondLst>
                                            <p:cond delay="1642"/>
                                          </p:stCondLst>
                                        </p:cTn>
                                        <p:tgtEl>
                                          <p:spTgt spid="4">
                                            <p:txEl>
                                              <p:pRg st="5" end="5"/>
                                            </p:txEl>
                                          </p:spTgt>
                                        </p:tgtEl>
                                      </p:cBhvr>
                                      <p:to x="100000" y="90000"/>
                                    </p:animScale>
                                    <p:animScale>
                                      <p:cBhvr>
                                        <p:cTn id="144" dur="166" decel="50000">
                                          <p:stCondLst>
                                            <p:cond delay="1668"/>
                                          </p:stCondLst>
                                        </p:cTn>
                                        <p:tgtEl>
                                          <p:spTgt spid="4">
                                            <p:txEl>
                                              <p:pRg st="5" end="5"/>
                                            </p:txEl>
                                          </p:spTgt>
                                        </p:tgtEl>
                                      </p:cBhvr>
                                      <p:to x="100000" y="100000"/>
                                    </p:animScale>
                                    <p:animScale>
                                      <p:cBhvr>
                                        <p:cTn id="145" dur="26">
                                          <p:stCondLst>
                                            <p:cond delay="1808"/>
                                          </p:stCondLst>
                                        </p:cTn>
                                        <p:tgtEl>
                                          <p:spTgt spid="4">
                                            <p:txEl>
                                              <p:pRg st="5" end="5"/>
                                            </p:txEl>
                                          </p:spTgt>
                                        </p:tgtEl>
                                      </p:cBhvr>
                                      <p:to x="100000" y="95000"/>
                                    </p:animScale>
                                    <p:animScale>
                                      <p:cBhvr>
                                        <p:cTn id="146" dur="166" decel="50000">
                                          <p:stCondLst>
                                            <p:cond delay="1834"/>
                                          </p:stCondLst>
                                        </p:cTn>
                                        <p:tgtEl>
                                          <p:spTgt spid="4">
                                            <p:txEl>
                                              <p:pRg st="5" end="5"/>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4">
                                            <p:txEl>
                                              <p:pRg st="7" end="7"/>
                                            </p:txEl>
                                          </p:spTgt>
                                        </p:tgtEl>
                                        <p:attrNameLst>
                                          <p:attrName>style.visibility</p:attrName>
                                        </p:attrNameLst>
                                      </p:cBhvr>
                                      <p:to>
                                        <p:strVal val="visible"/>
                                      </p:to>
                                    </p:set>
                                    <p:animEffect transition="in" filter="wipe(down)">
                                      <p:cBhvr>
                                        <p:cTn id="151" dur="580">
                                          <p:stCondLst>
                                            <p:cond delay="0"/>
                                          </p:stCondLst>
                                        </p:cTn>
                                        <p:tgtEl>
                                          <p:spTgt spid="4">
                                            <p:txEl>
                                              <p:pRg st="7" end="7"/>
                                            </p:txEl>
                                          </p:spTgt>
                                        </p:tgtEl>
                                      </p:cBhvr>
                                    </p:animEffect>
                                    <p:anim calcmode="lin" valueType="num">
                                      <p:cBhvr>
                                        <p:cTn id="152"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txEl>
                                              <p:pRg st="7" end="7"/>
                                            </p:txEl>
                                          </p:spTgt>
                                        </p:tgtEl>
                                      </p:cBhvr>
                                      <p:to x="100000" y="60000"/>
                                    </p:animScale>
                                    <p:animScale>
                                      <p:cBhvr>
                                        <p:cTn id="158" dur="166" decel="50000">
                                          <p:stCondLst>
                                            <p:cond delay="676"/>
                                          </p:stCondLst>
                                        </p:cTn>
                                        <p:tgtEl>
                                          <p:spTgt spid="4">
                                            <p:txEl>
                                              <p:pRg st="7" end="7"/>
                                            </p:txEl>
                                          </p:spTgt>
                                        </p:tgtEl>
                                      </p:cBhvr>
                                      <p:to x="100000" y="100000"/>
                                    </p:animScale>
                                    <p:animScale>
                                      <p:cBhvr>
                                        <p:cTn id="159" dur="26">
                                          <p:stCondLst>
                                            <p:cond delay="1312"/>
                                          </p:stCondLst>
                                        </p:cTn>
                                        <p:tgtEl>
                                          <p:spTgt spid="4">
                                            <p:txEl>
                                              <p:pRg st="7" end="7"/>
                                            </p:txEl>
                                          </p:spTgt>
                                        </p:tgtEl>
                                      </p:cBhvr>
                                      <p:to x="100000" y="80000"/>
                                    </p:animScale>
                                    <p:animScale>
                                      <p:cBhvr>
                                        <p:cTn id="160" dur="166" decel="50000">
                                          <p:stCondLst>
                                            <p:cond delay="1338"/>
                                          </p:stCondLst>
                                        </p:cTn>
                                        <p:tgtEl>
                                          <p:spTgt spid="4">
                                            <p:txEl>
                                              <p:pRg st="7" end="7"/>
                                            </p:txEl>
                                          </p:spTgt>
                                        </p:tgtEl>
                                      </p:cBhvr>
                                      <p:to x="100000" y="100000"/>
                                    </p:animScale>
                                    <p:animScale>
                                      <p:cBhvr>
                                        <p:cTn id="161" dur="26">
                                          <p:stCondLst>
                                            <p:cond delay="1642"/>
                                          </p:stCondLst>
                                        </p:cTn>
                                        <p:tgtEl>
                                          <p:spTgt spid="4">
                                            <p:txEl>
                                              <p:pRg st="7" end="7"/>
                                            </p:txEl>
                                          </p:spTgt>
                                        </p:tgtEl>
                                      </p:cBhvr>
                                      <p:to x="100000" y="90000"/>
                                    </p:animScale>
                                    <p:animScale>
                                      <p:cBhvr>
                                        <p:cTn id="162" dur="166" decel="50000">
                                          <p:stCondLst>
                                            <p:cond delay="1668"/>
                                          </p:stCondLst>
                                        </p:cTn>
                                        <p:tgtEl>
                                          <p:spTgt spid="4">
                                            <p:txEl>
                                              <p:pRg st="7" end="7"/>
                                            </p:txEl>
                                          </p:spTgt>
                                        </p:tgtEl>
                                      </p:cBhvr>
                                      <p:to x="100000" y="100000"/>
                                    </p:animScale>
                                    <p:animScale>
                                      <p:cBhvr>
                                        <p:cTn id="163" dur="26">
                                          <p:stCondLst>
                                            <p:cond delay="1808"/>
                                          </p:stCondLst>
                                        </p:cTn>
                                        <p:tgtEl>
                                          <p:spTgt spid="4">
                                            <p:txEl>
                                              <p:pRg st="7" end="7"/>
                                            </p:txEl>
                                          </p:spTgt>
                                        </p:tgtEl>
                                      </p:cBhvr>
                                      <p:to x="100000" y="95000"/>
                                    </p:animScale>
                                    <p:animScale>
                                      <p:cBhvr>
                                        <p:cTn id="164"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23106"/>
          </a:xfrm>
        </p:spPr>
        <p:txBody>
          <a:bodyPr>
            <a:normAutofit fontScale="90000"/>
          </a:bodyPr>
          <a:lstStyle/>
          <a:p>
            <a:r>
              <a:rPr lang="en-US" dirty="0" smtClean="0"/>
              <a:t>Warm Up</a:t>
            </a:r>
            <a:endParaRPr lang="en-US" dirty="0"/>
          </a:p>
        </p:txBody>
      </p:sp>
      <p:sp>
        <p:nvSpPr>
          <p:cNvPr id="3" name="Content Placeholder 2"/>
          <p:cNvSpPr>
            <a:spLocks noGrp="1"/>
          </p:cNvSpPr>
          <p:nvPr>
            <p:ph sz="half" idx="1"/>
          </p:nvPr>
        </p:nvSpPr>
        <p:spPr>
          <a:xfrm>
            <a:off x="0" y="838200"/>
            <a:ext cx="4495800" cy="5867399"/>
          </a:xfrm>
        </p:spPr>
        <p:txBody>
          <a:bodyPr>
            <a:normAutofit/>
          </a:bodyPr>
          <a:lstStyle/>
          <a:p>
            <a:pPr marL="64008" indent="0">
              <a:buNone/>
            </a:pPr>
            <a:r>
              <a:rPr lang="en-US" b="1" dirty="0" smtClean="0">
                <a:solidFill>
                  <a:schemeClr val="accent5">
                    <a:lumMod val="40000"/>
                    <a:lumOff val="60000"/>
                  </a:schemeClr>
                </a:solidFill>
              </a:rPr>
              <a:t>Which </a:t>
            </a:r>
            <a:r>
              <a:rPr lang="en-US" b="1" dirty="0">
                <a:solidFill>
                  <a:schemeClr val="accent5">
                    <a:lumMod val="40000"/>
                    <a:lumOff val="60000"/>
                  </a:schemeClr>
                </a:solidFill>
              </a:rPr>
              <a:t>country is least likely to have people using a traditional economy?</a:t>
            </a:r>
          </a:p>
          <a:p>
            <a:r>
              <a:rPr lang="en-US" dirty="0"/>
              <a:t>Kenya</a:t>
            </a:r>
          </a:p>
          <a:p>
            <a:r>
              <a:rPr lang="en-US" dirty="0"/>
              <a:t>Japan</a:t>
            </a:r>
          </a:p>
          <a:p>
            <a:r>
              <a:rPr lang="en-US" dirty="0"/>
              <a:t>Nigeria</a:t>
            </a:r>
          </a:p>
          <a:p>
            <a:r>
              <a:rPr lang="en-US" dirty="0" smtClean="0"/>
              <a:t>Sudan</a:t>
            </a:r>
            <a:endParaRPr lang="en-US" dirty="0"/>
          </a:p>
          <a:p>
            <a:endParaRPr lang="en-US" dirty="0"/>
          </a:p>
        </p:txBody>
      </p:sp>
      <p:sp>
        <p:nvSpPr>
          <p:cNvPr id="4" name="Content Placeholder 3"/>
          <p:cNvSpPr>
            <a:spLocks noGrp="1"/>
          </p:cNvSpPr>
          <p:nvPr>
            <p:ph sz="half" idx="2"/>
          </p:nvPr>
        </p:nvSpPr>
        <p:spPr>
          <a:xfrm>
            <a:off x="4648200" y="838200"/>
            <a:ext cx="4419600" cy="5867399"/>
          </a:xfrm>
        </p:spPr>
        <p:txBody>
          <a:bodyPr>
            <a:normAutofit/>
          </a:bodyPr>
          <a:lstStyle/>
          <a:p>
            <a:pPr marL="64008" indent="0">
              <a:buNone/>
            </a:pPr>
            <a:r>
              <a:rPr lang="en-US" b="1" dirty="0">
                <a:solidFill>
                  <a:schemeClr val="accent5">
                    <a:lumMod val="40000"/>
                    <a:lumOff val="60000"/>
                  </a:schemeClr>
                </a:solidFill>
              </a:rPr>
              <a:t>Which Southwest Asian Country is an autocracy?</a:t>
            </a:r>
          </a:p>
          <a:p>
            <a:r>
              <a:rPr lang="en-US" dirty="0"/>
              <a:t>Iraq</a:t>
            </a:r>
          </a:p>
          <a:p>
            <a:r>
              <a:rPr lang="en-US" dirty="0"/>
              <a:t>Israel</a:t>
            </a:r>
          </a:p>
          <a:p>
            <a:r>
              <a:rPr lang="en-US" dirty="0"/>
              <a:t>Turkey</a:t>
            </a:r>
          </a:p>
          <a:p>
            <a:r>
              <a:rPr lang="en-US" dirty="0"/>
              <a:t>Saudi Arabia</a:t>
            </a:r>
          </a:p>
          <a:p>
            <a:endParaRPr lang="en-US" dirty="0"/>
          </a:p>
        </p:txBody>
      </p:sp>
    </p:spTree>
    <p:extLst>
      <p:ext uri="{BB962C8B-B14F-4D97-AF65-F5344CB8AC3E}">
        <p14:creationId xmlns:p14="http://schemas.microsoft.com/office/powerpoint/2010/main" val="822971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4">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93" y="152400"/>
            <a:ext cx="8229600" cy="1399032"/>
          </a:xfrm>
        </p:spPr>
        <p:txBody>
          <a:bodyPr>
            <a:normAutofit/>
          </a:bodyPr>
          <a:lstStyle/>
          <a:p>
            <a:pPr algn="ctr"/>
            <a:r>
              <a:rPr lang="en-US" sz="6000" b="1" dirty="0" smtClean="0">
                <a:solidFill>
                  <a:srgbClr val="FFFF00"/>
                </a:solidFill>
                <a:latin typeface="Algerian" pitchFamily="82" charset="0"/>
              </a:rPr>
              <a:t>One section down!</a:t>
            </a:r>
            <a:endParaRPr lang="en-US" sz="6000" b="1" dirty="0">
              <a:solidFill>
                <a:srgbClr val="FFFF00"/>
              </a:solidFill>
              <a:latin typeface="Algerian" pitchFamily="82" charset="0"/>
            </a:endParaRPr>
          </a:p>
        </p:txBody>
      </p:sp>
      <p:pic>
        <p:nvPicPr>
          <p:cNvPr id="7170" name="Picture 2" descr="C:\Users\knappe\AppData\Local\Microsoft\Windows\Temporary Internet Files\Content.IE5\O4Q7NGKK\MP9003138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243840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nappe\AppData\Local\Microsoft\Windows\Temporary Internet Files\Content.IE5\DJV8UGUV\MC9000787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92072"/>
            <a:ext cx="2322513" cy="187801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knappe\AppData\Local\Microsoft\Windows\Temporary Internet Files\Content.IE5\KYJMLD2R\MC90041067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55" y="4298283"/>
            <a:ext cx="4602178" cy="23433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knappe\AppData\Local\Microsoft\Windows\Temporary Internet Files\Content.IE5\D6C93T6B\MP90044222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1806509"/>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nappe\AppData\Local\Microsoft\Windows\Temporary Internet Files\Content.IE5\O4Q7NGKK\MC90041072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3199796"/>
            <a:ext cx="3334693" cy="344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42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106"/>
          </a:xfrm>
        </p:spPr>
        <p:txBody>
          <a:bodyPr>
            <a:normAutofit fontScale="90000"/>
          </a:bodyPr>
          <a:lstStyle/>
          <a:p>
            <a:r>
              <a:rPr lang="en-US" dirty="0" smtClean="0"/>
              <a:t>History</a:t>
            </a:r>
            <a:endParaRPr lang="en-US" dirty="0"/>
          </a:p>
        </p:txBody>
      </p:sp>
      <p:sp>
        <p:nvSpPr>
          <p:cNvPr id="3" name="Content Placeholder 2"/>
          <p:cNvSpPr>
            <a:spLocks noGrp="1"/>
          </p:cNvSpPr>
          <p:nvPr>
            <p:ph sz="half" idx="1"/>
          </p:nvPr>
        </p:nvSpPr>
        <p:spPr>
          <a:xfrm>
            <a:off x="152400" y="990600"/>
            <a:ext cx="4343400" cy="5867399"/>
          </a:xfrm>
        </p:spPr>
        <p:txBody>
          <a:bodyPr>
            <a:normAutofit fontScale="55000" lnSpcReduction="20000"/>
          </a:bodyPr>
          <a:lstStyle/>
          <a:p>
            <a:pPr marL="64008" indent="0">
              <a:buNone/>
            </a:pPr>
            <a:r>
              <a:rPr lang="en-US" sz="3600" b="1" dirty="0">
                <a:solidFill>
                  <a:srgbClr val="99FF99"/>
                </a:solidFill>
              </a:rPr>
              <a:t>What event led to the end of the Ottoman Empire?</a:t>
            </a:r>
          </a:p>
          <a:p>
            <a:r>
              <a:rPr lang="en-US" sz="3600" dirty="0"/>
              <a:t>Being on the losing side of WWI</a:t>
            </a:r>
          </a:p>
          <a:p>
            <a:pPr marL="64008" indent="0">
              <a:buNone/>
            </a:pPr>
            <a:r>
              <a:rPr lang="en-US" sz="3600" b="1" dirty="0" smtClean="0">
                <a:solidFill>
                  <a:srgbClr val="99FF99"/>
                </a:solidFill>
              </a:rPr>
              <a:t>What </a:t>
            </a:r>
            <a:r>
              <a:rPr lang="en-US" sz="3600" b="1" dirty="0">
                <a:solidFill>
                  <a:srgbClr val="99FF99"/>
                </a:solidFill>
              </a:rPr>
              <a:t>was a result of the end of the Ottoman Empire?</a:t>
            </a:r>
          </a:p>
          <a:p>
            <a:r>
              <a:rPr lang="en-US" sz="3600" dirty="0"/>
              <a:t>It became many other nations like Turkey, Palestine, Syria and many more</a:t>
            </a:r>
          </a:p>
          <a:p>
            <a:pPr marL="64008" indent="0">
              <a:buNone/>
            </a:pPr>
            <a:r>
              <a:rPr lang="en-US" sz="3600" b="1" dirty="0" smtClean="0">
                <a:solidFill>
                  <a:srgbClr val="99FF99"/>
                </a:solidFill>
              </a:rPr>
              <a:t>How </a:t>
            </a:r>
            <a:r>
              <a:rPr lang="en-US" sz="3600" b="1" dirty="0">
                <a:solidFill>
                  <a:srgbClr val="99FF99"/>
                </a:solidFill>
              </a:rPr>
              <a:t>did European Involvement in Southwest Asia impact the region?</a:t>
            </a:r>
          </a:p>
          <a:p>
            <a:r>
              <a:rPr lang="en-US" sz="3600" dirty="0"/>
              <a:t>Europeans participated the Ottoman empire without consideration of the history, ethnic and religious groups.</a:t>
            </a:r>
          </a:p>
          <a:p>
            <a:pPr marL="64008" indent="0">
              <a:buNone/>
            </a:pPr>
            <a:r>
              <a:rPr lang="en-US" sz="3600" b="1" dirty="0" smtClean="0">
                <a:solidFill>
                  <a:srgbClr val="99FF99"/>
                </a:solidFill>
              </a:rPr>
              <a:t>The </a:t>
            </a:r>
            <a:r>
              <a:rPr lang="en-US" sz="3600" b="1" dirty="0">
                <a:solidFill>
                  <a:srgbClr val="99FF99"/>
                </a:solidFill>
              </a:rPr>
              <a:t>Ottoman Empire was mainly ________ religion.</a:t>
            </a:r>
          </a:p>
          <a:p>
            <a:r>
              <a:rPr lang="en-US" sz="3600" dirty="0"/>
              <a:t>Islam</a:t>
            </a:r>
          </a:p>
          <a:p>
            <a:endParaRPr lang="en-US" dirty="0"/>
          </a:p>
        </p:txBody>
      </p:sp>
      <p:sp>
        <p:nvSpPr>
          <p:cNvPr id="4" name="Content Placeholder 3"/>
          <p:cNvSpPr>
            <a:spLocks noGrp="1"/>
          </p:cNvSpPr>
          <p:nvPr>
            <p:ph sz="half" idx="2"/>
          </p:nvPr>
        </p:nvSpPr>
        <p:spPr>
          <a:xfrm>
            <a:off x="4648200" y="990600"/>
            <a:ext cx="4343400" cy="5867400"/>
          </a:xfrm>
        </p:spPr>
        <p:txBody>
          <a:bodyPr>
            <a:noAutofit/>
          </a:bodyPr>
          <a:lstStyle/>
          <a:p>
            <a:pPr marL="64008" indent="0">
              <a:buNone/>
            </a:pPr>
            <a:r>
              <a:rPr lang="en-US" sz="2000" b="1" dirty="0">
                <a:solidFill>
                  <a:srgbClr val="99FF99"/>
                </a:solidFill>
              </a:rPr>
              <a:t>Anti-Jewish sentiment is called</a:t>
            </a:r>
          </a:p>
          <a:p>
            <a:r>
              <a:rPr lang="en-US" sz="2000" dirty="0"/>
              <a:t>Anti-Semitism</a:t>
            </a:r>
          </a:p>
          <a:p>
            <a:pPr marL="64008" indent="0">
              <a:buNone/>
            </a:pPr>
            <a:r>
              <a:rPr lang="en-US" sz="2000" b="1" dirty="0" smtClean="0">
                <a:solidFill>
                  <a:srgbClr val="99FF99"/>
                </a:solidFill>
              </a:rPr>
              <a:t>Anti-Jewish </a:t>
            </a:r>
            <a:r>
              <a:rPr lang="en-US" sz="2000" b="1" dirty="0">
                <a:solidFill>
                  <a:srgbClr val="99FF99"/>
                </a:solidFill>
              </a:rPr>
              <a:t>riots are called </a:t>
            </a:r>
          </a:p>
          <a:p>
            <a:r>
              <a:rPr lang="en-US" sz="2000" dirty="0" smtClean="0"/>
              <a:t>Pogroms</a:t>
            </a:r>
          </a:p>
          <a:p>
            <a:pPr marL="64008" indent="0">
              <a:buNone/>
            </a:pPr>
            <a:r>
              <a:rPr lang="en-US" sz="2000" b="1" dirty="0" smtClean="0">
                <a:solidFill>
                  <a:srgbClr val="99FF99"/>
                </a:solidFill>
              </a:rPr>
              <a:t>What </a:t>
            </a:r>
            <a:r>
              <a:rPr lang="en-US" sz="2000" b="1" dirty="0">
                <a:solidFill>
                  <a:srgbClr val="99FF99"/>
                </a:solidFill>
              </a:rPr>
              <a:t>is it called when the Romans kicked the Jews out of Israel in 70 AD?</a:t>
            </a:r>
          </a:p>
          <a:p>
            <a:r>
              <a:rPr lang="en-US" sz="2000" dirty="0"/>
              <a:t>Diaspora</a:t>
            </a:r>
          </a:p>
          <a:p>
            <a:pPr marL="64008" indent="0">
              <a:buNone/>
            </a:pPr>
            <a:r>
              <a:rPr lang="en-US" sz="2000" b="1" dirty="0" smtClean="0">
                <a:solidFill>
                  <a:srgbClr val="99FF99"/>
                </a:solidFill>
              </a:rPr>
              <a:t>What </a:t>
            </a:r>
            <a:r>
              <a:rPr lang="en-US" sz="2000" b="1" dirty="0">
                <a:solidFill>
                  <a:srgbClr val="99FF99"/>
                </a:solidFill>
              </a:rPr>
              <a:t>is the biggest reason for Arab-Jewish conflict over the land of Israel?</a:t>
            </a:r>
          </a:p>
          <a:p>
            <a:r>
              <a:rPr lang="en-US" sz="2000" dirty="0"/>
              <a:t>Belief over who has religious right to the </a:t>
            </a:r>
            <a:r>
              <a:rPr lang="en-US" sz="2000" dirty="0" smtClean="0"/>
              <a:t>land</a:t>
            </a:r>
          </a:p>
          <a:p>
            <a:pPr marL="64008" indent="0">
              <a:buNone/>
            </a:pPr>
            <a:r>
              <a:rPr lang="en-US" sz="2000" b="1" dirty="0">
                <a:solidFill>
                  <a:srgbClr val="99FF99"/>
                </a:solidFill>
              </a:rPr>
              <a:t>What was the USA main interest in </a:t>
            </a:r>
            <a:r>
              <a:rPr lang="en-US" sz="2000" b="1" u="sng" dirty="0">
                <a:solidFill>
                  <a:srgbClr val="99FF99"/>
                </a:solidFill>
              </a:rPr>
              <a:t>Southeast Asia</a:t>
            </a:r>
            <a:r>
              <a:rPr lang="en-US" sz="2000" b="1" dirty="0">
                <a:solidFill>
                  <a:srgbClr val="99FF99"/>
                </a:solidFill>
              </a:rPr>
              <a:t>?</a:t>
            </a:r>
          </a:p>
          <a:p>
            <a:r>
              <a:rPr lang="en-US" sz="2000" dirty="0"/>
              <a:t>Containing communism during the Cold </a:t>
            </a:r>
            <a:r>
              <a:rPr lang="en-US" sz="2000" dirty="0" smtClean="0"/>
              <a:t>War</a:t>
            </a:r>
            <a:endParaRPr lang="en-US" sz="2000" dirty="0"/>
          </a:p>
        </p:txBody>
      </p:sp>
    </p:spTree>
    <p:extLst>
      <p:ext uri="{BB962C8B-B14F-4D97-AF65-F5344CB8AC3E}">
        <p14:creationId xmlns:p14="http://schemas.microsoft.com/office/powerpoint/2010/main" val="378187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80">
                                          <p:stCondLst>
                                            <p:cond delay="0"/>
                                          </p:stCondLst>
                                        </p:cTn>
                                        <p:tgtEl>
                                          <p:spTgt spid="3">
                                            <p:txEl>
                                              <p:pRg st="5" end="5"/>
                                            </p:txEl>
                                          </p:spTgt>
                                        </p:tgtEl>
                                      </p:cBhvr>
                                    </p:animEffect>
                                    <p:anim calcmode="lin" valueType="num">
                                      <p:cBhvr>
                                        <p:cTn id="4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5" end="5"/>
                                            </p:txEl>
                                          </p:spTgt>
                                        </p:tgtEl>
                                      </p:cBhvr>
                                      <p:to x="100000" y="60000"/>
                                    </p:animScale>
                                    <p:animScale>
                                      <p:cBhvr>
                                        <p:cTn id="50" dur="166" decel="50000">
                                          <p:stCondLst>
                                            <p:cond delay="676"/>
                                          </p:stCondLst>
                                        </p:cTn>
                                        <p:tgtEl>
                                          <p:spTgt spid="3">
                                            <p:txEl>
                                              <p:pRg st="5" end="5"/>
                                            </p:txEl>
                                          </p:spTgt>
                                        </p:tgtEl>
                                      </p:cBhvr>
                                      <p:to x="100000" y="100000"/>
                                    </p:animScale>
                                    <p:animScale>
                                      <p:cBhvr>
                                        <p:cTn id="51" dur="26">
                                          <p:stCondLst>
                                            <p:cond delay="1312"/>
                                          </p:stCondLst>
                                        </p:cTn>
                                        <p:tgtEl>
                                          <p:spTgt spid="3">
                                            <p:txEl>
                                              <p:pRg st="5" end="5"/>
                                            </p:txEl>
                                          </p:spTgt>
                                        </p:tgtEl>
                                      </p:cBhvr>
                                      <p:to x="100000" y="80000"/>
                                    </p:animScale>
                                    <p:animScale>
                                      <p:cBhvr>
                                        <p:cTn id="52" dur="166" decel="50000">
                                          <p:stCondLst>
                                            <p:cond delay="1338"/>
                                          </p:stCondLst>
                                        </p:cTn>
                                        <p:tgtEl>
                                          <p:spTgt spid="3">
                                            <p:txEl>
                                              <p:pRg st="5" end="5"/>
                                            </p:txEl>
                                          </p:spTgt>
                                        </p:tgtEl>
                                      </p:cBhvr>
                                      <p:to x="100000" y="100000"/>
                                    </p:animScale>
                                    <p:animScale>
                                      <p:cBhvr>
                                        <p:cTn id="53" dur="26">
                                          <p:stCondLst>
                                            <p:cond delay="1642"/>
                                          </p:stCondLst>
                                        </p:cTn>
                                        <p:tgtEl>
                                          <p:spTgt spid="3">
                                            <p:txEl>
                                              <p:pRg st="5" end="5"/>
                                            </p:txEl>
                                          </p:spTgt>
                                        </p:tgtEl>
                                      </p:cBhvr>
                                      <p:to x="100000" y="90000"/>
                                    </p:animScale>
                                    <p:animScale>
                                      <p:cBhvr>
                                        <p:cTn id="54" dur="166" decel="50000">
                                          <p:stCondLst>
                                            <p:cond delay="1668"/>
                                          </p:stCondLst>
                                        </p:cTn>
                                        <p:tgtEl>
                                          <p:spTgt spid="3">
                                            <p:txEl>
                                              <p:pRg st="5" end="5"/>
                                            </p:txEl>
                                          </p:spTgt>
                                        </p:tgtEl>
                                      </p:cBhvr>
                                      <p:to x="100000" y="100000"/>
                                    </p:animScale>
                                    <p:animScale>
                                      <p:cBhvr>
                                        <p:cTn id="55" dur="26">
                                          <p:stCondLst>
                                            <p:cond delay="1808"/>
                                          </p:stCondLst>
                                        </p:cTn>
                                        <p:tgtEl>
                                          <p:spTgt spid="3">
                                            <p:txEl>
                                              <p:pRg st="5" end="5"/>
                                            </p:txEl>
                                          </p:spTgt>
                                        </p:tgtEl>
                                      </p:cBhvr>
                                      <p:to x="100000" y="95000"/>
                                    </p:animScale>
                                    <p:animScale>
                                      <p:cBhvr>
                                        <p:cTn id="56" dur="166" decel="50000">
                                          <p:stCondLst>
                                            <p:cond delay="1834"/>
                                          </p:stCondLst>
                                        </p:cTn>
                                        <p:tgtEl>
                                          <p:spTgt spid="3">
                                            <p:txEl>
                                              <p:pRg st="5" end="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wipe(down)">
                                      <p:cBhvr>
                                        <p:cTn id="61" dur="580">
                                          <p:stCondLst>
                                            <p:cond delay="0"/>
                                          </p:stCondLst>
                                        </p:cTn>
                                        <p:tgtEl>
                                          <p:spTgt spid="3">
                                            <p:txEl>
                                              <p:pRg st="7" end="7"/>
                                            </p:txEl>
                                          </p:spTgt>
                                        </p:tgtEl>
                                      </p:cBhvr>
                                    </p:animEffect>
                                    <p:anim calcmode="lin" valueType="num">
                                      <p:cBhvr>
                                        <p:cTn id="6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7" end="7"/>
                                            </p:txEl>
                                          </p:spTgt>
                                        </p:tgtEl>
                                      </p:cBhvr>
                                      <p:to x="100000" y="60000"/>
                                    </p:animScale>
                                    <p:animScale>
                                      <p:cBhvr>
                                        <p:cTn id="68" dur="166" decel="50000">
                                          <p:stCondLst>
                                            <p:cond delay="676"/>
                                          </p:stCondLst>
                                        </p:cTn>
                                        <p:tgtEl>
                                          <p:spTgt spid="3">
                                            <p:txEl>
                                              <p:pRg st="7" end="7"/>
                                            </p:txEl>
                                          </p:spTgt>
                                        </p:tgtEl>
                                      </p:cBhvr>
                                      <p:to x="100000" y="100000"/>
                                    </p:animScale>
                                    <p:animScale>
                                      <p:cBhvr>
                                        <p:cTn id="69" dur="26">
                                          <p:stCondLst>
                                            <p:cond delay="1312"/>
                                          </p:stCondLst>
                                        </p:cTn>
                                        <p:tgtEl>
                                          <p:spTgt spid="3">
                                            <p:txEl>
                                              <p:pRg st="7" end="7"/>
                                            </p:txEl>
                                          </p:spTgt>
                                        </p:tgtEl>
                                      </p:cBhvr>
                                      <p:to x="100000" y="80000"/>
                                    </p:animScale>
                                    <p:animScale>
                                      <p:cBhvr>
                                        <p:cTn id="70" dur="166" decel="50000">
                                          <p:stCondLst>
                                            <p:cond delay="1338"/>
                                          </p:stCondLst>
                                        </p:cTn>
                                        <p:tgtEl>
                                          <p:spTgt spid="3">
                                            <p:txEl>
                                              <p:pRg st="7" end="7"/>
                                            </p:txEl>
                                          </p:spTgt>
                                        </p:tgtEl>
                                      </p:cBhvr>
                                      <p:to x="100000" y="100000"/>
                                    </p:animScale>
                                    <p:animScale>
                                      <p:cBhvr>
                                        <p:cTn id="71" dur="26">
                                          <p:stCondLst>
                                            <p:cond delay="1642"/>
                                          </p:stCondLst>
                                        </p:cTn>
                                        <p:tgtEl>
                                          <p:spTgt spid="3">
                                            <p:txEl>
                                              <p:pRg st="7" end="7"/>
                                            </p:txEl>
                                          </p:spTgt>
                                        </p:tgtEl>
                                      </p:cBhvr>
                                      <p:to x="100000" y="90000"/>
                                    </p:animScale>
                                    <p:animScale>
                                      <p:cBhvr>
                                        <p:cTn id="72" dur="166" decel="50000">
                                          <p:stCondLst>
                                            <p:cond delay="1668"/>
                                          </p:stCondLst>
                                        </p:cTn>
                                        <p:tgtEl>
                                          <p:spTgt spid="3">
                                            <p:txEl>
                                              <p:pRg st="7" end="7"/>
                                            </p:txEl>
                                          </p:spTgt>
                                        </p:tgtEl>
                                      </p:cBhvr>
                                      <p:to x="100000" y="100000"/>
                                    </p:animScale>
                                    <p:animScale>
                                      <p:cBhvr>
                                        <p:cTn id="73" dur="26">
                                          <p:stCondLst>
                                            <p:cond delay="1808"/>
                                          </p:stCondLst>
                                        </p:cTn>
                                        <p:tgtEl>
                                          <p:spTgt spid="3">
                                            <p:txEl>
                                              <p:pRg st="7" end="7"/>
                                            </p:txEl>
                                          </p:spTgt>
                                        </p:tgtEl>
                                      </p:cBhvr>
                                      <p:to x="100000" y="95000"/>
                                    </p:animScale>
                                    <p:animScale>
                                      <p:cBhvr>
                                        <p:cTn id="74" dur="166" decel="50000">
                                          <p:stCondLst>
                                            <p:cond delay="1834"/>
                                          </p:stCondLst>
                                        </p:cTn>
                                        <p:tgtEl>
                                          <p:spTgt spid="3">
                                            <p:txEl>
                                              <p:pRg st="7" end="7"/>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Effect transition="in" filter="wipe(down)">
                                      <p:cBhvr>
                                        <p:cTn id="79" dur="580">
                                          <p:stCondLst>
                                            <p:cond delay="0"/>
                                          </p:stCondLst>
                                        </p:cTn>
                                        <p:tgtEl>
                                          <p:spTgt spid="4">
                                            <p:txEl>
                                              <p:pRg st="1" end="1"/>
                                            </p:txEl>
                                          </p:spTgt>
                                        </p:tgtEl>
                                      </p:cBhvr>
                                    </p:animEffect>
                                    <p:anim calcmode="lin" valueType="num">
                                      <p:cBhvr>
                                        <p:cTn id="8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1" end="1"/>
                                            </p:txEl>
                                          </p:spTgt>
                                        </p:tgtEl>
                                      </p:cBhvr>
                                      <p:to x="100000" y="60000"/>
                                    </p:animScale>
                                    <p:animScale>
                                      <p:cBhvr>
                                        <p:cTn id="86" dur="166" decel="50000">
                                          <p:stCondLst>
                                            <p:cond delay="676"/>
                                          </p:stCondLst>
                                        </p:cTn>
                                        <p:tgtEl>
                                          <p:spTgt spid="4">
                                            <p:txEl>
                                              <p:pRg st="1" end="1"/>
                                            </p:txEl>
                                          </p:spTgt>
                                        </p:tgtEl>
                                      </p:cBhvr>
                                      <p:to x="100000" y="100000"/>
                                    </p:animScale>
                                    <p:animScale>
                                      <p:cBhvr>
                                        <p:cTn id="87" dur="26">
                                          <p:stCondLst>
                                            <p:cond delay="1312"/>
                                          </p:stCondLst>
                                        </p:cTn>
                                        <p:tgtEl>
                                          <p:spTgt spid="4">
                                            <p:txEl>
                                              <p:pRg st="1" end="1"/>
                                            </p:txEl>
                                          </p:spTgt>
                                        </p:tgtEl>
                                      </p:cBhvr>
                                      <p:to x="100000" y="80000"/>
                                    </p:animScale>
                                    <p:animScale>
                                      <p:cBhvr>
                                        <p:cTn id="88" dur="166" decel="50000">
                                          <p:stCondLst>
                                            <p:cond delay="1338"/>
                                          </p:stCondLst>
                                        </p:cTn>
                                        <p:tgtEl>
                                          <p:spTgt spid="4">
                                            <p:txEl>
                                              <p:pRg st="1" end="1"/>
                                            </p:txEl>
                                          </p:spTgt>
                                        </p:tgtEl>
                                      </p:cBhvr>
                                      <p:to x="100000" y="100000"/>
                                    </p:animScale>
                                    <p:animScale>
                                      <p:cBhvr>
                                        <p:cTn id="89" dur="26">
                                          <p:stCondLst>
                                            <p:cond delay="1642"/>
                                          </p:stCondLst>
                                        </p:cTn>
                                        <p:tgtEl>
                                          <p:spTgt spid="4">
                                            <p:txEl>
                                              <p:pRg st="1" end="1"/>
                                            </p:txEl>
                                          </p:spTgt>
                                        </p:tgtEl>
                                      </p:cBhvr>
                                      <p:to x="100000" y="90000"/>
                                    </p:animScale>
                                    <p:animScale>
                                      <p:cBhvr>
                                        <p:cTn id="90" dur="166" decel="50000">
                                          <p:stCondLst>
                                            <p:cond delay="1668"/>
                                          </p:stCondLst>
                                        </p:cTn>
                                        <p:tgtEl>
                                          <p:spTgt spid="4">
                                            <p:txEl>
                                              <p:pRg st="1" end="1"/>
                                            </p:txEl>
                                          </p:spTgt>
                                        </p:tgtEl>
                                      </p:cBhvr>
                                      <p:to x="100000" y="100000"/>
                                    </p:animScale>
                                    <p:animScale>
                                      <p:cBhvr>
                                        <p:cTn id="91" dur="26">
                                          <p:stCondLst>
                                            <p:cond delay="1808"/>
                                          </p:stCondLst>
                                        </p:cTn>
                                        <p:tgtEl>
                                          <p:spTgt spid="4">
                                            <p:txEl>
                                              <p:pRg st="1" end="1"/>
                                            </p:txEl>
                                          </p:spTgt>
                                        </p:tgtEl>
                                      </p:cBhvr>
                                      <p:to x="100000" y="95000"/>
                                    </p:animScale>
                                    <p:animScale>
                                      <p:cBhvr>
                                        <p:cTn id="92" dur="166" decel="50000">
                                          <p:stCondLst>
                                            <p:cond delay="1834"/>
                                          </p:stCondLst>
                                        </p:cTn>
                                        <p:tgtEl>
                                          <p:spTgt spid="4">
                                            <p:txEl>
                                              <p:pRg st="1" end="1"/>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4">
                                            <p:txEl>
                                              <p:pRg st="3" end="3"/>
                                            </p:txEl>
                                          </p:spTgt>
                                        </p:tgtEl>
                                        <p:attrNameLst>
                                          <p:attrName>style.visibility</p:attrName>
                                        </p:attrNameLst>
                                      </p:cBhvr>
                                      <p:to>
                                        <p:strVal val="visible"/>
                                      </p:to>
                                    </p:set>
                                    <p:animEffect transition="in" filter="wipe(down)">
                                      <p:cBhvr>
                                        <p:cTn id="97" dur="580">
                                          <p:stCondLst>
                                            <p:cond delay="0"/>
                                          </p:stCondLst>
                                        </p:cTn>
                                        <p:tgtEl>
                                          <p:spTgt spid="4">
                                            <p:txEl>
                                              <p:pRg st="3" end="3"/>
                                            </p:txEl>
                                          </p:spTgt>
                                        </p:tgtEl>
                                      </p:cBhvr>
                                    </p:animEffect>
                                    <p:anim calcmode="lin" valueType="num">
                                      <p:cBhvr>
                                        <p:cTn id="98"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3" end="3"/>
                                            </p:txEl>
                                          </p:spTgt>
                                        </p:tgtEl>
                                      </p:cBhvr>
                                      <p:to x="100000" y="60000"/>
                                    </p:animScale>
                                    <p:animScale>
                                      <p:cBhvr>
                                        <p:cTn id="104" dur="166" decel="50000">
                                          <p:stCondLst>
                                            <p:cond delay="676"/>
                                          </p:stCondLst>
                                        </p:cTn>
                                        <p:tgtEl>
                                          <p:spTgt spid="4">
                                            <p:txEl>
                                              <p:pRg st="3" end="3"/>
                                            </p:txEl>
                                          </p:spTgt>
                                        </p:tgtEl>
                                      </p:cBhvr>
                                      <p:to x="100000" y="100000"/>
                                    </p:animScale>
                                    <p:animScale>
                                      <p:cBhvr>
                                        <p:cTn id="105" dur="26">
                                          <p:stCondLst>
                                            <p:cond delay="1312"/>
                                          </p:stCondLst>
                                        </p:cTn>
                                        <p:tgtEl>
                                          <p:spTgt spid="4">
                                            <p:txEl>
                                              <p:pRg st="3" end="3"/>
                                            </p:txEl>
                                          </p:spTgt>
                                        </p:tgtEl>
                                      </p:cBhvr>
                                      <p:to x="100000" y="80000"/>
                                    </p:animScale>
                                    <p:animScale>
                                      <p:cBhvr>
                                        <p:cTn id="106" dur="166" decel="50000">
                                          <p:stCondLst>
                                            <p:cond delay="1338"/>
                                          </p:stCondLst>
                                        </p:cTn>
                                        <p:tgtEl>
                                          <p:spTgt spid="4">
                                            <p:txEl>
                                              <p:pRg st="3" end="3"/>
                                            </p:txEl>
                                          </p:spTgt>
                                        </p:tgtEl>
                                      </p:cBhvr>
                                      <p:to x="100000" y="100000"/>
                                    </p:animScale>
                                    <p:animScale>
                                      <p:cBhvr>
                                        <p:cTn id="107" dur="26">
                                          <p:stCondLst>
                                            <p:cond delay="1642"/>
                                          </p:stCondLst>
                                        </p:cTn>
                                        <p:tgtEl>
                                          <p:spTgt spid="4">
                                            <p:txEl>
                                              <p:pRg st="3" end="3"/>
                                            </p:txEl>
                                          </p:spTgt>
                                        </p:tgtEl>
                                      </p:cBhvr>
                                      <p:to x="100000" y="90000"/>
                                    </p:animScale>
                                    <p:animScale>
                                      <p:cBhvr>
                                        <p:cTn id="108" dur="166" decel="50000">
                                          <p:stCondLst>
                                            <p:cond delay="1668"/>
                                          </p:stCondLst>
                                        </p:cTn>
                                        <p:tgtEl>
                                          <p:spTgt spid="4">
                                            <p:txEl>
                                              <p:pRg st="3" end="3"/>
                                            </p:txEl>
                                          </p:spTgt>
                                        </p:tgtEl>
                                      </p:cBhvr>
                                      <p:to x="100000" y="100000"/>
                                    </p:animScale>
                                    <p:animScale>
                                      <p:cBhvr>
                                        <p:cTn id="109" dur="26">
                                          <p:stCondLst>
                                            <p:cond delay="1808"/>
                                          </p:stCondLst>
                                        </p:cTn>
                                        <p:tgtEl>
                                          <p:spTgt spid="4">
                                            <p:txEl>
                                              <p:pRg st="3" end="3"/>
                                            </p:txEl>
                                          </p:spTgt>
                                        </p:tgtEl>
                                      </p:cBhvr>
                                      <p:to x="100000" y="95000"/>
                                    </p:animScale>
                                    <p:animScale>
                                      <p:cBhvr>
                                        <p:cTn id="110" dur="166" decel="50000">
                                          <p:stCondLst>
                                            <p:cond delay="1834"/>
                                          </p:stCondLst>
                                        </p:cTn>
                                        <p:tgtEl>
                                          <p:spTgt spid="4">
                                            <p:txEl>
                                              <p:pRg st="3" end="3"/>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4">
                                            <p:txEl>
                                              <p:pRg st="5" end="5"/>
                                            </p:txEl>
                                          </p:spTgt>
                                        </p:tgtEl>
                                        <p:attrNameLst>
                                          <p:attrName>style.visibility</p:attrName>
                                        </p:attrNameLst>
                                      </p:cBhvr>
                                      <p:to>
                                        <p:strVal val="visible"/>
                                      </p:to>
                                    </p:set>
                                    <p:animEffect transition="in" filter="wipe(down)">
                                      <p:cBhvr>
                                        <p:cTn id="115" dur="580">
                                          <p:stCondLst>
                                            <p:cond delay="0"/>
                                          </p:stCondLst>
                                        </p:cTn>
                                        <p:tgtEl>
                                          <p:spTgt spid="4">
                                            <p:txEl>
                                              <p:pRg st="5" end="5"/>
                                            </p:txEl>
                                          </p:spTgt>
                                        </p:tgtEl>
                                      </p:cBhvr>
                                    </p:animEffect>
                                    <p:anim calcmode="lin" valueType="num">
                                      <p:cBhvr>
                                        <p:cTn id="116"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txEl>
                                              <p:pRg st="5" end="5"/>
                                            </p:txEl>
                                          </p:spTgt>
                                        </p:tgtEl>
                                      </p:cBhvr>
                                      <p:to x="100000" y="60000"/>
                                    </p:animScale>
                                    <p:animScale>
                                      <p:cBhvr>
                                        <p:cTn id="122" dur="166" decel="50000">
                                          <p:stCondLst>
                                            <p:cond delay="676"/>
                                          </p:stCondLst>
                                        </p:cTn>
                                        <p:tgtEl>
                                          <p:spTgt spid="4">
                                            <p:txEl>
                                              <p:pRg st="5" end="5"/>
                                            </p:txEl>
                                          </p:spTgt>
                                        </p:tgtEl>
                                      </p:cBhvr>
                                      <p:to x="100000" y="100000"/>
                                    </p:animScale>
                                    <p:animScale>
                                      <p:cBhvr>
                                        <p:cTn id="123" dur="26">
                                          <p:stCondLst>
                                            <p:cond delay="1312"/>
                                          </p:stCondLst>
                                        </p:cTn>
                                        <p:tgtEl>
                                          <p:spTgt spid="4">
                                            <p:txEl>
                                              <p:pRg st="5" end="5"/>
                                            </p:txEl>
                                          </p:spTgt>
                                        </p:tgtEl>
                                      </p:cBhvr>
                                      <p:to x="100000" y="80000"/>
                                    </p:animScale>
                                    <p:animScale>
                                      <p:cBhvr>
                                        <p:cTn id="124" dur="166" decel="50000">
                                          <p:stCondLst>
                                            <p:cond delay="1338"/>
                                          </p:stCondLst>
                                        </p:cTn>
                                        <p:tgtEl>
                                          <p:spTgt spid="4">
                                            <p:txEl>
                                              <p:pRg st="5" end="5"/>
                                            </p:txEl>
                                          </p:spTgt>
                                        </p:tgtEl>
                                      </p:cBhvr>
                                      <p:to x="100000" y="100000"/>
                                    </p:animScale>
                                    <p:animScale>
                                      <p:cBhvr>
                                        <p:cTn id="125" dur="26">
                                          <p:stCondLst>
                                            <p:cond delay="1642"/>
                                          </p:stCondLst>
                                        </p:cTn>
                                        <p:tgtEl>
                                          <p:spTgt spid="4">
                                            <p:txEl>
                                              <p:pRg st="5" end="5"/>
                                            </p:txEl>
                                          </p:spTgt>
                                        </p:tgtEl>
                                      </p:cBhvr>
                                      <p:to x="100000" y="90000"/>
                                    </p:animScale>
                                    <p:animScale>
                                      <p:cBhvr>
                                        <p:cTn id="126" dur="166" decel="50000">
                                          <p:stCondLst>
                                            <p:cond delay="1668"/>
                                          </p:stCondLst>
                                        </p:cTn>
                                        <p:tgtEl>
                                          <p:spTgt spid="4">
                                            <p:txEl>
                                              <p:pRg st="5" end="5"/>
                                            </p:txEl>
                                          </p:spTgt>
                                        </p:tgtEl>
                                      </p:cBhvr>
                                      <p:to x="100000" y="100000"/>
                                    </p:animScale>
                                    <p:animScale>
                                      <p:cBhvr>
                                        <p:cTn id="127" dur="26">
                                          <p:stCondLst>
                                            <p:cond delay="1808"/>
                                          </p:stCondLst>
                                        </p:cTn>
                                        <p:tgtEl>
                                          <p:spTgt spid="4">
                                            <p:txEl>
                                              <p:pRg st="5" end="5"/>
                                            </p:txEl>
                                          </p:spTgt>
                                        </p:tgtEl>
                                      </p:cBhvr>
                                      <p:to x="100000" y="95000"/>
                                    </p:animScale>
                                    <p:animScale>
                                      <p:cBhvr>
                                        <p:cTn id="128" dur="166" decel="50000">
                                          <p:stCondLst>
                                            <p:cond delay="1834"/>
                                          </p:stCondLst>
                                        </p:cTn>
                                        <p:tgtEl>
                                          <p:spTgt spid="4">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4">
                                            <p:txEl>
                                              <p:pRg st="7" end="7"/>
                                            </p:txEl>
                                          </p:spTgt>
                                        </p:tgtEl>
                                        <p:attrNameLst>
                                          <p:attrName>style.visibility</p:attrName>
                                        </p:attrNameLst>
                                      </p:cBhvr>
                                      <p:to>
                                        <p:strVal val="visible"/>
                                      </p:to>
                                    </p:set>
                                    <p:animEffect transition="in" filter="wipe(down)">
                                      <p:cBhvr>
                                        <p:cTn id="133" dur="580">
                                          <p:stCondLst>
                                            <p:cond delay="0"/>
                                          </p:stCondLst>
                                        </p:cTn>
                                        <p:tgtEl>
                                          <p:spTgt spid="4">
                                            <p:txEl>
                                              <p:pRg st="7" end="7"/>
                                            </p:txEl>
                                          </p:spTgt>
                                        </p:tgtEl>
                                      </p:cBhvr>
                                    </p:animEffect>
                                    <p:anim calcmode="lin" valueType="num">
                                      <p:cBhvr>
                                        <p:cTn id="134"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4">
                                            <p:txEl>
                                              <p:pRg st="7" end="7"/>
                                            </p:txEl>
                                          </p:spTgt>
                                        </p:tgtEl>
                                      </p:cBhvr>
                                      <p:to x="100000" y="60000"/>
                                    </p:animScale>
                                    <p:animScale>
                                      <p:cBhvr>
                                        <p:cTn id="140" dur="166" decel="50000">
                                          <p:stCondLst>
                                            <p:cond delay="676"/>
                                          </p:stCondLst>
                                        </p:cTn>
                                        <p:tgtEl>
                                          <p:spTgt spid="4">
                                            <p:txEl>
                                              <p:pRg st="7" end="7"/>
                                            </p:txEl>
                                          </p:spTgt>
                                        </p:tgtEl>
                                      </p:cBhvr>
                                      <p:to x="100000" y="100000"/>
                                    </p:animScale>
                                    <p:animScale>
                                      <p:cBhvr>
                                        <p:cTn id="141" dur="26">
                                          <p:stCondLst>
                                            <p:cond delay="1312"/>
                                          </p:stCondLst>
                                        </p:cTn>
                                        <p:tgtEl>
                                          <p:spTgt spid="4">
                                            <p:txEl>
                                              <p:pRg st="7" end="7"/>
                                            </p:txEl>
                                          </p:spTgt>
                                        </p:tgtEl>
                                      </p:cBhvr>
                                      <p:to x="100000" y="80000"/>
                                    </p:animScale>
                                    <p:animScale>
                                      <p:cBhvr>
                                        <p:cTn id="142" dur="166" decel="50000">
                                          <p:stCondLst>
                                            <p:cond delay="1338"/>
                                          </p:stCondLst>
                                        </p:cTn>
                                        <p:tgtEl>
                                          <p:spTgt spid="4">
                                            <p:txEl>
                                              <p:pRg st="7" end="7"/>
                                            </p:txEl>
                                          </p:spTgt>
                                        </p:tgtEl>
                                      </p:cBhvr>
                                      <p:to x="100000" y="100000"/>
                                    </p:animScale>
                                    <p:animScale>
                                      <p:cBhvr>
                                        <p:cTn id="143" dur="26">
                                          <p:stCondLst>
                                            <p:cond delay="1642"/>
                                          </p:stCondLst>
                                        </p:cTn>
                                        <p:tgtEl>
                                          <p:spTgt spid="4">
                                            <p:txEl>
                                              <p:pRg st="7" end="7"/>
                                            </p:txEl>
                                          </p:spTgt>
                                        </p:tgtEl>
                                      </p:cBhvr>
                                      <p:to x="100000" y="90000"/>
                                    </p:animScale>
                                    <p:animScale>
                                      <p:cBhvr>
                                        <p:cTn id="144" dur="166" decel="50000">
                                          <p:stCondLst>
                                            <p:cond delay="1668"/>
                                          </p:stCondLst>
                                        </p:cTn>
                                        <p:tgtEl>
                                          <p:spTgt spid="4">
                                            <p:txEl>
                                              <p:pRg st="7" end="7"/>
                                            </p:txEl>
                                          </p:spTgt>
                                        </p:tgtEl>
                                      </p:cBhvr>
                                      <p:to x="100000" y="100000"/>
                                    </p:animScale>
                                    <p:animScale>
                                      <p:cBhvr>
                                        <p:cTn id="145" dur="26">
                                          <p:stCondLst>
                                            <p:cond delay="1808"/>
                                          </p:stCondLst>
                                        </p:cTn>
                                        <p:tgtEl>
                                          <p:spTgt spid="4">
                                            <p:txEl>
                                              <p:pRg st="7" end="7"/>
                                            </p:txEl>
                                          </p:spTgt>
                                        </p:tgtEl>
                                      </p:cBhvr>
                                      <p:to x="100000" y="95000"/>
                                    </p:animScale>
                                    <p:animScale>
                                      <p:cBhvr>
                                        <p:cTn id="146" dur="166" decel="50000">
                                          <p:stCondLst>
                                            <p:cond delay="1834"/>
                                          </p:stCondLst>
                                        </p:cTn>
                                        <p:tgtEl>
                                          <p:spTgt spid="4">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4">
                                            <p:txEl>
                                              <p:pRg st="9" end="9"/>
                                            </p:txEl>
                                          </p:spTgt>
                                        </p:tgtEl>
                                        <p:attrNameLst>
                                          <p:attrName>style.visibility</p:attrName>
                                        </p:attrNameLst>
                                      </p:cBhvr>
                                      <p:to>
                                        <p:strVal val="visible"/>
                                      </p:to>
                                    </p:set>
                                    <p:animEffect transition="in" filter="wipe(down)">
                                      <p:cBhvr>
                                        <p:cTn id="151" dur="580">
                                          <p:stCondLst>
                                            <p:cond delay="0"/>
                                          </p:stCondLst>
                                        </p:cTn>
                                        <p:tgtEl>
                                          <p:spTgt spid="4">
                                            <p:txEl>
                                              <p:pRg st="9" end="9"/>
                                            </p:txEl>
                                          </p:spTgt>
                                        </p:tgtEl>
                                      </p:cBhvr>
                                    </p:animEffect>
                                    <p:anim calcmode="lin" valueType="num">
                                      <p:cBhvr>
                                        <p:cTn id="152"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txEl>
                                              <p:pRg st="9" end="9"/>
                                            </p:txEl>
                                          </p:spTgt>
                                        </p:tgtEl>
                                      </p:cBhvr>
                                      <p:to x="100000" y="60000"/>
                                    </p:animScale>
                                    <p:animScale>
                                      <p:cBhvr>
                                        <p:cTn id="158" dur="166" decel="50000">
                                          <p:stCondLst>
                                            <p:cond delay="676"/>
                                          </p:stCondLst>
                                        </p:cTn>
                                        <p:tgtEl>
                                          <p:spTgt spid="4">
                                            <p:txEl>
                                              <p:pRg st="9" end="9"/>
                                            </p:txEl>
                                          </p:spTgt>
                                        </p:tgtEl>
                                      </p:cBhvr>
                                      <p:to x="100000" y="100000"/>
                                    </p:animScale>
                                    <p:animScale>
                                      <p:cBhvr>
                                        <p:cTn id="159" dur="26">
                                          <p:stCondLst>
                                            <p:cond delay="1312"/>
                                          </p:stCondLst>
                                        </p:cTn>
                                        <p:tgtEl>
                                          <p:spTgt spid="4">
                                            <p:txEl>
                                              <p:pRg st="9" end="9"/>
                                            </p:txEl>
                                          </p:spTgt>
                                        </p:tgtEl>
                                      </p:cBhvr>
                                      <p:to x="100000" y="80000"/>
                                    </p:animScale>
                                    <p:animScale>
                                      <p:cBhvr>
                                        <p:cTn id="160" dur="166" decel="50000">
                                          <p:stCondLst>
                                            <p:cond delay="1338"/>
                                          </p:stCondLst>
                                        </p:cTn>
                                        <p:tgtEl>
                                          <p:spTgt spid="4">
                                            <p:txEl>
                                              <p:pRg st="9" end="9"/>
                                            </p:txEl>
                                          </p:spTgt>
                                        </p:tgtEl>
                                      </p:cBhvr>
                                      <p:to x="100000" y="100000"/>
                                    </p:animScale>
                                    <p:animScale>
                                      <p:cBhvr>
                                        <p:cTn id="161" dur="26">
                                          <p:stCondLst>
                                            <p:cond delay="1642"/>
                                          </p:stCondLst>
                                        </p:cTn>
                                        <p:tgtEl>
                                          <p:spTgt spid="4">
                                            <p:txEl>
                                              <p:pRg st="9" end="9"/>
                                            </p:txEl>
                                          </p:spTgt>
                                        </p:tgtEl>
                                      </p:cBhvr>
                                      <p:to x="100000" y="90000"/>
                                    </p:animScale>
                                    <p:animScale>
                                      <p:cBhvr>
                                        <p:cTn id="162" dur="166" decel="50000">
                                          <p:stCondLst>
                                            <p:cond delay="1668"/>
                                          </p:stCondLst>
                                        </p:cTn>
                                        <p:tgtEl>
                                          <p:spTgt spid="4">
                                            <p:txEl>
                                              <p:pRg st="9" end="9"/>
                                            </p:txEl>
                                          </p:spTgt>
                                        </p:tgtEl>
                                      </p:cBhvr>
                                      <p:to x="100000" y="100000"/>
                                    </p:animScale>
                                    <p:animScale>
                                      <p:cBhvr>
                                        <p:cTn id="163" dur="26">
                                          <p:stCondLst>
                                            <p:cond delay="1808"/>
                                          </p:stCondLst>
                                        </p:cTn>
                                        <p:tgtEl>
                                          <p:spTgt spid="4">
                                            <p:txEl>
                                              <p:pRg st="9" end="9"/>
                                            </p:txEl>
                                          </p:spTgt>
                                        </p:tgtEl>
                                      </p:cBhvr>
                                      <p:to x="100000" y="95000"/>
                                    </p:animScale>
                                    <p:animScale>
                                      <p:cBhvr>
                                        <p:cTn id="164" dur="166" decel="50000">
                                          <p:stCondLst>
                                            <p:cond delay="1834"/>
                                          </p:stCondLst>
                                        </p:cTn>
                                        <p:tgtEl>
                                          <p:spTgt spid="4">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History</a:t>
            </a:r>
            <a:endParaRPr lang="en-US" dirty="0"/>
          </a:p>
        </p:txBody>
      </p:sp>
      <p:sp>
        <p:nvSpPr>
          <p:cNvPr id="3" name="Content Placeholder 2"/>
          <p:cNvSpPr>
            <a:spLocks noGrp="1"/>
          </p:cNvSpPr>
          <p:nvPr>
            <p:ph sz="half" idx="1"/>
          </p:nvPr>
        </p:nvSpPr>
        <p:spPr>
          <a:xfrm>
            <a:off x="152400" y="990600"/>
            <a:ext cx="4343400" cy="5867399"/>
          </a:xfrm>
        </p:spPr>
        <p:txBody>
          <a:bodyPr>
            <a:normAutofit fontScale="77500" lnSpcReduction="20000"/>
          </a:bodyPr>
          <a:lstStyle/>
          <a:p>
            <a:pPr marL="64008" indent="0">
              <a:buNone/>
            </a:pPr>
            <a:r>
              <a:rPr lang="en-US" sz="2800" b="1" dirty="0">
                <a:solidFill>
                  <a:srgbClr val="99FF99"/>
                </a:solidFill>
              </a:rPr>
              <a:t>What story tells Jewish connection to the land of Israel?</a:t>
            </a:r>
          </a:p>
          <a:p>
            <a:r>
              <a:rPr lang="en-US" sz="2800" dirty="0"/>
              <a:t>Exodus , where Jews believe Moses was promised the land by God</a:t>
            </a:r>
          </a:p>
          <a:p>
            <a:pPr marL="64008" indent="0">
              <a:buNone/>
            </a:pPr>
            <a:r>
              <a:rPr lang="en-US" sz="2800" b="1" dirty="0" smtClean="0">
                <a:solidFill>
                  <a:srgbClr val="99FF99"/>
                </a:solidFill>
              </a:rPr>
              <a:t>What </a:t>
            </a:r>
            <a:r>
              <a:rPr lang="en-US" sz="2800" b="1" dirty="0">
                <a:solidFill>
                  <a:srgbClr val="99FF99"/>
                </a:solidFill>
              </a:rPr>
              <a:t>world organization created Israel and what year?</a:t>
            </a:r>
          </a:p>
          <a:p>
            <a:r>
              <a:rPr lang="en-US" sz="2800" dirty="0"/>
              <a:t>United Nations in 1948</a:t>
            </a:r>
          </a:p>
          <a:p>
            <a:pPr marL="64008" indent="0">
              <a:buNone/>
            </a:pPr>
            <a:r>
              <a:rPr lang="en-US" sz="2800" b="1" dirty="0" smtClean="0">
                <a:solidFill>
                  <a:srgbClr val="99FF99"/>
                </a:solidFill>
              </a:rPr>
              <a:t>Following </a:t>
            </a:r>
            <a:r>
              <a:rPr lang="en-US" sz="2800" b="1" dirty="0">
                <a:solidFill>
                  <a:srgbClr val="99FF99"/>
                </a:solidFill>
              </a:rPr>
              <a:t>what world event did the United Nations decide to create Israel?</a:t>
            </a:r>
          </a:p>
          <a:p>
            <a:r>
              <a:rPr lang="en-US" sz="2800" dirty="0"/>
              <a:t>WWII and the Holocaust where 6 million Jews were </a:t>
            </a:r>
            <a:r>
              <a:rPr lang="en-US" sz="2800" dirty="0" smtClean="0">
                <a:solidFill>
                  <a:srgbClr val="99FF99"/>
                </a:solidFill>
              </a:rPr>
              <a:t>killed</a:t>
            </a:r>
          </a:p>
          <a:p>
            <a:pPr marL="64008" indent="0">
              <a:buNone/>
            </a:pPr>
            <a:r>
              <a:rPr lang="en-US" sz="2800" b="1" dirty="0" smtClean="0">
                <a:solidFill>
                  <a:srgbClr val="99FF99"/>
                </a:solidFill>
              </a:rPr>
              <a:t>What </a:t>
            </a:r>
            <a:r>
              <a:rPr lang="en-US" sz="2800" b="1" dirty="0">
                <a:solidFill>
                  <a:srgbClr val="99FF99"/>
                </a:solidFill>
              </a:rPr>
              <a:t>is Zionism?</a:t>
            </a:r>
          </a:p>
          <a:p>
            <a:r>
              <a:rPr lang="en-US" sz="2800" dirty="0"/>
              <a:t>Belief Jews should return to Israel and have their own country</a:t>
            </a:r>
          </a:p>
          <a:p>
            <a:endParaRPr lang="en-US" dirty="0"/>
          </a:p>
        </p:txBody>
      </p:sp>
      <p:sp>
        <p:nvSpPr>
          <p:cNvPr id="4" name="Content Placeholder 3"/>
          <p:cNvSpPr>
            <a:spLocks noGrp="1"/>
          </p:cNvSpPr>
          <p:nvPr>
            <p:ph sz="half" idx="2"/>
          </p:nvPr>
        </p:nvSpPr>
        <p:spPr>
          <a:xfrm>
            <a:off x="4648200" y="990600"/>
            <a:ext cx="4343400" cy="5867399"/>
          </a:xfrm>
        </p:spPr>
        <p:txBody>
          <a:bodyPr>
            <a:normAutofit fontScale="77500" lnSpcReduction="20000"/>
          </a:bodyPr>
          <a:lstStyle/>
          <a:p>
            <a:pPr marL="64008" indent="0">
              <a:buNone/>
            </a:pPr>
            <a:r>
              <a:rPr lang="en-US" b="1" dirty="0">
                <a:solidFill>
                  <a:srgbClr val="99FF99"/>
                </a:solidFill>
              </a:rPr>
              <a:t>Who were the Taliban? </a:t>
            </a:r>
          </a:p>
          <a:p>
            <a:r>
              <a:rPr lang="en-US" dirty="0"/>
              <a:t>A group of radical Muslims who were the government of </a:t>
            </a:r>
            <a:r>
              <a:rPr lang="en-US" dirty="0" smtClean="0"/>
              <a:t>Afghanistan</a:t>
            </a:r>
            <a:r>
              <a:rPr lang="en-US" dirty="0"/>
              <a:t> </a:t>
            </a:r>
          </a:p>
          <a:p>
            <a:pPr marL="64008" indent="0">
              <a:buNone/>
            </a:pPr>
            <a:r>
              <a:rPr lang="en-US" b="1" dirty="0">
                <a:solidFill>
                  <a:srgbClr val="99FF99"/>
                </a:solidFill>
              </a:rPr>
              <a:t>In 1979, the Islamic revolution overthrew the monarchy of which country?</a:t>
            </a:r>
          </a:p>
          <a:p>
            <a:r>
              <a:rPr lang="en-US" dirty="0"/>
              <a:t>Iran</a:t>
            </a:r>
          </a:p>
          <a:p>
            <a:pPr marL="64008" indent="0">
              <a:buNone/>
            </a:pPr>
            <a:r>
              <a:rPr lang="en-US" b="1" dirty="0" smtClean="0">
                <a:solidFill>
                  <a:srgbClr val="99FF99"/>
                </a:solidFill>
              </a:rPr>
              <a:t>Why </a:t>
            </a:r>
            <a:r>
              <a:rPr lang="en-US" b="1" dirty="0">
                <a:solidFill>
                  <a:srgbClr val="99FF99"/>
                </a:solidFill>
              </a:rPr>
              <a:t>did the USA bomb and invade Afghanistan in 2011?</a:t>
            </a:r>
          </a:p>
          <a:p>
            <a:r>
              <a:rPr lang="en-US" dirty="0"/>
              <a:t>They believe the government was offering aid to the Al-</a:t>
            </a:r>
            <a:r>
              <a:rPr lang="en-US" dirty="0" err="1"/>
              <a:t>Queda</a:t>
            </a:r>
            <a:r>
              <a:rPr lang="en-US" dirty="0"/>
              <a:t> the organization the attacked the USA on September 11</a:t>
            </a:r>
            <a:r>
              <a:rPr lang="en-US" baseline="30000" dirty="0"/>
              <a:t>th</a:t>
            </a:r>
            <a:r>
              <a:rPr lang="en-US" dirty="0"/>
              <a:t>.</a:t>
            </a:r>
          </a:p>
          <a:p>
            <a:pPr marL="64008" indent="0">
              <a:buNone/>
            </a:pPr>
            <a:r>
              <a:rPr lang="en-US" b="1" dirty="0" smtClean="0">
                <a:solidFill>
                  <a:srgbClr val="99FF99"/>
                </a:solidFill>
              </a:rPr>
              <a:t>What </a:t>
            </a:r>
            <a:r>
              <a:rPr lang="en-US" b="1" dirty="0">
                <a:solidFill>
                  <a:srgbClr val="99FF99"/>
                </a:solidFill>
              </a:rPr>
              <a:t>is Nationalism?</a:t>
            </a:r>
          </a:p>
          <a:p>
            <a:r>
              <a:rPr lang="en-US" dirty="0"/>
              <a:t>Strong loyalty/pride to group who shares language, region, history and may be religion</a:t>
            </a:r>
          </a:p>
          <a:p>
            <a:endParaRPr lang="en-US" dirty="0"/>
          </a:p>
        </p:txBody>
      </p:sp>
    </p:spTree>
    <p:extLst>
      <p:ext uri="{BB962C8B-B14F-4D97-AF65-F5344CB8AC3E}">
        <p14:creationId xmlns:p14="http://schemas.microsoft.com/office/powerpoint/2010/main" val="385079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p:cTn id="5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History</a:t>
            </a:r>
            <a:endParaRPr lang="en-US" dirty="0"/>
          </a:p>
        </p:txBody>
      </p:sp>
      <p:sp>
        <p:nvSpPr>
          <p:cNvPr id="3" name="Content Placeholder 2"/>
          <p:cNvSpPr>
            <a:spLocks noGrp="1"/>
          </p:cNvSpPr>
          <p:nvPr>
            <p:ph sz="half" idx="1"/>
          </p:nvPr>
        </p:nvSpPr>
        <p:spPr>
          <a:xfrm>
            <a:off x="152400" y="990600"/>
            <a:ext cx="4343400" cy="5867399"/>
          </a:xfrm>
        </p:spPr>
        <p:txBody>
          <a:bodyPr>
            <a:normAutofit fontScale="77500" lnSpcReduction="20000"/>
          </a:bodyPr>
          <a:lstStyle/>
          <a:p>
            <a:pPr marL="64008" indent="0">
              <a:buNone/>
            </a:pPr>
            <a:r>
              <a:rPr lang="en-US" b="1" dirty="0">
                <a:solidFill>
                  <a:srgbClr val="99FF99"/>
                </a:solidFill>
              </a:rPr>
              <a:t>Why did the USA invade Iraq in 2003?</a:t>
            </a:r>
          </a:p>
          <a:p>
            <a:r>
              <a:rPr lang="en-US" dirty="0"/>
              <a:t>They believed they were working on weapons of mass destruction and wanted to put a stop to the program. They also believe Saddam Hussein was a threat to the region.</a:t>
            </a:r>
          </a:p>
          <a:p>
            <a:pPr marL="64008" indent="0">
              <a:buNone/>
            </a:pPr>
            <a:r>
              <a:rPr lang="en-US" b="1" dirty="0" smtClean="0">
                <a:solidFill>
                  <a:srgbClr val="99FF99"/>
                </a:solidFill>
              </a:rPr>
              <a:t>Which </a:t>
            </a:r>
            <a:r>
              <a:rPr lang="en-US" b="1" dirty="0">
                <a:solidFill>
                  <a:srgbClr val="99FF99"/>
                </a:solidFill>
              </a:rPr>
              <a:t>ethnic group is sympathetic to the concerns of the Palestinians and why?</a:t>
            </a:r>
          </a:p>
          <a:p>
            <a:r>
              <a:rPr lang="en-US" dirty="0"/>
              <a:t>Arabs, because they share a language and religion with most Palestinians</a:t>
            </a:r>
          </a:p>
          <a:p>
            <a:pPr marL="64008" indent="0">
              <a:buNone/>
            </a:pPr>
            <a:r>
              <a:rPr lang="en-US" b="1" dirty="0">
                <a:solidFill>
                  <a:srgbClr val="99FF99"/>
                </a:solidFill>
              </a:rPr>
              <a:t>What does the word refugee mean?</a:t>
            </a:r>
          </a:p>
          <a:p>
            <a:r>
              <a:rPr lang="en-US" dirty="0"/>
              <a:t>Someone forced to leave their home, normally as a result of War, Natural Disaster, Ethnic and religious tensions, or other reasons. </a:t>
            </a:r>
          </a:p>
          <a:p>
            <a:endParaRPr lang="en-US" dirty="0"/>
          </a:p>
        </p:txBody>
      </p:sp>
      <p:sp>
        <p:nvSpPr>
          <p:cNvPr id="4" name="Content Placeholder 3"/>
          <p:cNvSpPr>
            <a:spLocks noGrp="1"/>
          </p:cNvSpPr>
          <p:nvPr>
            <p:ph sz="half" idx="2"/>
          </p:nvPr>
        </p:nvSpPr>
        <p:spPr>
          <a:xfrm>
            <a:off x="4648200" y="990600"/>
            <a:ext cx="4343400" cy="5867399"/>
          </a:xfrm>
        </p:spPr>
        <p:txBody>
          <a:bodyPr>
            <a:normAutofit fontScale="77500" lnSpcReduction="20000"/>
          </a:bodyPr>
          <a:lstStyle/>
          <a:p>
            <a:pPr marL="64008" indent="0">
              <a:buNone/>
            </a:pPr>
            <a:r>
              <a:rPr lang="en-US" b="1" dirty="0">
                <a:solidFill>
                  <a:srgbClr val="99FF99"/>
                </a:solidFill>
              </a:rPr>
              <a:t>Who did India want independence from?</a:t>
            </a:r>
          </a:p>
          <a:p>
            <a:r>
              <a:rPr lang="en-US" dirty="0"/>
              <a:t>Great Britain</a:t>
            </a:r>
          </a:p>
          <a:p>
            <a:pPr marL="64008" indent="0">
              <a:buNone/>
            </a:pPr>
            <a:r>
              <a:rPr lang="en-US" b="1" dirty="0" smtClean="0">
                <a:solidFill>
                  <a:srgbClr val="99FF99"/>
                </a:solidFill>
              </a:rPr>
              <a:t>What </a:t>
            </a:r>
            <a:r>
              <a:rPr lang="en-US" b="1" dirty="0">
                <a:solidFill>
                  <a:srgbClr val="99FF99"/>
                </a:solidFill>
              </a:rPr>
              <a:t>two groups fought for Indian Independence and what religion did they follow?</a:t>
            </a:r>
          </a:p>
          <a:p>
            <a:r>
              <a:rPr lang="en-US" dirty="0"/>
              <a:t>Indian National Congress (Hindu) and Muslim League (Islam)</a:t>
            </a:r>
          </a:p>
          <a:p>
            <a:pPr marL="64008" indent="0">
              <a:buNone/>
            </a:pPr>
            <a:r>
              <a:rPr lang="en-US" b="1" dirty="0" smtClean="0">
                <a:solidFill>
                  <a:srgbClr val="99FF99"/>
                </a:solidFill>
              </a:rPr>
              <a:t>Who </a:t>
            </a:r>
            <a:r>
              <a:rPr lang="en-US" b="1" dirty="0">
                <a:solidFill>
                  <a:srgbClr val="99FF99"/>
                </a:solidFill>
              </a:rPr>
              <a:t>used Non-Violent protest to fight for</a:t>
            </a:r>
            <a:r>
              <a:rPr lang="en-US" b="1" u="sng" dirty="0">
                <a:solidFill>
                  <a:srgbClr val="99FF99"/>
                </a:solidFill>
              </a:rPr>
              <a:t> Indian</a:t>
            </a:r>
            <a:r>
              <a:rPr lang="en-US" b="1" dirty="0">
                <a:solidFill>
                  <a:srgbClr val="99FF99"/>
                </a:solidFill>
              </a:rPr>
              <a:t> Independence?</a:t>
            </a:r>
          </a:p>
          <a:p>
            <a:r>
              <a:rPr lang="en-US" dirty="0"/>
              <a:t>Mahatma Gandhi</a:t>
            </a:r>
          </a:p>
          <a:p>
            <a:pPr marL="64008" indent="0">
              <a:buNone/>
            </a:pPr>
            <a:r>
              <a:rPr lang="en-US" b="1" dirty="0" smtClean="0">
                <a:solidFill>
                  <a:srgbClr val="99FF99"/>
                </a:solidFill>
              </a:rPr>
              <a:t>Who </a:t>
            </a:r>
            <a:r>
              <a:rPr lang="en-US" b="1" dirty="0">
                <a:solidFill>
                  <a:srgbClr val="99FF99"/>
                </a:solidFill>
              </a:rPr>
              <a:t>used Non-Violent protest to fight for equality between Blacks and Whites in South Africa?</a:t>
            </a:r>
          </a:p>
          <a:p>
            <a:r>
              <a:rPr lang="en-US" dirty="0"/>
              <a:t>Nelson Mandela</a:t>
            </a:r>
          </a:p>
          <a:p>
            <a:pPr marL="64008" indent="0">
              <a:buNone/>
            </a:pPr>
            <a:r>
              <a:rPr lang="en-US" b="1" dirty="0">
                <a:solidFill>
                  <a:srgbClr val="99FF99"/>
                </a:solidFill>
              </a:rPr>
              <a:t>What conflict occurred after Indian Independence?</a:t>
            </a:r>
          </a:p>
          <a:p>
            <a:r>
              <a:rPr lang="en-US" dirty="0"/>
              <a:t>India and Pakistan split on religious lines</a:t>
            </a:r>
          </a:p>
          <a:p>
            <a:endParaRPr lang="en-US" dirty="0"/>
          </a:p>
        </p:txBody>
      </p:sp>
    </p:spTree>
    <p:extLst>
      <p:ext uri="{BB962C8B-B14F-4D97-AF65-F5344CB8AC3E}">
        <p14:creationId xmlns:p14="http://schemas.microsoft.com/office/powerpoint/2010/main" val="2875931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p:cTn id="55"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4">
                                            <p:txEl>
                                              <p:pRg st="9" end="9"/>
                                            </p:txEl>
                                          </p:spTgt>
                                        </p:tgtEl>
                                        <p:attrNameLst>
                                          <p:attrName>style.visibility</p:attrName>
                                        </p:attrNameLst>
                                      </p:cBhvr>
                                      <p:to>
                                        <p:strVal val="visible"/>
                                      </p:to>
                                    </p:set>
                                    <p:anim calcmode="lin" valueType="num">
                                      <p:cBhvr>
                                        <p:cTn id="71"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History</a:t>
            </a:r>
            <a:endParaRPr lang="en-US" dirty="0"/>
          </a:p>
        </p:txBody>
      </p:sp>
      <p:sp>
        <p:nvSpPr>
          <p:cNvPr id="3" name="Content Placeholder 2"/>
          <p:cNvSpPr>
            <a:spLocks noGrp="1"/>
          </p:cNvSpPr>
          <p:nvPr>
            <p:ph sz="half" idx="1"/>
          </p:nvPr>
        </p:nvSpPr>
        <p:spPr>
          <a:xfrm>
            <a:off x="152400" y="990600"/>
            <a:ext cx="4343400" cy="5867399"/>
          </a:xfrm>
        </p:spPr>
        <p:txBody>
          <a:bodyPr>
            <a:normAutofit fontScale="77500" lnSpcReduction="20000"/>
          </a:bodyPr>
          <a:lstStyle/>
          <a:p>
            <a:pPr marL="64008" indent="0">
              <a:buNone/>
            </a:pPr>
            <a:r>
              <a:rPr lang="en-US" b="1" dirty="0">
                <a:solidFill>
                  <a:srgbClr val="99FF99"/>
                </a:solidFill>
              </a:rPr>
              <a:t>One type of Non-violent protest used in Indian independence was ________________ or disobeying unfair laws.</a:t>
            </a:r>
          </a:p>
          <a:p>
            <a:r>
              <a:rPr lang="en-US" dirty="0"/>
              <a:t>Civic Disobedience </a:t>
            </a:r>
          </a:p>
          <a:p>
            <a:pPr marL="64008" indent="0">
              <a:buNone/>
            </a:pPr>
            <a:r>
              <a:rPr lang="en-US" b="1" dirty="0" smtClean="0">
                <a:solidFill>
                  <a:srgbClr val="99FF99"/>
                </a:solidFill>
              </a:rPr>
              <a:t>What </a:t>
            </a:r>
            <a:r>
              <a:rPr lang="en-US" b="1" dirty="0">
                <a:solidFill>
                  <a:srgbClr val="99FF99"/>
                </a:solidFill>
              </a:rPr>
              <a:t>group was Mandela a part of to fight for greater civil rights for Blacks?</a:t>
            </a:r>
          </a:p>
          <a:p>
            <a:r>
              <a:rPr lang="en-US" dirty="0"/>
              <a:t>African National Congress or ANC</a:t>
            </a:r>
          </a:p>
          <a:p>
            <a:pPr marL="64008" indent="0">
              <a:buNone/>
            </a:pPr>
            <a:r>
              <a:rPr lang="en-US" b="1" dirty="0" smtClean="0">
                <a:solidFill>
                  <a:srgbClr val="99FF99"/>
                </a:solidFill>
              </a:rPr>
              <a:t>Who </a:t>
            </a:r>
            <a:r>
              <a:rPr lang="en-US" b="1" dirty="0">
                <a:solidFill>
                  <a:srgbClr val="99FF99"/>
                </a:solidFill>
              </a:rPr>
              <a:t>was the president of Apartheid that repealed unjust laws and was the President when Apartheid was outlawed?</a:t>
            </a:r>
          </a:p>
          <a:p>
            <a:r>
              <a:rPr lang="en-US" dirty="0"/>
              <a:t>F.W. De Klerk</a:t>
            </a:r>
          </a:p>
          <a:p>
            <a:pPr marL="64008" indent="0">
              <a:buNone/>
            </a:pPr>
            <a:r>
              <a:rPr lang="en-US" b="1" dirty="0" smtClean="0">
                <a:solidFill>
                  <a:srgbClr val="99FF99"/>
                </a:solidFill>
              </a:rPr>
              <a:t>Who </a:t>
            </a:r>
            <a:r>
              <a:rPr lang="en-US" b="1" dirty="0">
                <a:solidFill>
                  <a:srgbClr val="99FF99"/>
                </a:solidFill>
              </a:rPr>
              <a:t>was the first president after Apartheid ended and the first democratically elected president?</a:t>
            </a:r>
          </a:p>
          <a:p>
            <a:r>
              <a:rPr lang="en-US" dirty="0"/>
              <a:t>Nelson Mandela</a:t>
            </a:r>
          </a:p>
          <a:p>
            <a:endParaRPr lang="en-US" dirty="0"/>
          </a:p>
        </p:txBody>
      </p:sp>
      <p:sp>
        <p:nvSpPr>
          <p:cNvPr id="4" name="Content Placeholder 3"/>
          <p:cNvSpPr>
            <a:spLocks noGrp="1"/>
          </p:cNvSpPr>
          <p:nvPr>
            <p:ph sz="half" idx="2"/>
          </p:nvPr>
        </p:nvSpPr>
        <p:spPr>
          <a:xfrm>
            <a:off x="4648200" y="990600"/>
            <a:ext cx="4343400" cy="5867399"/>
          </a:xfrm>
        </p:spPr>
        <p:txBody>
          <a:bodyPr>
            <a:normAutofit fontScale="77500" lnSpcReduction="20000"/>
          </a:bodyPr>
          <a:lstStyle/>
          <a:p>
            <a:pPr marL="64008" indent="0">
              <a:buNone/>
            </a:pPr>
            <a:r>
              <a:rPr lang="en-US" b="1" dirty="0">
                <a:solidFill>
                  <a:srgbClr val="99FF99"/>
                </a:solidFill>
              </a:rPr>
              <a:t>What is Apartheid?</a:t>
            </a:r>
          </a:p>
          <a:p>
            <a:r>
              <a:rPr lang="en-US" dirty="0"/>
              <a:t>Legal separation of races and the government of South Africa until 1991</a:t>
            </a:r>
          </a:p>
          <a:p>
            <a:pPr marL="64008" indent="0">
              <a:buNone/>
            </a:pPr>
            <a:r>
              <a:rPr lang="en-US" b="1" dirty="0" smtClean="0">
                <a:solidFill>
                  <a:srgbClr val="99FF99"/>
                </a:solidFill>
              </a:rPr>
              <a:t>What </a:t>
            </a:r>
            <a:r>
              <a:rPr lang="en-US" b="1" dirty="0">
                <a:solidFill>
                  <a:srgbClr val="99FF99"/>
                </a:solidFill>
              </a:rPr>
              <a:t>is the Domino Theory?</a:t>
            </a:r>
          </a:p>
          <a:p>
            <a:r>
              <a:rPr lang="en-US" dirty="0"/>
              <a:t>The belief if one Asian Country became communist others would quickly follow. </a:t>
            </a:r>
          </a:p>
          <a:p>
            <a:pPr marL="64008" indent="0">
              <a:buNone/>
            </a:pPr>
            <a:r>
              <a:rPr lang="en-US" b="1" dirty="0" smtClean="0">
                <a:solidFill>
                  <a:srgbClr val="99FF99"/>
                </a:solidFill>
              </a:rPr>
              <a:t>What </a:t>
            </a:r>
            <a:r>
              <a:rPr lang="en-US" b="1" dirty="0">
                <a:solidFill>
                  <a:srgbClr val="99FF99"/>
                </a:solidFill>
              </a:rPr>
              <a:t>two countries did the USA get involved in because of the Domino Theory?</a:t>
            </a:r>
          </a:p>
          <a:p>
            <a:r>
              <a:rPr lang="en-US" dirty="0"/>
              <a:t>Vietnam and Korea</a:t>
            </a:r>
          </a:p>
          <a:p>
            <a:pPr marL="64008" indent="0">
              <a:buNone/>
            </a:pPr>
            <a:r>
              <a:rPr lang="en-US" b="1" dirty="0" smtClean="0">
                <a:solidFill>
                  <a:srgbClr val="99FF99"/>
                </a:solidFill>
              </a:rPr>
              <a:t>What </a:t>
            </a:r>
            <a:r>
              <a:rPr lang="en-US" b="1" dirty="0">
                <a:solidFill>
                  <a:srgbClr val="99FF99"/>
                </a:solidFill>
              </a:rPr>
              <a:t>is the outcome in those two countries today?</a:t>
            </a:r>
          </a:p>
          <a:p>
            <a:r>
              <a:rPr lang="en-US" dirty="0"/>
              <a:t>Vietnam is reunited and is communist</a:t>
            </a:r>
          </a:p>
          <a:p>
            <a:r>
              <a:rPr lang="en-US" dirty="0"/>
              <a:t>North Korean is communist and South Korea is Democratic</a:t>
            </a:r>
          </a:p>
          <a:p>
            <a:endParaRPr lang="en-US" dirty="0"/>
          </a:p>
        </p:txBody>
      </p:sp>
    </p:spTree>
    <p:extLst>
      <p:ext uri="{BB962C8B-B14F-4D97-AF65-F5344CB8AC3E}">
        <p14:creationId xmlns:p14="http://schemas.microsoft.com/office/powerpoint/2010/main" val="1885370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p:cTn id="5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7" end="7"/>
                                            </p:txEl>
                                          </p:spTgt>
                                        </p:tgtEl>
                                      </p:cBhvr>
                                    </p:animEffect>
                                  </p:childTnLst>
                                </p:cTn>
                              </p:par>
                              <p:par>
                                <p:cTn id="67" presetID="31" presetClass="entr" presetSubtype="0" fill="hold" nodeType="with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anim calcmode="lin" valueType="num">
                                      <p:cBhvr>
                                        <p:cTn id="69"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0"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71"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72"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History</a:t>
            </a:r>
            <a:endParaRPr lang="en-US" dirty="0"/>
          </a:p>
        </p:txBody>
      </p:sp>
      <p:sp>
        <p:nvSpPr>
          <p:cNvPr id="3" name="Content Placeholder 2"/>
          <p:cNvSpPr>
            <a:spLocks noGrp="1"/>
          </p:cNvSpPr>
          <p:nvPr>
            <p:ph sz="half" idx="1"/>
          </p:nvPr>
        </p:nvSpPr>
        <p:spPr>
          <a:xfrm>
            <a:off x="152400" y="990600"/>
            <a:ext cx="4343400" cy="5867399"/>
          </a:xfrm>
        </p:spPr>
        <p:txBody>
          <a:bodyPr>
            <a:normAutofit fontScale="77500" lnSpcReduction="20000"/>
          </a:bodyPr>
          <a:lstStyle/>
          <a:p>
            <a:pPr marL="64008" indent="0">
              <a:buNone/>
            </a:pPr>
            <a:r>
              <a:rPr lang="en-US" b="1" dirty="0">
                <a:solidFill>
                  <a:srgbClr val="99FF99"/>
                </a:solidFill>
              </a:rPr>
              <a:t>The Domino Theory was part of a great ideological battle between the Soviet Union and the USA called the </a:t>
            </a:r>
          </a:p>
          <a:p>
            <a:r>
              <a:rPr lang="en-US" dirty="0"/>
              <a:t>Cold War</a:t>
            </a:r>
          </a:p>
          <a:p>
            <a:pPr marL="64008" indent="0">
              <a:buNone/>
            </a:pPr>
            <a:r>
              <a:rPr lang="en-US" b="1" dirty="0" smtClean="0">
                <a:solidFill>
                  <a:srgbClr val="99FF99"/>
                </a:solidFill>
              </a:rPr>
              <a:t>What </a:t>
            </a:r>
            <a:r>
              <a:rPr lang="en-US" b="1" dirty="0">
                <a:solidFill>
                  <a:srgbClr val="99FF99"/>
                </a:solidFill>
              </a:rPr>
              <a:t>were the reasons for European interest in Africa?</a:t>
            </a:r>
          </a:p>
          <a:p>
            <a:r>
              <a:rPr lang="en-US" dirty="0"/>
              <a:t>Secure Trade Routes (to Asia)</a:t>
            </a:r>
          </a:p>
          <a:p>
            <a:r>
              <a:rPr lang="en-US" dirty="0"/>
              <a:t>Slave Trade</a:t>
            </a:r>
          </a:p>
          <a:p>
            <a:r>
              <a:rPr lang="en-US" dirty="0"/>
              <a:t>Natural Resources</a:t>
            </a:r>
          </a:p>
          <a:p>
            <a:r>
              <a:rPr lang="en-US" dirty="0"/>
              <a:t>Imperialism/Colonization </a:t>
            </a:r>
          </a:p>
          <a:p>
            <a:pPr marL="64008" indent="0">
              <a:buNone/>
            </a:pPr>
            <a:r>
              <a:rPr lang="en-US" b="1" dirty="0" smtClean="0">
                <a:solidFill>
                  <a:srgbClr val="99FF99"/>
                </a:solidFill>
              </a:rPr>
              <a:t>After </a:t>
            </a:r>
            <a:r>
              <a:rPr lang="en-US" b="1" dirty="0">
                <a:solidFill>
                  <a:srgbClr val="99FF99"/>
                </a:solidFill>
              </a:rPr>
              <a:t>what world event did African nations demand independence?</a:t>
            </a:r>
          </a:p>
          <a:p>
            <a:r>
              <a:rPr lang="en-US" dirty="0"/>
              <a:t>WWII</a:t>
            </a:r>
          </a:p>
          <a:p>
            <a:pPr marL="64008" indent="0">
              <a:buNone/>
            </a:pPr>
            <a:r>
              <a:rPr lang="en-US" b="1" dirty="0">
                <a:solidFill>
                  <a:srgbClr val="99FF99"/>
                </a:solidFill>
              </a:rPr>
              <a:t>The ________  ___________ fought for independence in Kenya.</a:t>
            </a:r>
          </a:p>
          <a:p>
            <a:r>
              <a:rPr lang="en-US" dirty="0"/>
              <a:t>Mau </a:t>
            </a:r>
            <a:r>
              <a:rPr lang="en-US" dirty="0" err="1"/>
              <a:t>Mau</a:t>
            </a:r>
            <a:endParaRPr lang="en-US" dirty="0"/>
          </a:p>
          <a:p>
            <a:endParaRPr lang="en-US" dirty="0"/>
          </a:p>
        </p:txBody>
      </p:sp>
      <p:sp>
        <p:nvSpPr>
          <p:cNvPr id="4" name="Content Placeholder 3"/>
          <p:cNvSpPr>
            <a:spLocks noGrp="1"/>
          </p:cNvSpPr>
          <p:nvPr>
            <p:ph sz="half" idx="2"/>
          </p:nvPr>
        </p:nvSpPr>
        <p:spPr>
          <a:xfrm>
            <a:off x="4648200" y="990600"/>
            <a:ext cx="4343400" cy="5867399"/>
          </a:xfrm>
        </p:spPr>
        <p:txBody>
          <a:bodyPr>
            <a:normAutofit fontScale="77500" lnSpcReduction="20000"/>
          </a:bodyPr>
          <a:lstStyle/>
          <a:p>
            <a:pPr marL="64008" indent="0">
              <a:buNone/>
            </a:pPr>
            <a:r>
              <a:rPr lang="en-US" b="1" dirty="0" smtClean="0">
                <a:solidFill>
                  <a:srgbClr val="99FF99"/>
                </a:solidFill>
              </a:rPr>
              <a:t>What </a:t>
            </a:r>
            <a:r>
              <a:rPr lang="en-US" b="1" dirty="0">
                <a:solidFill>
                  <a:srgbClr val="99FF99"/>
                </a:solidFill>
              </a:rPr>
              <a:t>was a problem with the lines Europeans drew in Africa that still creates conflict today?</a:t>
            </a:r>
          </a:p>
          <a:p>
            <a:r>
              <a:rPr lang="en-US" dirty="0"/>
              <a:t>They did not consider the ethnic, religious and history of the people living there.</a:t>
            </a:r>
          </a:p>
          <a:p>
            <a:pPr marL="64008" indent="0">
              <a:buNone/>
            </a:pPr>
            <a:r>
              <a:rPr lang="en-US" b="1" dirty="0" smtClean="0">
                <a:solidFill>
                  <a:srgbClr val="99FF99"/>
                </a:solidFill>
              </a:rPr>
              <a:t>__________ </a:t>
            </a:r>
            <a:r>
              <a:rPr lang="en-US" b="1" dirty="0">
                <a:solidFill>
                  <a:srgbClr val="99FF99"/>
                </a:solidFill>
              </a:rPr>
              <a:t>is using local leaders and chiefs to rule for you. This was done by the Europeans in Africa.</a:t>
            </a:r>
          </a:p>
          <a:p>
            <a:r>
              <a:rPr lang="en-US" dirty="0"/>
              <a:t>Indirect </a:t>
            </a:r>
            <a:r>
              <a:rPr lang="en-US" dirty="0" smtClean="0"/>
              <a:t>rule</a:t>
            </a:r>
          </a:p>
          <a:p>
            <a:pPr marL="64008" indent="0">
              <a:buNone/>
            </a:pPr>
            <a:r>
              <a:rPr lang="en-US" b="1" dirty="0">
                <a:solidFill>
                  <a:srgbClr val="99FF99"/>
                </a:solidFill>
              </a:rPr>
              <a:t>Why is there still fighting between the northern part of Nigeria and the southern part of Nigeria and Sudan and South Sudan?</a:t>
            </a:r>
          </a:p>
          <a:p>
            <a:r>
              <a:rPr lang="en-US" dirty="0"/>
              <a:t>The Muslims in the North and Christians in the South don’t always get along</a:t>
            </a:r>
          </a:p>
          <a:p>
            <a:r>
              <a:rPr lang="en-US" dirty="0"/>
              <a:t>There are many different ethnic groups that live there</a:t>
            </a:r>
          </a:p>
          <a:p>
            <a:endParaRPr lang="en-US" dirty="0"/>
          </a:p>
          <a:p>
            <a:endParaRPr lang="en-US" dirty="0"/>
          </a:p>
        </p:txBody>
      </p:sp>
    </p:spTree>
    <p:extLst>
      <p:ext uri="{BB962C8B-B14F-4D97-AF65-F5344CB8AC3E}">
        <p14:creationId xmlns:p14="http://schemas.microsoft.com/office/powerpoint/2010/main" val="11037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5" end="5"/>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 calcmode="lin" valueType="num">
                                      <p:cBhvr>
                                        <p:cTn id="5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5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60" dur="1000"/>
                                        <p:tgtEl>
                                          <p:spTgt spid="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 calcmode="lin" valueType="num">
                                      <p:cBhvr>
                                        <p:cTn id="6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6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68" dur="1000"/>
                                        <p:tgtEl>
                                          <p:spTgt spid="4">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p:cTn id="7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4"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75"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76" dur="1000"/>
                                        <p:tgtEl>
                                          <p:spTgt spid="4">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4">
                                            <p:txEl>
                                              <p:pRg st="6" end="6"/>
                                            </p:txEl>
                                          </p:spTgt>
                                        </p:tgtEl>
                                        <p:attrNameLst>
                                          <p:attrName>style.visibility</p:attrName>
                                        </p:attrNameLst>
                                      </p:cBhvr>
                                      <p:to>
                                        <p:strVal val="visible"/>
                                      </p:to>
                                    </p:set>
                                    <p:anim calcmode="lin" valueType="num">
                                      <p:cBhvr>
                                        <p:cTn id="8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8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84" dur="1000"/>
                                        <p:tgtEl>
                                          <p:spTgt spid="4">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4">
                                            <p:txEl>
                                              <p:pRg st="5" end="5"/>
                                            </p:txEl>
                                          </p:spTgt>
                                        </p:tgtEl>
                                        <p:attrNameLst>
                                          <p:attrName>style.visibility</p:attrName>
                                        </p:attrNameLst>
                                      </p:cBhvr>
                                      <p:to>
                                        <p:strVal val="visible"/>
                                      </p:to>
                                    </p:set>
                                    <p:anim calcmode="lin" valueType="num">
                                      <p:cBhvr>
                                        <p:cTn id="8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9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9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92" dur="1000"/>
                                        <p:tgtEl>
                                          <p:spTgt spid="4">
                                            <p:txEl>
                                              <p:pRg st="5" end="5"/>
                                            </p:txEl>
                                          </p:spTgt>
                                        </p:tgtEl>
                                      </p:cBhvr>
                                    </p:animEffect>
                                  </p:childTnLst>
                                </p:cTn>
                              </p:par>
                              <p:par>
                                <p:cTn id="93" presetID="31" presetClass="entr" presetSubtype="0" fill="hold" nodeType="withEffect">
                                  <p:stCondLst>
                                    <p:cond delay="0"/>
                                  </p:stCondLst>
                                  <p:childTnLst>
                                    <p:set>
                                      <p:cBhvr>
                                        <p:cTn id="94" dur="1" fill="hold">
                                          <p:stCondLst>
                                            <p:cond delay="0"/>
                                          </p:stCondLst>
                                        </p:cTn>
                                        <p:tgtEl>
                                          <p:spTgt spid="4">
                                            <p:txEl>
                                              <p:pRg st="6" end="6"/>
                                            </p:txEl>
                                          </p:spTgt>
                                        </p:tgtEl>
                                        <p:attrNameLst>
                                          <p:attrName>style.visibility</p:attrName>
                                        </p:attrNameLst>
                                      </p:cBhvr>
                                      <p:to>
                                        <p:strVal val="visible"/>
                                      </p:to>
                                    </p:set>
                                    <p:anim calcmode="lin" valueType="num">
                                      <p:cBhvr>
                                        <p:cTn id="9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9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9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98"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lstStyle/>
          <a:p>
            <a:r>
              <a:rPr lang="en-US" dirty="0" smtClean="0"/>
              <a:t>History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6443713"/>
              </p:ext>
            </p:extLst>
          </p:nvPr>
        </p:nvGraphicFramePr>
        <p:xfrm>
          <a:off x="655320" y="1447800"/>
          <a:ext cx="8107680" cy="2489013"/>
        </p:xfrm>
        <a:graphic>
          <a:graphicData uri="http://schemas.openxmlformats.org/drawingml/2006/table">
            <a:tbl>
              <a:tblPr firstRow="1" firstCol="1" bandRow="1">
                <a:tableStyleId>{00A15C55-8517-42AA-B614-E9B94910E393}</a:tableStyleId>
              </a:tblPr>
              <a:tblGrid>
                <a:gridCol w="2026920"/>
                <a:gridCol w="2026920"/>
                <a:gridCol w="2026920"/>
                <a:gridCol w="2026920"/>
              </a:tblGrid>
              <a:tr h="351723">
                <a:tc>
                  <a:txBody>
                    <a:bodyPr/>
                    <a:lstStyle/>
                    <a:p>
                      <a:pPr marL="0" marR="0">
                        <a:lnSpc>
                          <a:spcPct val="115000"/>
                        </a:lnSpc>
                        <a:spcBef>
                          <a:spcPts val="0"/>
                        </a:spcBef>
                        <a:spcAft>
                          <a:spcPts val="0"/>
                        </a:spcAft>
                      </a:pPr>
                      <a:r>
                        <a:rPr lang="en-US" sz="1800" dirty="0">
                          <a:effectLst/>
                        </a:rPr>
                        <a:t>Long March</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Great Leap Forward</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Cultural Revolution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Tiananmen Square</a:t>
                      </a:r>
                      <a:endParaRPr lang="en-US" sz="1800" dirty="0">
                        <a:effectLst/>
                        <a:latin typeface="Calibri"/>
                        <a:ea typeface="Calibri"/>
                        <a:cs typeface="Times New Roman"/>
                      </a:endParaRPr>
                    </a:p>
                  </a:txBody>
                  <a:tcPr marL="68580" marR="68580" marT="0" marB="0"/>
                </a:tc>
              </a:tr>
              <a:tr h="1858077">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40333204"/>
              </p:ext>
            </p:extLst>
          </p:nvPr>
        </p:nvGraphicFramePr>
        <p:xfrm>
          <a:off x="0" y="5029200"/>
          <a:ext cx="8839200" cy="1600200"/>
        </p:xfrm>
        <a:graphic>
          <a:graphicData uri="http://schemas.openxmlformats.org/drawingml/2006/table">
            <a:tbl>
              <a:tblPr firstRow="1" firstCol="1" bandRow="1">
                <a:tableStyleId>{5C22544A-7EE6-4342-B048-85BDC9FD1C3A}</a:tableStyleId>
              </a:tblPr>
              <a:tblGrid>
                <a:gridCol w="2438400"/>
                <a:gridCol w="1981200"/>
                <a:gridCol w="2076879"/>
                <a:gridCol w="2342721"/>
              </a:tblGrid>
              <a:tr h="400050">
                <a:tc>
                  <a:txBody>
                    <a:bodyPr/>
                    <a:lstStyle/>
                    <a:p>
                      <a:pPr marL="0" marR="0">
                        <a:spcBef>
                          <a:spcPts val="0"/>
                        </a:spcBef>
                        <a:spcAft>
                          <a:spcPts val="0"/>
                        </a:spcAft>
                      </a:pPr>
                      <a:r>
                        <a:rPr lang="en-US" sz="1800" dirty="0">
                          <a:effectLst/>
                        </a:rPr>
                        <a:t>Leader</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Ho Chi Minh</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Mao Zedong</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Mahatma Gandhi </a:t>
                      </a:r>
                      <a:endParaRPr lang="en-US" sz="1800">
                        <a:effectLst/>
                        <a:latin typeface="Calibri"/>
                        <a:ea typeface="Calibri"/>
                        <a:cs typeface="Times New Roman"/>
                      </a:endParaRPr>
                    </a:p>
                  </a:txBody>
                  <a:tcPr marL="68580" marR="68580" marT="0" marB="0"/>
                </a:tc>
              </a:tr>
              <a:tr h="1200150">
                <a:tc>
                  <a:txBody>
                    <a:bodyPr/>
                    <a:lstStyle/>
                    <a:p>
                      <a:pPr marL="0" marR="0">
                        <a:spcBef>
                          <a:spcPts val="0"/>
                        </a:spcBef>
                        <a:spcAft>
                          <a:spcPts val="0"/>
                        </a:spcAft>
                      </a:pPr>
                      <a:r>
                        <a:rPr lang="en-US" sz="1800" dirty="0">
                          <a:effectLst/>
                        </a:rPr>
                        <a:t>Country/movement</a:t>
                      </a:r>
                      <a:endParaRPr lang="en-US" sz="1800" dirty="0">
                        <a:effectLst/>
                        <a:latin typeface="Calibri"/>
                        <a:ea typeface="Calibri"/>
                        <a:cs typeface="Times New Roman"/>
                      </a:endParaRPr>
                    </a:p>
                  </a:txBody>
                  <a:tcPr marL="68580" marR="68580" marT="0" marB="0"/>
                </a:tc>
                <a:tc>
                  <a:txBody>
                    <a:bodyPr/>
                    <a:lstStyle/>
                    <a:p>
                      <a:endParaRPr lang="en-US" dirty="0"/>
                    </a:p>
                  </a:txBody>
                  <a:tcPr marL="68580" marR="68580" marT="0" marB="0"/>
                </a:tc>
                <a:tc>
                  <a:txBody>
                    <a:bodyPr/>
                    <a:lstStyle/>
                    <a:p>
                      <a:endParaRPr lang="en-US"/>
                    </a:p>
                  </a:txBody>
                  <a:tcPr marL="68580" marR="68580" marT="0" marB="0"/>
                </a:tc>
                <a:tc>
                  <a:txBody>
                    <a:bodyPr/>
                    <a:lstStyle/>
                    <a:p>
                      <a:endParaRPr lang="en-US" dirty="0"/>
                    </a:p>
                  </a:txBody>
                  <a:tcPr marL="68580" marR="68580" marT="0" marB="0"/>
                </a:tc>
              </a:tr>
            </a:tbl>
          </a:graphicData>
        </a:graphic>
      </p:graphicFrame>
      <p:sp>
        <p:nvSpPr>
          <p:cNvPr id="5" name="Rectangle 1"/>
          <p:cNvSpPr>
            <a:spLocks noChangeArrowheads="1"/>
          </p:cNvSpPr>
          <p:nvPr/>
        </p:nvSpPr>
        <p:spPr bwMode="auto">
          <a:xfrm>
            <a:off x="533400" y="1033046"/>
            <a:ext cx="7239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Explain the following in relationship to the Chinese Revolution: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40951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lstStyle/>
          <a:p>
            <a:r>
              <a:rPr lang="en-US" dirty="0" smtClean="0"/>
              <a:t>History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24793994"/>
              </p:ext>
            </p:extLst>
          </p:nvPr>
        </p:nvGraphicFramePr>
        <p:xfrm>
          <a:off x="655320" y="1447800"/>
          <a:ext cx="8107680" cy="3154680"/>
        </p:xfrm>
        <a:graphic>
          <a:graphicData uri="http://schemas.openxmlformats.org/drawingml/2006/table">
            <a:tbl>
              <a:tblPr firstRow="1" firstCol="1" bandRow="1">
                <a:tableStyleId>{00A15C55-8517-42AA-B614-E9B94910E393}</a:tableStyleId>
              </a:tblPr>
              <a:tblGrid>
                <a:gridCol w="2026920"/>
                <a:gridCol w="2026920"/>
                <a:gridCol w="2026920"/>
                <a:gridCol w="2026920"/>
              </a:tblGrid>
              <a:tr h="351723">
                <a:tc>
                  <a:txBody>
                    <a:bodyPr/>
                    <a:lstStyle/>
                    <a:p>
                      <a:pPr marL="0" marR="0">
                        <a:lnSpc>
                          <a:spcPct val="115000"/>
                        </a:lnSpc>
                        <a:spcBef>
                          <a:spcPts val="0"/>
                        </a:spcBef>
                        <a:spcAft>
                          <a:spcPts val="0"/>
                        </a:spcAft>
                      </a:pPr>
                      <a:r>
                        <a:rPr lang="en-US" sz="1800" dirty="0">
                          <a:effectLst/>
                        </a:rPr>
                        <a:t>Long March</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Great Leap Forward</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Cultural Revolution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Tiananmen Square</a:t>
                      </a:r>
                      <a:endParaRPr lang="en-US" sz="1800">
                        <a:effectLst/>
                        <a:latin typeface="Calibri"/>
                        <a:ea typeface="Calibri"/>
                        <a:cs typeface="Times New Roman"/>
                      </a:endParaRPr>
                    </a:p>
                  </a:txBody>
                  <a:tcPr marL="68580" marR="68580" marT="0" marB="0"/>
                </a:tc>
              </a:tr>
              <a:tr h="1858077">
                <a:tc>
                  <a:txBody>
                    <a:bodyPr/>
                    <a:lstStyle/>
                    <a:p>
                      <a:pPr marL="0" marR="0">
                        <a:lnSpc>
                          <a:spcPct val="115000"/>
                        </a:lnSpc>
                        <a:spcBef>
                          <a:spcPts val="0"/>
                        </a:spcBef>
                        <a:spcAft>
                          <a:spcPts val="0"/>
                        </a:spcAft>
                      </a:pPr>
                      <a:r>
                        <a:rPr lang="en-US" sz="1800" dirty="0">
                          <a:effectLst/>
                        </a:rPr>
                        <a:t>6,000 mile march Mao Zedong and communist are forced to take to avoid capture in 1929</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Economic policy of collective farming that resulted in widespread famine in China in the 1950s and 1960s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Policy started in the 1966s to arrest/kill any who disagreed with Mao Zedong and the Communists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1989 student protest where hundreds were killed and arrested</a:t>
                      </a:r>
                      <a:endParaRPr lang="en-US" sz="1800" dirty="0">
                        <a:effectLst/>
                        <a:latin typeface="Calibri"/>
                        <a:ea typeface="Calibri"/>
                        <a:cs typeface="Times New Roman"/>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11796974"/>
              </p:ext>
            </p:extLst>
          </p:nvPr>
        </p:nvGraphicFramePr>
        <p:xfrm>
          <a:off x="0" y="5029200"/>
          <a:ext cx="8839200" cy="1771650"/>
        </p:xfrm>
        <a:graphic>
          <a:graphicData uri="http://schemas.openxmlformats.org/drawingml/2006/table">
            <a:tbl>
              <a:tblPr firstRow="1" firstCol="1" bandRow="1">
                <a:tableStyleId>{5C22544A-7EE6-4342-B048-85BDC9FD1C3A}</a:tableStyleId>
              </a:tblPr>
              <a:tblGrid>
                <a:gridCol w="2693498"/>
                <a:gridCol w="2069002"/>
                <a:gridCol w="1915742"/>
                <a:gridCol w="2160958"/>
              </a:tblGrid>
              <a:tr h="400050">
                <a:tc>
                  <a:txBody>
                    <a:bodyPr/>
                    <a:lstStyle/>
                    <a:p>
                      <a:pPr marL="0" marR="0">
                        <a:spcBef>
                          <a:spcPts val="0"/>
                        </a:spcBef>
                        <a:spcAft>
                          <a:spcPts val="0"/>
                        </a:spcAft>
                      </a:pPr>
                      <a:r>
                        <a:rPr lang="en-US" sz="1800">
                          <a:effectLst/>
                        </a:rPr>
                        <a:t>Leader</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Ho Chi Minh</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Mao Zedong</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Mahatma Gandhi </a:t>
                      </a:r>
                      <a:endParaRPr lang="en-US" sz="1800">
                        <a:effectLst/>
                        <a:latin typeface="Calibri"/>
                        <a:ea typeface="Calibri"/>
                        <a:cs typeface="Times New Roman"/>
                      </a:endParaRPr>
                    </a:p>
                  </a:txBody>
                  <a:tcPr marL="68580" marR="68580" marT="0" marB="0"/>
                </a:tc>
              </a:tr>
              <a:tr h="1200150">
                <a:tc>
                  <a:txBody>
                    <a:bodyPr/>
                    <a:lstStyle/>
                    <a:p>
                      <a:pPr marL="0" marR="0">
                        <a:spcBef>
                          <a:spcPts val="0"/>
                        </a:spcBef>
                        <a:spcAft>
                          <a:spcPts val="0"/>
                        </a:spcAft>
                      </a:pPr>
                      <a:r>
                        <a:rPr lang="en-US" sz="1800">
                          <a:effectLst/>
                        </a:rPr>
                        <a:t>Country/movement</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Leader of Vietnamese Communist Party </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Leader of Chinese Communist Party </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Leader of Indian Independence Movement who used non-violent protest</a:t>
                      </a:r>
                      <a:endParaRPr lang="en-US" sz="18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533400" y="1033046"/>
            <a:ext cx="7239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Explain the following in relationship to the Chinese Revolution: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72988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Government and Economics </a:t>
            </a:r>
            <a:endParaRPr lang="en-US" dirty="0"/>
          </a:p>
        </p:txBody>
      </p:sp>
      <p:sp>
        <p:nvSpPr>
          <p:cNvPr id="3" name="Content Placeholder 2"/>
          <p:cNvSpPr>
            <a:spLocks noGrp="1"/>
          </p:cNvSpPr>
          <p:nvPr>
            <p:ph sz="half" idx="1"/>
          </p:nvPr>
        </p:nvSpPr>
        <p:spPr>
          <a:xfrm>
            <a:off x="152400" y="990600"/>
            <a:ext cx="4343400" cy="5867399"/>
          </a:xfrm>
        </p:spPr>
        <p:txBody>
          <a:bodyPr>
            <a:normAutofit fontScale="77500" lnSpcReduction="20000"/>
          </a:bodyPr>
          <a:lstStyle/>
          <a:p>
            <a:pPr marL="64008" indent="0">
              <a:buNone/>
            </a:pPr>
            <a:r>
              <a:rPr lang="en-US" b="1" dirty="0">
                <a:solidFill>
                  <a:srgbClr val="FFFF99"/>
                </a:solidFill>
              </a:rPr>
              <a:t>What is the USAs main Economic Interest in </a:t>
            </a:r>
            <a:r>
              <a:rPr lang="en-US" b="1" u="sng" dirty="0">
                <a:solidFill>
                  <a:srgbClr val="FFFF99"/>
                </a:solidFill>
              </a:rPr>
              <a:t>Southwest Asia</a:t>
            </a:r>
            <a:r>
              <a:rPr lang="en-US" b="1" dirty="0">
                <a:solidFill>
                  <a:srgbClr val="FFFF99"/>
                </a:solidFill>
              </a:rPr>
              <a:t>?</a:t>
            </a:r>
          </a:p>
          <a:p>
            <a:r>
              <a:rPr lang="en-US" dirty="0" smtClean="0"/>
              <a:t>Oil</a:t>
            </a:r>
          </a:p>
          <a:p>
            <a:pPr marL="64008" indent="0">
              <a:buNone/>
            </a:pPr>
            <a:r>
              <a:rPr lang="en-US" b="1" dirty="0" smtClean="0">
                <a:solidFill>
                  <a:srgbClr val="FFFF99"/>
                </a:solidFill>
              </a:rPr>
              <a:t>What </a:t>
            </a:r>
            <a:r>
              <a:rPr lang="en-US" b="1" dirty="0">
                <a:solidFill>
                  <a:srgbClr val="FFFF99"/>
                </a:solidFill>
              </a:rPr>
              <a:t>generalization can you make about the relationship between GDP and literacy?</a:t>
            </a:r>
          </a:p>
          <a:p>
            <a:r>
              <a:rPr lang="en-US" dirty="0"/>
              <a:t>Literacy is usually higher in countries with a higher GDP.</a:t>
            </a:r>
          </a:p>
          <a:p>
            <a:pPr marL="64008" indent="0">
              <a:buNone/>
            </a:pPr>
            <a:r>
              <a:rPr lang="en-US" b="1" dirty="0" smtClean="0">
                <a:solidFill>
                  <a:srgbClr val="FFFF99"/>
                </a:solidFill>
              </a:rPr>
              <a:t>Which </a:t>
            </a:r>
            <a:r>
              <a:rPr lang="en-US" b="1" dirty="0">
                <a:solidFill>
                  <a:srgbClr val="FFFF99"/>
                </a:solidFill>
              </a:rPr>
              <a:t>BEST describes the government of Saudi Arabia?</a:t>
            </a:r>
          </a:p>
          <a:p>
            <a:r>
              <a:rPr lang="en-US" dirty="0"/>
              <a:t>Monarchy</a:t>
            </a:r>
          </a:p>
          <a:p>
            <a:pPr marL="64008" indent="0">
              <a:buNone/>
            </a:pPr>
            <a:r>
              <a:rPr lang="en-US" b="1" dirty="0" smtClean="0">
                <a:solidFill>
                  <a:srgbClr val="FFFF99"/>
                </a:solidFill>
              </a:rPr>
              <a:t>Which </a:t>
            </a:r>
            <a:r>
              <a:rPr lang="en-US" b="1" dirty="0">
                <a:solidFill>
                  <a:srgbClr val="FFFF99"/>
                </a:solidFill>
              </a:rPr>
              <a:t>branch of government is responsible for making and carrying out the laws in a parliamentary system of government?</a:t>
            </a:r>
          </a:p>
          <a:p>
            <a:r>
              <a:rPr lang="en-US" dirty="0"/>
              <a:t>The legislature</a:t>
            </a:r>
          </a:p>
          <a:p>
            <a:endParaRPr lang="en-US" dirty="0"/>
          </a:p>
        </p:txBody>
      </p:sp>
      <p:sp>
        <p:nvSpPr>
          <p:cNvPr id="4" name="Content Placeholder 3"/>
          <p:cNvSpPr>
            <a:spLocks noGrp="1"/>
          </p:cNvSpPr>
          <p:nvPr>
            <p:ph sz="half" idx="2"/>
          </p:nvPr>
        </p:nvSpPr>
        <p:spPr>
          <a:xfrm>
            <a:off x="4648200" y="990600"/>
            <a:ext cx="4343400" cy="5867399"/>
          </a:xfrm>
        </p:spPr>
        <p:txBody>
          <a:bodyPr>
            <a:normAutofit fontScale="77500" lnSpcReduction="20000"/>
          </a:bodyPr>
          <a:lstStyle/>
          <a:p>
            <a:pPr marL="64008" indent="0">
              <a:buNone/>
            </a:pPr>
            <a:r>
              <a:rPr lang="en-US" b="1" dirty="0">
                <a:solidFill>
                  <a:srgbClr val="FFFF99"/>
                </a:solidFill>
              </a:rPr>
              <a:t>In a presidential system of government, how is a president chosen?</a:t>
            </a:r>
          </a:p>
          <a:p>
            <a:r>
              <a:rPr lang="en-US" dirty="0"/>
              <a:t>In a separate vote from the one that chooses the legislature</a:t>
            </a:r>
          </a:p>
          <a:p>
            <a:r>
              <a:rPr lang="en-US" dirty="0"/>
              <a:t>Directly by the people</a:t>
            </a:r>
          </a:p>
          <a:p>
            <a:pPr marL="64008" indent="0">
              <a:buNone/>
            </a:pPr>
            <a:r>
              <a:rPr lang="en-US" b="1" dirty="0" smtClean="0">
                <a:solidFill>
                  <a:srgbClr val="FFFF99"/>
                </a:solidFill>
              </a:rPr>
              <a:t>Why </a:t>
            </a:r>
            <a:r>
              <a:rPr lang="en-US" b="1" dirty="0">
                <a:solidFill>
                  <a:srgbClr val="FFFF99"/>
                </a:solidFill>
              </a:rPr>
              <a:t>do most economies in the world today operate somewhere in between a market economy and a command economy?</a:t>
            </a:r>
          </a:p>
          <a:p>
            <a:r>
              <a:rPr lang="en-US" dirty="0"/>
              <a:t>Most countries have found they need a mix of free market and government control to be successful and protect consumers</a:t>
            </a:r>
          </a:p>
          <a:p>
            <a:pPr marL="64008" indent="0">
              <a:buNone/>
            </a:pPr>
            <a:r>
              <a:rPr lang="en-US" b="1" dirty="0" smtClean="0">
                <a:solidFill>
                  <a:srgbClr val="FFFF99"/>
                </a:solidFill>
              </a:rPr>
              <a:t>How </a:t>
            </a:r>
            <a:r>
              <a:rPr lang="en-US" b="1" dirty="0">
                <a:solidFill>
                  <a:srgbClr val="FFFF99"/>
                </a:solidFill>
              </a:rPr>
              <a:t>has Israel made up for its lack of natural resources?</a:t>
            </a:r>
          </a:p>
          <a:p>
            <a:r>
              <a:rPr lang="en-US" dirty="0"/>
              <a:t>They have developed a strong technology sector of their economy.</a:t>
            </a:r>
          </a:p>
          <a:p>
            <a:endParaRPr lang="en-US" dirty="0"/>
          </a:p>
        </p:txBody>
      </p:sp>
    </p:spTree>
    <p:extLst>
      <p:ext uri="{BB962C8B-B14F-4D97-AF65-F5344CB8AC3E}">
        <p14:creationId xmlns:p14="http://schemas.microsoft.com/office/powerpoint/2010/main" val="4132775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4">
                                            <p:txEl>
                                              <p:pRg st="1" end="1"/>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p:cTn id="4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p:cTn id="54"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Government and Economics </a:t>
            </a:r>
            <a:endParaRPr lang="en-US" dirty="0"/>
          </a:p>
        </p:txBody>
      </p:sp>
      <p:sp>
        <p:nvSpPr>
          <p:cNvPr id="3" name="Content Placeholder 2"/>
          <p:cNvSpPr>
            <a:spLocks noGrp="1"/>
          </p:cNvSpPr>
          <p:nvPr>
            <p:ph sz="half" idx="1"/>
          </p:nvPr>
        </p:nvSpPr>
        <p:spPr>
          <a:xfrm>
            <a:off x="152400" y="990600"/>
            <a:ext cx="4343400" cy="5867399"/>
          </a:xfrm>
        </p:spPr>
        <p:txBody>
          <a:bodyPr>
            <a:normAutofit fontScale="77500" lnSpcReduction="20000"/>
          </a:bodyPr>
          <a:lstStyle/>
          <a:p>
            <a:pPr marL="64008" indent="0">
              <a:buNone/>
            </a:pPr>
            <a:r>
              <a:rPr lang="en-US" b="1" dirty="0">
                <a:solidFill>
                  <a:srgbClr val="FFFF99"/>
                </a:solidFill>
              </a:rPr>
              <a:t>What World Organization helps control the price of oil?</a:t>
            </a:r>
          </a:p>
          <a:p>
            <a:r>
              <a:rPr lang="en-US" dirty="0"/>
              <a:t>OPEC-the Organization of Petroleum Exporting Countries </a:t>
            </a:r>
          </a:p>
          <a:p>
            <a:pPr marL="64008" indent="0">
              <a:buNone/>
            </a:pPr>
            <a:r>
              <a:rPr lang="en-US" b="1" dirty="0">
                <a:solidFill>
                  <a:srgbClr val="FFFF99"/>
                </a:solidFill>
              </a:rPr>
              <a:t>What is the definition of economic specialization?</a:t>
            </a:r>
          </a:p>
          <a:p>
            <a:r>
              <a:rPr lang="en-US" dirty="0"/>
              <a:t>Producing those goods a country can make most easily so they can trade them for goods made by others that cannot be produced </a:t>
            </a:r>
            <a:r>
              <a:rPr lang="en-US" dirty="0" smtClean="0"/>
              <a:t>locally</a:t>
            </a:r>
          </a:p>
          <a:p>
            <a:pPr marL="64008" indent="0">
              <a:buNone/>
            </a:pPr>
            <a:r>
              <a:rPr lang="en-US" b="1" dirty="0">
                <a:solidFill>
                  <a:srgbClr val="FFFF99"/>
                </a:solidFill>
              </a:rPr>
              <a:t>The economy of Saudi Arabia is based on which of the following?</a:t>
            </a:r>
          </a:p>
          <a:p>
            <a:r>
              <a:rPr lang="en-US" dirty="0"/>
              <a:t>Oil and natural gas</a:t>
            </a:r>
          </a:p>
          <a:p>
            <a:pPr marL="64008" indent="0">
              <a:buNone/>
            </a:pPr>
            <a:r>
              <a:rPr lang="en-US" b="1" dirty="0" smtClean="0">
                <a:solidFill>
                  <a:srgbClr val="FFFF99"/>
                </a:solidFill>
              </a:rPr>
              <a:t>How </a:t>
            </a:r>
            <a:r>
              <a:rPr lang="en-US" b="1" dirty="0">
                <a:solidFill>
                  <a:srgbClr val="FFFF99"/>
                </a:solidFill>
              </a:rPr>
              <a:t>does a Democratic government differ from an Oligarchic government?</a:t>
            </a:r>
          </a:p>
          <a:p>
            <a:r>
              <a:rPr lang="en-US" dirty="0"/>
              <a:t>Role of the Citizen</a:t>
            </a:r>
          </a:p>
          <a:p>
            <a:endParaRPr lang="en-US" dirty="0"/>
          </a:p>
        </p:txBody>
      </p:sp>
      <p:sp>
        <p:nvSpPr>
          <p:cNvPr id="4" name="Content Placeholder 3"/>
          <p:cNvSpPr>
            <a:spLocks noGrp="1"/>
          </p:cNvSpPr>
          <p:nvPr>
            <p:ph sz="half" idx="2"/>
          </p:nvPr>
        </p:nvSpPr>
        <p:spPr>
          <a:xfrm>
            <a:off x="4648200" y="990600"/>
            <a:ext cx="4343400" cy="5867399"/>
          </a:xfrm>
        </p:spPr>
        <p:txBody>
          <a:bodyPr>
            <a:normAutofit fontScale="77500" lnSpcReduction="20000"/>
          </a:bodyPr>
          <a:lstStyle/>
          <a:p>
            <a:pPr marL="64008" indent="0">
              <a:buNone/>
            </a:pPr>
            <a:r>
              <a:rPr lang="en-US" b="1" dirty="0">
                <a:solidFill>
                  <a:srgbClr val="FFFF99"/>
                </a:solidFill>
              </a:rPr>
              <a:t>In a parliamentary government system, the head of the government belongs to which branch?</a:t>
            </a:r>
          </a:p>
          <a:p>
            <a:r>
              <a:rPr lang="en-US" dirty="0"/>
              <a:t>Legislature</a:t>
            </a:r>
          </a:p>
          <a:p>
            <a:pPr marL="64008" indent="0">
              <a:buNone/>
            </a:pPr>
            <a:r>
              <a:rPr lang="en-US" b="1" dirty="0">
                <a:solidFill>
                  <a:srgbClr val="FFFF99"/>
                </a:solidFill>
              </a:rPr>
              <a:t>Who takes on the financial risk in starting a new business in a market economy?</a:t>
            </a:r>
          </a:p>
          <a:p>
            <a:r>
              <a:rPr lang="en-US" dirty="0"/>
              <a:t>Entrepreneurs</a:t>
            </a:r>
          </a:p>
          <a:p>
            <a:pPr marL="64008" indent="0">
              <a:buNone/>
            </a:pPr>
            <a:r>
              <a:rPr lang="en-US" b="1" dirty="0" smtClean="0">
                <a:solidFill>
                  <a:srgbClr val="FFFF99"/>
                </a:solidFill>
              </a:rPr>
              <a:t>Why </a:t>
            </a:r>
            <a:r>
              <a:rPr lang="en-US" b="1" dirty="0">
                <a:solidFill>
                  <a:srgbClr val="FFFF99"/>
                </a:solidFill>
              </a:rPr>
              <a:t>is Iran sometimes called a theocratic republic?</a:t>
            </a:r>
          </a:p>
          <a:p>
            <a:r>
              <a:rPr lang="en-US" dirty="0"/>
              <a:t>Both an elected parliament and powerful religious leaders lead Iran’s government.</a:t>
            </a:r>
          </a:p>
          <a:p>
            <a:pPr marL="64008" indent="0">
              <a:buNone/>
            </a:pPr>
            <a:r>
              <a:rPr lang="en-US" b="1" dirty="0" smtClean="0">
                <a:solidFill>
                  <a:srgbClr val="FFFF99"/>
                </a:solidFill>
              </a:rPr>
              <a:t>Saudi </a:t>
            </a:r>
            <a:r>
              <a:rPr lang="en-US" b="1" dirty="0">
                <a:solidFill>
                  <a:srgbClr val="FFFF99"/>
                </a:solidFill>
              </a:rPr>
              <a:t>Arabia’s literacy rate increased from approximately 48% in 1980 to over 78% by 2009. Why is this important for Saudi Arabian economy?</a:t>
            </a:r>
          </a:p>
          <a:p>
            <a:r>
              <a:rPr lang="en-US" dirty="0"/>
              <a:t>It helped to increase the country’s GDP</a:t>
            </a:r>
          </a:p>
          <a:p>
            <a:endParaRPr lang="en-US" dirty="0"/>
          </a:p>
        </p:txBody>
      </p:sp>
    </p:spTree>
    <p:extLst>
      <p:ext uri="{BB962C8B-B14F-4D97-AF65-F5344CB8AC3E}">
        <p14:creationId xmlns:p14="http://schemas.microsoft.com/office/powerpoint/2010/main" val="2187643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p:cTn id="4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23106"/>
          </a:xfrm>
        </p:spPr>
        <p:txBody>
          <a:bodyPr>
            <a:normAutofit fontScale="90000"/>
          </a:bodyPr>
          <a:lstStyle/>
          <a:p>
            <a:r>
              <a:rPr lang="en-US" dirty="0" smtClean="0"/>
              <a:t>Warm Up</a:t>
            </a:r>
            <a:endParaRPr lang="en-US" dirty="0"/>
          </a:p>
        </p:txBody>
      </p:sp>
      <p:sp>
        <p:nvSpPr>
          <p:cNvPr id="3" name="Content Placeholder 2"/>
          <p:cNvSpPr>
            <a:spLocks noGrp="1"/>
          </p:cNvSpPr>
          <p:nvPr>
            <p:ph sz="half" idx="1"/>
          </p:nvPr>
        </p:nvSpPr>
        <p:spPr>
          <a:xfrm>
            <a:off x="0" y="838200"/>
            <a:ext cx="4495800" cy="5867399"/>
          </a:xfrm>
        </p:spPr>
        <p:txBody>
          <a:bodyPr>
            <a:normAutofit fontScale="92500" lnSpcReduction="10000"/>
          </a:bodyPr>
          <a:lstStyle/>
          <a:p>
            <a:pPr marL="64008" indent="0">
              <a:buNone/>
            </a:pPr>
            <a:r>
              <a:rPr lang="en-US" b="1" dirty="0">
                <a:solidFill>
                  <a:schemeClr val="accent5">
                    <a:lumMod val="40000"/>
                    <a:lumOff val="60000"/>
                  </a:schemeClr>
                </a:solidFill>
              </a:rPr>
              <a:t>Which best describes the religion of Arabs?</a:t>
            </a:r>
          </a:p>
          <a:p>
            <a:r>
              <a:rPr lang="en-US" dirty="0"/>
              <a:t>Most are Sunni Islam, but some are Christians and other </a:t>
            </a:r>
            <a:r>
              <a:rPr lang="en-US" dirty="0" smtClean="0"/>
              <a:t>faiths</a:t>
            </a:r>
          </a:p>
          <a:p>
            <a:endParaRPr lang="en-US" dirty="0">
              <a:solidFill>
                <a:schemeClr val="accent5">
                  <a:lumMod val="40000"/>
                  <a:lumOff val="60000"/>
                </a:schemeClr>
              </a:solidFill>
            </a:endParaRPr>
          </a:p>
          <a:p>
            <a:pPr marL="64008" indent="0">
              <a:buNone/>
            </a:pPr>
            <a:r>
              <a:rPr lang="en-US" b="1" dirty="0">
                <a:solidFill>
                  <a:schemeClr val="accent5">
                    <a:lumMod val="40000"/>
                    <a:lumOff val="60000"/>
                  </a:schemeClr>
                </a:solidFill>
              </a:rPr>
              <a:t>The “Great Leap Forward” and the “Cultural Revolution were China’s attempt to</a:t>
            </a:r>
          </a:p>
          <a:p>
            <a:r>
              <a:rPr lang="en-US" dirty="0"/>
              <a:t>Improve the </a:t>
            </a:r>
            <a:r>
              <a:rPr lang="en-US" dirty="0" smtClean="0"/>
              <a:t>economy</a:t>
            </a:r>
          </a:p>
          <a:p>
            <a:endParaRPr lang="en-US" dirty="0">
              <a:solidFill>
                <a:schemeClr val="accent5">
                  <a:lumMod val="40000"/>
                  <a:lumOff val="60000"/>
                </a:schemeClr>
              </a:solidFill>
            </a:endParaRPr>
          </a:p>
          <a:p>
            <a:pPr marL="64008" indent="0">
              <a:buNone/>
            </a:pPr>
            <a:r>
              <a:rPr lang="en-US" b="1" dirty="0">
                <a:solidFill>
                  <a:schemeClr val="accent5">
                    <a:lumMod val="40000"/>
                    <a:lumOff val="60000"/>
                  </a:schemeClr>
                </a:solidFill>
              </a:rPr>
              <a:t>India leads many other countries in the area of</a:t>
            </a:r>
          </a:p>
          <a:p>
            <a:r>
              <a:rPr lang="en-US" dirty="0"/>
              <a:t>Technology and service industry</a:t>
            </a:r>
          </a:p>
          <a:p>
            <a:endParaRPr lang="en-US" dirty="0"/>
          </a:p>
        </p:txBody>
      </p:sp>
      <p:sp>
        <p:nvSpPr>
          <p:cNvPr id="4" name="Content Placeholder 3"/>
          <p:cNvSpPr>
            <a:spLocks noGrp="1"/>
          </p:cNvSpPr>
          <p:nvPr>
            <p:ph sz="half" idx="2"/>
          </p:nvPr>
        </p:nvSpPr>
        <p:spPr>
          <a:xfrm>
            <a:off x="4648200" y="0"/>
            <a:ext cx="4419600" cy="6705599"/>
          </a:xfrm>
        </p:spPr>
        <p:txBody>
          <a:bodyPr>
            <a:normAutofit fontScale="92500" lnSpcReduction="10000"/>
          </a:bodyPr>
          <a:lstStyle/>
          <a:p>
            <a:pPr marL="64008" indent="0">
              <a:buNone/>
            </a:pPr>
            <a:r>
              <a:rPr lang="en-US" b="1" dirty="0" smtClean="0">
                <a:solidFill>
                  <a:schemeClr val="accent5">
                    <a:lumMod val="40000"/>
                    <a:lumOff val="60000"/>
                  </a:schemeClr>
                </a:solidFill>
              </a:rPr>
              <a:t>How </a:t>
            </a:r>
            <a:r>
              <a:rPr lang="en-US" b="1" dirty="0">
                <a:solidFill>
                  <a:schemeClr val="accent5">
                    <a:lumMod val="40000"/>
                    <a:lumOff val="60000"/>
                  </a:schemeClr>
                </a:solidFill>
              </a:rPr>
              <a:t>did the “Four Modernizations” affect Chinese agriculture and industry?</a:t>
            </a:r>
          </a:p>
          <a:p>
            <a:r>
              <a:rPr lang="en-US" dirty="0"/>
              <a:t>farmers better seed and equipment</a:t>
            </a:r>
          </a:p>
          <a:p>
            <a:r>
              <a:rPr lang="en-US" dirty="0"/>
              <a:t>Factories more autonomy in what to produce</a:t>
            </a:r>
          </a:p>
          <a:p>
            <a:pPr marL="64008" indent="0">
              <a:buNone/>
            </a:pPr>
            <a:r>
              <a:rPr lang="en-US" b="1" dirty="0" smtClean="0">
                <a:solidFill>
                  <a:schemeClr val="accent5">
                    <a:lumMod val="40000"/>
                    <a:lumOff val="60000"/>
                  </a:schemeClr>
                </a:solidFill>
              </a:rPr>
              <a:t>Which </a:t>
            </a:r>
            <a:r>
              <a:rPr lang="en-US" b="1" dirty="0">
                <a:solidFill>
                  <a:schemeClr val="accent5">
                    <a:lumMod val="40000"/>
                    <a:lumOff val="60000"/>
                  </a:schemeClr>
                </a:solidFill>
              </a:rPr>
              <a:t>was one of the early goals of the Indian National Congress and the Muslim League?</a:t>
            </a:r>
          </a:p>
          <a:p>
            <a:r>
              <a:rPr lang="en-US" dirty="0"/>
              <a:t>Independence from Great Britain</a:t>
            </a:r>
          </a:p>
          <a:p>
            <a:pPr marL="64008" indent="0">
              <a:buNone/>
            </a:pPr>
            <a:r>
              <a:rPr lang="en-US" b="1" dirty="0" smtClean="0">
                <a:solidFill>
                  <a:schemeClr val="accent5">
                    <a:lumMod val="40000"/>
                    <a:lumOff val="60000"/>
                  </a:schemeClr>
                </a:solidFill>
              </a:rPr>
              <a:t>Which </a:t>
            </a:r>
            <a:r>
              <a:rPr lang="en-US" b="1" dirty="0">
                <a:solidFill>
                  <a:schemeClr val="accent5">
                    <a:lumMod val="40000"/>
                    <a:lumOff val="60000"/>
                  </a:schemeClr>
                </a:solidFill>
              </a:rPr>
              <a:t>leader used the Cultural Revolution?</a:t>
            </a:r>
          </a:p>
          <a:p>
            <a:r>
              <a:rPr lang="en-US" dirty="0"/>
              <a:t>Mao Zedong</a:t>
            </a:r>
          </a:p>
          <a:p>
            <a:endParaRPr lang="en-US" dirty="0"/>
          </a:p>
        </p:txBody>
      </p:sp>
    </p:spTree>
    <p:extLst>
      <p:ext uri="{BB962C8B-B14F-4D97-AF65-F5344CB8AC3E}">
        <p14:creationId xmlns:p14="http://schemas.microsoft.com/office/powerpoint/2010/main" val="310797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down)">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Government and Economics </a:t>
            </a:r>
            <a:endParaRPr lang="en-US" dirty="0"/>
          </a:p>
        </p:txBody>
      </p:sp>
      <p:sp>
        <p:nvSpPr>
          <p:cNvPr id="3" name="Content Placeholder 2"/>
          <p:cNvSpPr>
            <a:spLocks noGrp="1"/>
          </p:cNvSpPr>
          <p:nvPr>
            <p:ph sz="half" idx="1"/>
          </p:nvPr>
        </p:nvSpPr>
        <p:spPr>
          <a:xfrm>
            <a:off x="152400" y="990600"/>
            <a:ext cx="4343400" cy="5867399"/>
          </a:xfrm>
        </p:spPr>
        <p:txBody>
          <a:bodyPr>
            <a:normAutofit fontScale="77500" lnSpcReduction="20000"/>
          </a:bodyPr>
          <a:lstStyle/>
          <a:p>
            <a:pPr marL="64008" indent="0">
              <a:buNone/>
            </a:pPr>
            <a:r>
              <a:rPr lang="en-US" b="1" dirty="0" smtClean="0">
                <a:solidFill>
                  <a:srgbClr val="FFFF99"/>
                </a:solidFill>
              </a:rPr>
              <a:t>Fighting </a:t>
            </a:r>
            <a:r>
              <a:rPr lang="en-US" b="1" dirty="0">
                <a:solidFill>
                  <a:srgbClr val="FFFF99"/>
                </a:solidFill>
              </a:rPr>
              <a:t>between one or more groups with in a county is called</a:t>
            </a:r>
          </a:p>
          <a:p>
            <a:r>
              <a:rPr lang="en-US" dirty="0"/>
              <a:t>Civil War</a:t>
            </a:r>
          </a:p>
          <a:p>
            <a:pPr marL="64008" indent="0">
              <a:buNone/>
            </a:pPr>
            <a:r>
              <a:rPr lang="en-US" b="1" dirty="0" smtClean="0">
                <a:solidFill>
                  <a:srgbClr val="FFFF99"/>
                </a:solidFill>
              </a:rPr>
              <a:t>A </a:t>
            </a:r>
            <a:r>
              <a:rPr lang="en-US" b="1" dirty="0">
                <a:solidFill>
                  <a:srgbClr val="FFFF99"/>
                </a:solidFill>
              </a:rPr>
              <a:t>government where religion and government are separate is called</a:t>
            </a:r>
          </a:p>
          <a:p>
            <a:r>
              <a:rPr lang="en-US" dirty="0"/>
              <a:t>Secular</a:t>
            </a:r>
          </a:p>
          <a:p>
            <a:pPr marL="64008" indent="0">
              <a:buNone/>
            </a:pPr>
            <a:r>
              <a:rPr lang="en-US" b="1" dirty="0" smtClean="0">
                <a:solidFill>
                  <a:srgbClr val="FFFF99"/>
                </a:solidFill>
              </a:rPr>
              <a:t>What </a:t>
            </a:r>
            <a:r>
              <a:rPr lang="en-US" b="1" dirty="0">
                <a:solidFill>
                  <a:srgbClr val="FFFF99"/>
                </a:solidFill>
              </a:rPr>
              <a:t>was the purpose of China’s Four Special Economic Zones?</a:t>
            </a:r>
          </a:p>
          <a:p>
            <a:r>
              <a:rPr lang="en-US" dirty="0"/>
              <a:t>To act as centers for global trade</a:t>
            </a:r>
          </a:p>
          <a:p>
            <a:pPr marL="64008" indent="0">
              <a:buNone/>
            </a:pPr>
            <a:r>
              <a:rPr lang="en-US" dirty="0"/>
              <a:t> </a:t>
            </a:r>
            <a:r>
              <a:rPr lang="en-US" b="1" dirty="0" smtClean="0">
                <a:solidFill>
                  <a:srgbClr val="FFFF99"/>
                </a:solidFill>
              </a:rPr>
              <a:t>What was the main difference in China’s Economic Policies of the Great Leap Forward and The Four Modernization?</a:t>
            </a:r>
          </a:p>
          <a:p>
            <a:r>
              <a:rPr lang="en-US" dirty="0" smtClean="0"/>
              <a:t>The Great Leap Forward was NOT successful- 45 million died of starvation</a:t>
            </a:r>
          </a:p>
          <a:p>
            <a:r>
              <a:rPr lang="en-US" dirty="0" smtClean="0"/>
              <a:t>The Four Modernization was Successful </a:t>
            </a:r>
          </a:p>
          <a:p>
            <a:endParaRPr lang="en-US" dirty="0"/>
          </a:p>
          <a:p>
            <a:endParaRPr lang="en-US" dirty="0"/>
          </a:p>
        </p:txBody>
      </p:sp>
      <p:sp>
        <p:nvSpPr>
          <p:cNvPr id="4" name="Content Placeholder 3"/>
          <p:cNvSpPr>
            <a:spLocks noGrp="1"/>
          </p:cNvSpPr>
          <p:nvPr>
            <p:ph sz="half" idx="2"/>
          </p:nvPr>
        </p:nvSpPr>
        <p:spPr>
          <a:xfrm>
            <a:off x="4648200" y="990600"/>
            <a:ext cx="4343400" cy="5867399"/>
          </a:xfrm>
        </p:spPr>
        <p:txBody>
          <a:bodyPr>
            <a:normAutofit fontScale="77500" lnSpcReduction="20000"/>
          </a:bodyPr>
          <a:lstStyle/>
          <a:p>
            <a:pPr marL="64008" indent="0">
              <a:buNone/>
            </a:pPr>
            <a:r>
              <a:rPr lang="en-US" b="1" dirty="0" smtClean="0">
                <a:solidFill>
                  <a:srgbClr val="FFFF99"/>
                </a:solidFill>
              </a:rPr>
              <a:t>___________Lead the Chinese Revolution</a:t>
            </a:r>
          </a:p>
          <a:p>
            <a:r>
              <a:rPr lang="en-US" dirty="0" smtClean="0"/>
              <a:t>Mao Zedong</a:t>
            </a:r>
          </a:p>
          <a:p>
            <a:pPr marL="64008" indent="0">
              <a:buNone/>
            </a:pPr>
            <a:r>
              <a:rPr lang="en-US" b="1" dirty="0" smtClean="0">
                <a:solidFill>
                  <a:srgbClr val="FFFF99"/>
                </a:solidFill>
              </a:rPr>
              <a:t>____________lead the Vietnamese Nationalist /independence Movement</a:t>
            </a:r>
          </a:p>
          <a:p>
            <a:r>
              <a:rPr lang="en-US" dirty="0" smtClean="0"/>
              <a:t>Ho Chi Minh</a:t>
            </a:r>
          </a:p>
          <a:p>
            <a:pPr marL="64008" indent="0">
              <a:buNone/>
            </a:pPr>
            <a:r>
              <a:rPr lang="en-US" b="1" dirty="0" smtClean="0">
                <a:solidFill>
                  <a:srgbClr val="FFFF99"/>
                </a:solidFill>
              </a:rPr>
              <a:t>________________ Lead the USA post WWII rebuilding in Japan.</a:t>
            </a:r>
          </a:p>
          <a:p>
            <a:r>
              <a:rPr lang="en-US" dirty="0" smtClean="0"/>
              <a:t>Douglas MacArthur</a:t>
            </a:r>
          </a:p>
          <a:p>
            <a:pPr marL="64008" indent="0">
              <a:buNone/>
            </a:pPr>
            <a:r>
              <a:rPr lang="en-US" b="1" dirty="0" smtClean="0">
                <a:solidFill>
                  <a:srgbClr val="FFFF99"/>
                </a:solidFill>
              </a:rPr>
              <a:t>Both the Chinese Revolution and the Vietnamese independence movement were lead by ____________ political party</a:t>
            </a:r>
          </a:p>
          <a:p>
            <a:r>
              <a:rPr lang="en-US" dirty="0" smtClean="0"/>
              <a:t>Communist</a:t>
            </a:r>
          </a:p>
          <a:p>
            <a:pPr marL="64008" indent="0">
              <a:buNone/>
            </a:pPr>
            <a:r>
              <a:rPr lang="en-US" b="1" dirty="0" smtClean="0">
                <a:solidFill>
                  <a:srgbClr val="FFFF99"/>
                </a:solidFill>
              </a:rPr>
              <a:t>The name for the Indian movement to improve farming by using better seeds and fertilizers</a:t>
            </a:r>
          </a:p>
          <a:p>
            <a:r>
              <a:rPr lang="en-US" dirty="0" smtClean="0"/>
              <a:t>Green Revolution</a:t>
            </a:r>
            <a:endParaRPr lang="en-US" dirty="0"/>
          </a:p>
        </p:txBody>
      </p:sp>
    </p:spTree>
    <p:extLst>
      <p:ext uri="{BB962C8B-B14F-4D97-AF65-F5344CB8AC3E}">
        <p14:creationId xmlns:p14="http://schemas.microsoft.com/office/powerpoint/2010/main" val="2481143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p:cTn id="4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9" dur="500"/>
                                        <p:tgtEl>
                                          <p:spTgt spid="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p:cTn id="5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 calcmode="lin" valueType="num">
                                      <p:cBhvr>
                                        <p:cTn id="61"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4">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 calcmode="lin" valueType="num">
                                      <p:cBhvr>
                                        <p:cTn id="68"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4">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 calcmode="lin" valueType="num">
                                      <p:cBhvr>
                                        <p:cTn id="75"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6"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106"/>
          </a:xfrm>
        </p:spPr>
        <p:txBody>
          <a:bodyPr>
            <a:normAutofit fontScale="90000"/>
          </a:bodyPr>
          <a:lstStyle/>
          <a:p>
            <a:r>
              <a:rPr lang="en-US" dirty="0" smtClean="0"/>
              <a:t>Government and Economics </a:t>
            </a:r>
            <a:endParaRPr lang="en-US" dirty="0"/>
          </a:p>
        </p:txBody>
      </p:sp>
      <p:sp>
        <p:nvSpPr>
          <p:cNvPr id="3" name="Content Placeholder 2"/>
          <p:cNvSpPr>
            <a:spLocks noGrp="1"/>
          </p:cNvSpPr>
          <p:nvPr>
            <p:ph sz="half" idx="1"/>
          </p:nvPr>
        </p:nvSpPr>
        <p:spPr>
          <a:xfrm>
            <a:off x="152400" y="609600"/>
            <a:ext cx="4343400" cy="6248399"/>
          </a:xfrm>
        </p:spPr>
        <p:txBody>
          <a:bodyPr>
            <a:noAutofit/>
          </a:bodyPr>
          <a:lstStyle/>
          <a:p>
            <a:pPr marL="64008" indent="0">
              <a:buNone/>
            </a:pPr>
            <a:r>
              <a:rPr lang="en-US" sz="1800" b="1" dirty="0">
                <a:solidFill>
                  <a:srgbClr val="FFFF99"/>
                </a:solidFill>
              </a:rPr>
              <a:t>What is an Ayatollah?</a:t>
            </a:r>
          </a:p>
          <a:p>
            <a:pPr marL="578358" indent="-514350">
              <a:buFont typeface="+mj-lt"/>
              <a:buAutoNum type="alphaUcPeriod"/>
            </a:pPr>
            <a:r>
              <a:rPr lang="en-US" sz="1800" dirty="0"/>
              <a:t>A Christian priest</a:t>
            </a:r>
          </a:p>
          <a:p>
            <a:pPr marL="578358" indent="-514350">
              <a:buFont typeface="+mj-lt"/>
              <a:buAutoNum type="alphaUcPeriod"/>
            </a:pPr>
            <a:r>
              <a:rPr lang="en-US" sz="1800" dirty="0" smtClean="0"/>
              <a:t>A </a:t>
            </a:r>
            <a:r>
              <a:rPr lang="en-US" sz="1800" dirty="0"/>
              <a:t>Shia religion leader</a:t>
            </a:r>
          </a:p>
          <a:p>
            <a:pPr marL="578358" indent="-514350">
              <a:buFont typeface="+mj-lt"/>
              <a:buAutoNum type="alphaUcPeriod"/>
            </a:pPr>
            <a:r>
              <a:rPr lang="en-US" sz="1800" dirty="0"/>
              <a:t>The title of a local governor</a:t>
            </a:r>
          </a:p>
          <a:p>
            <a:pPr marL="578358" indent="-514350">
              <a:buFont typeface="+mj-lt"/>
              <a:buAutoNum type="alphaUcPeriod"/>
            </a:pPr>
            <a:r>
              <a:rPr lang="en-US" sz="1800" dirty="0"/>
              <a:t>A leader of a Jewish organization </a:t>
            </a:r>
            <a:endParaRPr lang="en-US" sz="1800" dirty="0" smtClean="0"/>
          </a:p>
          <a:p>
            <a:pPr marL="64008" indent="0">
              <a:buNone/>
            </a:pPr>
            <a:r>
              <a:rPr lang="en-US" sz="1800" b="1" dirty="0" smtClean="0">
                <a:solidFill>
                  <a:srgbClr val="FFFF99"/>
                </a:solidFill>
              </a:rPr>
              <a:t>In a parliamentary system, who is the head of government?</a:t>
            </a:r>
          </a:p>
          <a:p>
            <a:pPr>
              <a:buFont typeface="+mj-lt"/>
              <a:buAutoNum type="alphaUcPeriod"/>
            </a:pPr>
            <a:r>
              <a:rPr lang="en-US" sz="1800" dirty="0" smtClean="0"/>
              <a:t>Monarch</a:t>
            </a:r>
          </a:p>
          <a:p>
            <a:pPr>
              <a:buFont typeface="+mj-lt"/>
              <a:buAutoNum type="alphaUcPeriod"/>
            </a:pPr>
            <a:r>
              <a:rPr lang="en-US" sz="1800" dirty="0" smtClean="0"/>
              <a:t>Dictator</a:t>
            </a:r>
          </a:p>
          <a:p>
            <a:pPr>
              <a:buFont typeface="+mj-lt"/>
              <a:buAutoNum type="alphaUcPeriod"/>
            </a:pPr>
            <a:r>
              <a:rPr lang="en-US" sz="1800" dirty="0" smtClean="0"/>
              <a:t>President</a:t>
            </a:r>
          </a:p>
          <a:p>
            <a:pPr>
              <a:buFont typeface="+mj-lt"/>
              <a:buAutoNum type="alphaUcPeriod"/>
            </a:pPr>
            <a:r>
              <a:rPr lang="en-US" sz="1800" dirty="0" smtClean="0"/>
              <a:t>Prime minister</a:t>
            </a:r>
            <a:endParaRPr lang="en-US" sz="1800" dirty="0"/>
          </a:p>
          <a:p>
            <a:pPr marL="64008" indent="0">
              <a:buNone/>
            </a:pPr>
            <a:r>
              <a:rPr lang="en-US" sz="1800" b="1" dirty="0" smtClean="0">
                <a:solidFill>
                  <a:srgbClr val="FFFF99"/>
                </a:solidFill>
              </a:rPr>
              <a:t>Who </a:t>
            </a:r>
            <a:r>
              <a:rPr lang="en-US" sz="1800" b="1" dirty="0">
                <a:solidFill>
                  <a:srgbClr val="FFFF99"/>
                </a:solidFill>
              </a:rPr>
              <a:t>is the most powerful elected official in Iran?</a:t>
            </a:r>
          </a:p>
          <a:p>
            <a:pPr>
              <a:buFont typeface="+mj-lt"/>
              <a:buAutoNum type="alphaUcPeriod"/>
            </a:pPr>
            <a:r>
              <a:rPr lang="en-US" sz="1800" dirty="0"/>
              <a:t>Electorate</a:t>
            </a:r>
          </a:p>
          <a:p>
            <a:pPr>
              <a:buFont typeface="+mj-lt"/>
              <a:buAutoNum type="alphaUcPeriod"/>
            </a:pPr>
            <a:r>
              <a:rPr lang="en-US" sz="1800" dirty="0" smtClean="0"/>
              <a:t>President</a:t>
            </a:r>
            <a:endParaRPr lang="en-US" sz="1800" dirty="0"/>
          </a:p>
          <a:p>
            <a:pPr>
              <a:buFont typeface="+mj-lt"/>
              <a:buAutoNum type="alphaUcPeriod"/>
            </a:pPr>
            <a:r>
              <a:rPr lang="en-US" sz="1800" dirty="0"/>
              <a:t>Supreme leader</a:t>
            </a:r>
          </a:p>
          <a:p>
            <a:pPr>
              <a:buFont typeface="+mj-lt"/>
              <a:buAutoNum type="alphaUcPeriod"/>
            </a:pPr>
            <a:r>
              <a:rPr lang="en-US" sz="1800" dirty="0"/>
              <a:t>Head of the judiciary</a:t>
            </a:r>
          </a:p>
          <a:p>
            <a:endParaRPr lang="en-US" sz="1800" dirty="0" smtClean="0"/>
          </a:p>
        </p:txBody>
      </p:sp>
      <p:sp>
        <p:nvSpPr>
          <p:cNvPr id="4" name="Content Placeholder 3"/>
          <p:cNvSpPr>
            <a:spLocks noGrp="1"/>
          </p:cNvSpPr>
          <p:nvPr>
            <p:ph sz="half" idx="2"/>
          </p:nvPr>
        </p:nvSpPr>
        <p:spPr>
          <a:xfrm>
            <a:off x="4648200" y="685800"/>
            <a:ext cx="4343400" cy="6172199"/>
          </a:xfrm>
        </p:spPr>
        <p:txBody>
          <a:bodyPr>
            <a:normAutofit fontScale="62500" lnSpcReduction="20000"/>
          </a:bodyPr>
          <a:lstStyle/>
          <a:p>
            <a:pPr marL="64008" indent="0">
              <a:buNone/>
            </a:pPr>
            <a:r>
              <a:rPr lang="en-US" sz="2800" b="1" dirty="0">
                <a:solidFill>
                  <a:srgbClr val="FFFF99"/>
                </a:solidFill>
              </a:rPr>
              <a:t>In Iran, the economy is highly centralized and there are a lot of regulations about private individuals (entrepreneurs) opening and operating businesses. However, Saudi Arabia has made owning and operating business very easy compared to the world average. What impact does this have on the role of entrepreneurs in both countries?</a:t>
            </a:r>
          </a:p>
          <a:p>
            <a:pPr marL="578358" indent="-514350">
              <a:buFont typeface="+mj-lt"/>
              <a:buAutoNum type="alphaUcPeriod"/>
            </a:pPr>
            <a:r>
              <a:rPr lang="en-US" sz="2800" dirty="0"/>
              <a:t>Entrepreneurs are not affected by government regulations.</a:t>
            </a:r>
          </a:p>
          <a:p>
            <a:pPr marL="578358" indent="-514350">
              <a:buFont typeface="+mj-lt"/>
              <a:buAutoNum type="alphaUcPeriod"/>
            </a:pPr>
            <a:r>
              <a:rPr lang="en-US" sz="2800" dirty="0"/>
              <a:t>It will limit efforts entrepreneurs in both Iran and Saudi Arabia.</a:t>
            </a:r>
          </a:p>
          <a:p>
            <a:pPr marL="578358" indent="-514350">
              <a:buFont typeface="+mj-lt"/>
              <a:buAutoNum type="alphaUcPeriod"/>
            </a:pPr>
            <a:r>
              <a:rPr lang="en-US" sz="2800" dirty="0" smtClean="0"/>
              <a:t>Entrepreneurs </a:t>
            </a:r>
            <a:r>
              <a:rPr lang="en-US" sz="2800" dirty="0"/>
              <a:t>will be able to make significant contributions to Saudi Arabia’s economy but not to Iran’s economy.</a:t>
            </a:r>
          </a:p>
          <a:p>
            <a:pPr marL="578358" indent="-514350">
              <a:buFont typeface="+mj-lt"/>
              <a:buAutoNum type="alphaUcPeriod"/>
            </a:pPr>
            <a:r>
              <a:rPr lang="en-US" sz="2800" dirty="0"/>
              <a:t>Both Iran and Saudi Arabia will benefit greatly from the efforts of entrepreneurs. </a:t>
            </a:r>
          </a:p>
          <a:p>
            <a:endParaRPr lang="en-US" dirty="0"/>
          </a:p>
        </p:txBody>
      </p:sp>
    </p:spTree>
    <p:extLst>
      <p:ext uri="{BB962C8B-B14F-4D97-AF65-F5344CB8AC3E}">
        <p14:creationId xmlns:p14="http://schemas.microsoft.com/office/powerpoint/2010/main" val="1553356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9" end="9"/>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3">
                                            <p:txEl>
                                              <p:pRg st="12" end="12"/>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4">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106"/>
          </a:xfrm>
        </p:spPr>
        <p:txBody>
          <a:bodyPr>
            <a:normAutofit fontScale="90000"/>
          </a:bodyPr>
          <a:lstStyle/>
          <a:p>
            <a:r>
              <a:rPr lang="en-US" dirty="0" smtClean="0"/>
              <a:t>Government and Economics </a:t>
            </a:r>
            <a:endParaRPr lang="en-US" dirty="0"/>
          </a:p>
        </p:txBody>
      </p:sp>
      <p:sp>
        <p:nvSpPr>
          <p:cNvPr id="3" name="Content Placeholder 2"/>
          <p:cNvSpPr>
            <a:spLocks noGrp="1"/>
          </p:cNvSpPr>
          <p:nvPr>
            <p:ph sz="half" idx="1"/>
          </p:nvPr>
        </p:nvSpPr>
        <p:spPr>
          <a:xfrm>
            <a:off x="152400" y="838200"/>
            <a:ext cx="4572000" cy="6248399"/>
          </a:xfrm>
        </p:spPr>
        <p:txBody>
          <a:bodyPr>
            <a:normAutofit fontScale="55000" lnSpcReduction="20000"/>
          </a:bodyPr>
          <a:lstStyle/>
          <a:p>
            <a:pPr marL="64008" indent="0">
              <a:buNone/>
            </a:pPr>
            <a:r>
              <a:rPr lang="en-US" sz="3300" b="1" dirty="0">
                <a:solidFill>
                  <a:srgbClr val="FFFF99"/>
                </a:solidFill>
              </a:rPr>
              <a:t>After the Persian Gulf War, The United Nations imposed an embargo on Iraq. What would be the reason an embargo was used by the United Nations?</a:t>
            </a:r>
          </a:p>
          <a:p>
            <a:pPr marL="578358" indent="-514350">
              <a:buFont typeface="+mj-lt"/>
              <a:buAutoNum type="alphaUcPeriod"/>
            </a:pPr>
            <a:r>
              <a:rPr lang="en-US" sz="3300" dirty="0" smtClean="0"/>
              <a:t>To </a:t>
            </a:r>
            <a:r>
              <a:rPr lang="en-US" sz="3300" dirty="0"/>
              <a:t>control the Iraqi economy after the war.</a:t>
            </a:r>
          </a:p>
          <a:p>
            <a:pPr marL="578358" indent="-514350">
              <a:buFont typeface="+mj-lt"/>
              <a:buAutoNum type="alphaUcPeriod"/>
            </a:pPr>
            <a:r>
              <a:rPr lang="en-US" sz="3300" dirty="0"/>
              <a:t>To restrict trade with Iraq until they met UN requirements</a:t>
            </a:r>
          </a:p>
          <a:p>
            <a:pPr marL="578358" indent="-514350">
              <a:buFont typeface="+mj-lt"/>
              <a:buAutoNum type="alphaUcPeriod"/>
            </a:pPr>
            <a:r>
              <a:rPr lang="en-US" sz="3300" dirty="0"/>
              <a:t>To increase the cost of Iraqi products to help Iraqi’s </a:t>
            </a:r>
            <a:r>
              <a:rPr lang="en-US" sz="3300" dirty="0" smtClean="0"/>
              <a:t>economy</a:t>
            </a:r>
          </a:p>
          <a:p>
            <a:pPr marL="578358" indent="-514350">
              <a:buFont typeface="+mj-lt"/>
              <a:buAutoNum type="alphaUcPeriod"/>
            </a:pPr>
            <a:r>
              <a:rPr lang="en-US" sz="3300" dirty="0" smtClean="0"/>
              <a:t>To </a:t>
            </a:r>
            <a:r>
              <a:rPr lang="en-US" sz="3300" dirty="0"/>
              <a:t>protect Iraq’s domestic industry so it would grow after the </a:t>
            </a:r>
            <a:r>
              <a:rPr lang="en-US" sz="3300" dirty="0" smtClean="0"/>
              <a:t>war</a:t>
            </a:r>
          </a:p>
          <a:p>
            <a:pPr marL="64008" indent="0">
              <a:buNone/>
            </a:pPr>
            <a:endParaRPr lang="en-US" sz="3300" b="1" dirty="0" smtClean="0"/>
          </a:p>
          <a:p>
            <a:pPr marL="64008" indent="0">
              <a:buNone/>
            </a:pPr>
            <a:r>
              <a:rPr lang="en-US" sz="3300" b="1" dirty="0" smtClean="0">
                <a:solidFill>
                  <a:srgbClr val="FFFF99"/>
                </a:solidFill>
              </a:rPr>
              <a:t>What </a:t>
            </a:r>
            <a:r>
              <a:rPr lang="en-US" sz="3300" b="1" dirty="0">
                <a:solidFill>
                  <a:srgbClr val="FFFF99"/>
                </a:solidFill>
              </a:rPr>
              <a:t>is </a:t>
            </a:r>
            <a:r>
              <a:rPr lang="en-US" sz="3300" b="1" dirty="0" err="1">
                <a:solidFill>
                  <a:srgbClr val="FFFF99"/>
                </a:solidFill>
              </a:rPr>
              <a:t>Shariah</a:t>
            </a:r>
            <a:r>
              <a:rPr lang="en-US" sz="3300" b="1" dirty="0">
                <a:solidFill>
                  <a:srgbClr val="FFFF99"/>
                </a:solidFill>
              </a:rPr>
              <a:t> Law?</a:t>
            </a:r>
          </a:p>
          <a:p>
            <a:pPr marL="578358" indent="-514350">
              <a:buFont typeface="+mj-lt"/>
              <a:buAutoNum type="alphaUcPeriod"/>
            </a:pPr>
            <a:r>
              <a:rPr lang="en-US" sz="3300" dirty="0"/>
              <a:t>Laws made by the king alone</a:t>
            </a:r>
          </a:p>
          <a:p>
            <a:pPr marL="578358" indent="-514350">
              <a:buFont typeface="+mj-lt"/>
              <a:buAutoNum type="alphaUcPeriod"/>
            </a:pPr>
            <a:r>
              <a:rPr lang="en-US" sz="3300" dirty="0"/>
              <a:t>Laws based on parliamentary democracy</a:t>
            </a:r>
          </a:p>
          <a:p>
            <a:pPr marL="578358" indent="-514350">
              <a:buFont typeface="+mj-lt"/>
              <a:buAutoNum type="alphaUcPeriod"/>
            </a:pPr>
            <a:r>
              <a:rPr lang="en-US" sz="3300" dirty="0" smtClean="0"/>
              <a:t>Laws </a:t>
            </a:r>
            <a:r>
              <a:rPr lang="en-US" sz="3300" dirty="0"/>
              <a:t>based on the teachings of the Quran</a:t>
            </a:r>
          </a:p>
          <a:p>
            <a:pPr marL="578358" indent="-514350">
              <a:buFont typeface="+mj-lt"/>
              <a:buAutoNum type="alphaUcPeriod"/>
            </a:pPr>
            <a:r>
              <a:rPr lang="en-US" sz="3300" dirty="0"/>
              <a:t>Laws calling for a separation of church and state</a:t>
            </a:r>
          </a:p>
          <a:p>
            <a:pPr marL="64008" indent="0">
              <a:buNone/>
            </a:pPr>
            <a:endParaRPr lang="en-US" dirty="0"/>
          </a:p>
        </p:txBody>
      </p:sp>
      <p:sp>
        <p:nvSpPr>
          <p:cNvPr id="4" name="Content Placeholder 3"/>
          <p:cNvSpPr>
            <a:spLocks noGrp="1"/>
          </p:cNvSpPr>
          <p:nvPr>
            <p:ph sz="half" idx="2"/>
          </p:nvPr>
        </p:nvSpPr>
        <p:spPr>
          <a:xfrm>
            <a:off x="4648200" y="990600"/>
            <a:ext cx="4343400" cy="5867399"/>
          </a:xfrm>
        </p:spPr>
        <p:txBody>
          <a:bodyPr>
            <a:normAutofit fontScale="55000" lnSpcReduction="20000"/>
          </a:bodyPr>
          <a:lstStyle/>
          <a:p>
            <a:pPr marL="64008" indent="0">
              <a:buNone/>
            </a:pPr>
            <a:r>
              <a:rPr lang="en-US" sz="3300" b="1" dirty="0">
                <a:solidFill>
                  <a:srgbClr val="FFFF99"/>
                </a:solidFill>
              </a:rPr>
              <a:t>In which of these countries would the leader have to be a direct descendant of the prior leader of the country?</a:t>
            </a:r>
          </a:p>
          <a:p>
            <a:pPr marL="578358" indent="-514350">
              <a:buFont typeface="+mj-lt"/>
              <a:buAutoNum type="alphaUcPeriod"/>
            </a:pPr>
            <a:r>
              <a:rPr lang="en-US" sz="3300" dirty="0" smtClean="0"/>
              <a:t>Iran</a:t>
            </a:r>
            <a:endParaRPr lang="en-US" sz="3300" dirty="0"/>
          </a:p>
          <a:p>
            <a:pPr marL="578358" indent="-514350">
              <a:buFont typeface="+mj-lt"/>
              <a:buAutoNum type="alphaUcPeriod"/>
            </a:pPr>
            <a:r>
              <a:rPr lang="en-US" sz="3300" dirty="0"/>
              <a:t>Israel</a:t>
            </a:r>
          </a:p>
          <a:p>
            <a:pPr marL="578358" indent="-514350">
              <a:buFont typeface="+mj-lt"/>
              <a:buAutoNum type="alphaUcPeriod"/>
            </a:pPr>
            <a:r>
              <a:rPr lang="en-US" sz="3300" dirty="0"/>
              <a:t>Saudi Arabia</a:t>
            </a:r>
          </a:p>
          <a:p>
            <a:pPr marL="578358" indent="-514350">
              <a:buFont typeface="+mj-lt"/>
              <a:buAutoNum type="alphaUcPeriod"/>
            </a:pPr>
            <a:r>
              <a:rPr lang="en-US" sz="3300" dirty="0" smtClean="0"/>
              <a:t>Afghanistan</a:t>
            </a:r>
            <a:endParaRPr lang="en-US" sz="3300" dirty="0"/>
          </a:p>
          <a:p>
            <a:pPr marL="64008" indent="0">
              <a:buNone/>
            </a:pPr>
            <a:endParaRPr lang="en-US" sz="3300" b="1" dirty="0" smtClean="0"/>
          </a:p>
          <a:p>
            <a:pPr marL="64008" indent="0">
              <a:buNone/>
            </a:pPr>
            <a:r>
              <a:rPr lang="en-US" sz="3300" b="1" dirty="0" smtClean="0">
                <a:solidFill>
                  <a:srgbClr val="FFFF99"/>
                </a:solidFill>
              </a:rPr>
              <a:t>Oil </a:t>
            </a:r>
            <a:r>
              <a:rPr lang="en-US" sz="3300" b="1" dirty="0">
                <a:solidFill>
                  <a:srgbClr val="FFFF99"/>
                </a:solidFill>
              </a:rPr>
              <a:t>is the major export of Saudi Arabia to many different countries. Saudi Arabia’s international trade in oil is made much easier by</a:t>
            </a:r>
          </a:p>
          <a:p>
            <a:pPr marL="578358" indent="-514350">
              <a:buFont typeface="+mj-lt"/>
              <a:buAutoNum type="alphaUcPeriod"/>
            </a:pPr>
            <a:r>
              <a:rPr lang="en-US" sz="3300" dirty="0"/>
              <a:t>Use of the world wide currency</a:t>
            </a:r>
          </a:p>
          <a:p>
            <a:pPr marL="578358" indent="-514350">
              <a:buFont typeface="+mj-lt"/>
              <a:buAutoNum type="alphaUcPeriod"/>
            </a:pPr>
            <a:r>
              <a:rPr lang="en-US" sz="3300" dirty="0"/>
              <a:t>A system to exchange currency between countries </a:t>
            </a:r>
          </a:p>
          <a:p>
            <a:pPr marL="578358" indent="-514350">
              <a:buFont typeface="+mj-lt"/>
              <a:buAutoNum type="alphaUcPeriod"/>
            </a:pPr>
            <a:r>
              <a:rPr lang="en-US" sz="3300" dirty="0"/>
              <a:t>Trading only with countries that have the same currency</a:t>
            </a:r>
          </a:p>
          <a:p>
            <a:pPr marL="578358" indent="-514350">
              <a:buFont typeface="+mj-lt"/>
              <a:buAutoNum type="alphaUcPeriod"/>
            </a:pPr>
            <a:r>
              <a:rPr lang="en-US" sz="3300" dirty="0"/>
              <a:t>Trade of oil for other needed goods so currency is not needed</a:t>
            </a:r>
          </a:p>
          <a:p>
            <a:endParaRPr lang="en-US" dirty="0"/>
          </a:p>
        </p:txBody>
      </p:sp>
    </p:spTree>
    <p:extLst>
      <p:ext uri="{BB962C8B-B14F-4D97-AF65-F5344CB8AC3E}">
        <p14:creationId xmlns:p14="http://schemas.microsoft.com/office/powerpoint/2010/main" val="1394569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9" end="9"/>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4">
                                            <p:txEl>
                                              <p:pRg st="1" end="1"/>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4">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smtClean="0"/>
              <a:t>Government and Economics </a:t>
            </a:r>
            <a:endParaRPr lang="en-US" dirty="0"/>
          </a:p>
        </p:txBody>
      </p:sp>
      <p:sp>
        <p:nvSpPr>
          <p:cNvPr id="3" name="Content Placeholder 2"/>
          <p:cNvSpPr>
            <a:spLocks noGrp="1"/>
          </p:cNvSpPr>
          <p:nvPr>
            <p:ph sz="half" idx="1"/>
          </p:nvPr>
        </p:nvSpPr>
        <p:spPr>
          <a:xfrm>
            <a:off x="152400" y="1219200"/>
            <a:ext cx="7772400" cy="533399"/>
          </a:xfrm>
        </p:spPr>
        <p:txBody>
          <a:bodyPr>
            <a:normAutofit fontScale="92500"/>
          </a:bodyPr>
          <a:lstStyle/>
          <a:p>
            <a:pPr marL="64008" indent="0">
              <a:buNone/>
            </a:pPr>
            <a:r>
              <a:rPr lang="en-US" dirty="0" smtClean="0">
                <a:solidFill>
                  <a:srgbClr val="00B0F0"/>
                </a:solidFill>
              </a:rPr>
              <a:t>Use the passage to answer the next 2 questions:</a:t>
            </a:r>
            <a:endParaRPr lang="en-US" dirty="0">
              <a:solidFill>
                <a:srgbClr val="00B0F0"/>
              </a:solidFill>
            </a:endParaRPr>
          </a:p>
        </p:txBody>
      </p:sp>
      <p:sp>
        <p:nvSpPr>
          <p:cNvPr id="4" name="Content Placeholder 3"/>
          <p:cNvSpPr>
            <a:spLocks noGrp="1"/>
          </p:cNvSpPr>
          <p:nvPr>
            <p:ph sz="half" idx="2"/>
          </p:nvPr>
        </p:nvSpPr>
        <p:spPr>
          <a:xfrm>
            <a:off x="228600" y="4114800"/>
            <a:ext cx="8229600" cy="2514599"/>
          </a:xfrm>
        </p:spPr>
        <p:txBody>
          <a:bodyPr>
            <a:normAutofit fontScale="92500"/>
          </a:bodyPr>
          <a:lstStyle/>
          <a:p>
            <a:pPr marL="64008" indent="0">
              <a:buNone/>
            </a:pPr>
            <a:r>
              <a:rPr lang="en-US" b="1" dirty="0">
                <a:solidFill>
                  <a:srgbClr val="FFFF99"/>
                </a:solidFill>
              </a:rPr>
              <a:t>What describes the limit that OPEC puts on its members’ production of oil?</a:t>
            </a:r>
          </a:p>
          <a:p>
            <a:r>
              <a:rPr lang="en-US" dirty="0"/>
              <a:t>Quota</a:t>
            </a:r>
          </a:p>
          <a:p>
            <a:pPr marL="64008" indent="0">
              <a:buNone/>
            </a:pPr>
            <a:r>
              <a:rPr lang="en-US" b="1" dirty="0" smtClean="0">
                <a:solidFill>
                  <a:srgbClr val="FFFF99"/>
                </a:solidFill>
              </a:rPr>
              <a:t>What </a:t>
            </a:r>
            <a:r>
              <a:rPr lang="en-US" b="1" dirty="0">
                <a:solidFill>
                  <a:srgbClr val="FFFF99"/>
                </a:solidFill>
              </a:rPr>
              <a:t>happens to the price of oil when OPEC countries decide to reduce production of oil?</a:t>
            </a:r>
          </a:p>
          <a:p>
            <a:r>
              <a:rPr lang="en-US" dirty="0"/>
              <a:t>Prices rise</a:t>
            </a:r>
          </a:p>
          <a:p>
            <a:endParaRPr lang="en-US" dirty="0"/>
          </a:p>
        </p:txBody>
      </p:sp>
      <p:sp>
        <p:nvSpPr>
          <p:cNvPr id="6" name="TextBox 5"/>
          <p:cNvSpPr txBox="1"/>
          <p:nvPr/>
        </p:nvSpPr>
        <p:spPr>
          <a:xfrm>
            <a:off x="533400" y="1828800"/>
            <a:ext cx="7620000" cy="1938992"/>
          </a:xfrm>
          <a:prstGeom prst="rect">
            <a:avLst/>
          </a:prstGeom>
          <a:noFill/>
          <a:ln w="57150">
            <a:solidFill>
              <a:schemeClr val="accent6">
                <a:lumMod val="60000"/>
                <a:lumOff val="40000"/>
              </a:schemeClr>
            </a:solidFill>
          </a:ln>
        </p:spPr>
        <p:txBody>
          <a:bodyPr wrap="square" rtlCol="0">
            <a:spAutoFit/>
          </a:bodyPr>
          <a:lstStyle/>
          <a:p>
            <a:r>
              <a:rPr lang="en-US" sz="2000" dirty="0">
                <a:solidFill>
                  <a:srgbClr val="00B0F0"/>
                </a:solidFill>
              </a:rPr>
              <a:t>The OPEC nations control about 40% of the world’s oil output. The OPEC countries work together to control prices for oil and to keep profits flowing to their countries. One way that they control prices is to limit production. Each member country is given a maximum amount of oil they can sell in a given time</a:t>
            </a:r>
            <a:r>
              <a:rPr lang="en-US" dirty="0">
                <a:solidFill>
                  <a:srgbClr val="00B0F0"/>
                </a:solidFill>
              </a:rPr>
              <a:t>. </a:t>
            </a:r>
          </a:p>
        </p:txBody>
      </p:sp>
    </p:spTree>
    <p:extLst>
      <p:ext uri="{BB962C8B-B14F-4D97-AF65-F5344CB8AC3E}">
        <p14:creationId xmlns:p14="http://schemas.microsoft.com/office/powerpoint/2010/main" val="1699524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36"/>
            <a:ext cx="8229600" cy="951706"/>
          </a:xfrm>
        </p:spPr>
        <p:txBody>
          <a:bodyPr/>
          <a:lstStyle/>
          <a:p>
            <a:r>
              <a:rPr lang="en-US" dirty="0" smtClean="0"/>
              <a:t>Government and Economics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32207660"/>
              </p:ext>
            </p:extLst>
          </p:nvPr>
        </p:nvGraphicFramePr>
        <p:xfrm>
          <a:off x="152400" y="4572000"/>
          <a:ext cx="8305800" cy="1905000"/>
        </p:xfrm>
        <a:graphic>
          <a:graphicData uri="http://schemas.openxmlformats.org/drawingml/2006/table">
            <a:tbl>
              <a:tblPr firstRow="1" firstCol="1" bandRow="1">
                <a:tableStyleId>{5FD0F851-EC5A-4D38-B0AD-8093EC10F338}</a:tableStyleId>
              </a:tblPr>
              <a:tblGrid>
                <a:gridCol w="2768600"/>
                <a:gridCol w="2768600"/>
                <a:gridCol w="2768600"/>
              </a:tblGrid>
              <a:tr h="952500">
                <a:tc>
                  <a:txBody>
                    <a:bodyPr/>
                    <a:lstStyle/>
                    <a:p>
                      <a:pPr marL="0" marR="0">
                        <a:spcBef>
                          <a:spcPts val="0"/>
                        </a:spcBef>
                        <a:spcAft>
                          <a:spcPts val="0"/>
                        </a:spcAft>
                      </a:pPr>
                      <a:r>
                        <a:rPr lang="en-US" sz="1800" dirty="0">
                          <a:effectLst/>
                        </a:rPr>
                        <a:t>Local Power</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Shared Power</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Central Power</a:t>
                      </a:r>
                      <a:endParaRPr lang="en-US" sz="1800" dirty="0">
                        <a:effectLst/>
                        <a:latin typeface="Calibri"/>
                        <a:ea typeface="Calibri"/>
                        <a:cs typeface="Times New Roman"/>
                      </a:endParaRPr>
                    </a:p>
                  </a:txBody>
                  <a:tcPr marL="68580" marR="68580" marT="0" marB="0"/>
                </a:tc>
              </a:tr>
              <a:tr h="952500">
                <a:tc>
                  <a:txBody>
                    <a:bodyPr/>
                    <a:lstStyle/>
                    <a:p>
                      <a:pPr marL="0" marR="0">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800" dirty="0">
                        <a:effectLst/>
                        <a:latin typeface="Calibri"/>
                        <a:ea typeface="Calibri"/>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75244004"/>
              </p:ext>
            </p:extLst>
          </p:nvPr>
        </p:nvGraphicFramePr>
        <p:xfrm>
          <a:off x="152400" y="3170237"/>
          <a:ext cx="8534400" cy="1158875"/>
        </p:xfrm>
        <a:graphic>
          <a:graphicData uri="http://schemas.openxmlformats.org/drawingml/2006/table">
            <a:tbl>
              <a:tblPr firstRow="1" firstCol="1" bandRow="1">
                <a:tableStyleId>{5C22544A-7EE6-4342-B048-85BDC9FD1C3A}</a:tableStyleId>
              </a:tblPr>
              <a:tblGrid>
                <a:gridCol w="2844800"/>
                <a:gridCol w="2844800"/>
                <a:gridCol w="2844800"/>
              </a:tblGrid>
              <a:tr h="772583">
                <a:tc>
                  <a:txBody>
                    <a:bodyPr/>
                    <a:lstStyle/>
                    <a:p>
                      <a:pPr marL="0" marR="0">
                        <a:spcBef>
                          <a:spcPts val="0"/>
                        </a:spcBef>
                        <a:spcAft>
                          <a:spcPts val="0"/>
                        </a:spcAft>
                      </a:pPr>
                      <a:r>
                        <a:rPr lang="en-US" sz="1800" dirty="0">
                          <a:effectLst/>
                        </a:rPr>
                        <a:t>Lots of people have power (vote)</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Few people have power</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One person has power</a:t>
                      </a:r>
                      <a:endParaRPr lang="en-US" sz="1800">
                        <a:effectLst/>
                        <a:latin typeface="Calibri"/>
                        <a:ea typeface="Calibri"/>
                        <a:cs typeface="Times New Roman"/>
                      </a:endParaRPr>
                    </a:p>
                  </a:txBody>
                  <a:tcPr marL="68580" marR="68580" marT="0" marB="0"/>
                </a:tc>
              </a:tr>
              <a:tr h="386292">
                <a:tc>
                  <a:txBody>
                    <a:bodyPr/>
                    <a:lstStyle/>
                    <a:p>
                      <a:pPr marL="0" marR="0">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800" dirty="0">
                        <a:effectLst/>
                        <a:latin typeface="Calibri"/>
                        <a:ea typeface="Calibri"/>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90575513"/>
              </p:ext>
            </p:extLst>
          </p:nvPr>
        </p:nvGraphicFramePr>
        <p:xfrm>
          <a:off x="152400" y="990600"/>
          <a:ext cx="8686800" cy="2072640"/>
        </p:xfrm>
        <a:graphic>
          <a:graphicData uri="http://schemas.openxmlformats.org/drawingml/2006/table">
            <a:tbl>
              <a:tblPr firstRow="1" firstCol="1" bandRow="1">
                <a:tableStyleId>{073A0DAA-6AF3-43AB-8588-CEC1D06C72B9}</a:tableStyleId>
              </a:tblPr>
              <a:tblGrid>
                <a:gridCol w="1447800"/>
                <a:gridCol w="1447800"/>
                <a:gridCol w="1447800"/>
                <a:gridCol w="1447800"/>
                <a:gridCol w="1447800"/>
                <a:gridCol w="1447800"/>
              </a:tblGrid>
              <a:tr h="304800">
                <a:tc>
                  <a:txBody>
                    <a:bodyPr/>
                    <a:lstStyle/>
                    <a:p>
                      <a:pPr marL="0" marR="0">
                        <a:spcBef>
                          <a:spcPts val="0"/>
                        </a:spcBef>
                        <a:spcAft>
                          <a:spcPts val="0"/>
                        </a:spcAft>
                      </a:pPr>
                      <a:r>
                        <a:rPr lang="en-US" sz="1800" dirty="0">
                          <a:effectLst/>
                        </a:rPr>
                        <a:t>Country</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Saudi Arabia</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Israel</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Nigeria</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South Africa</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Japan</a:t>
                      </a:r>
                      <a:endParaRPr lang="en-US" sz="1800">
                        <a:effectLst/>
                        <a:latin typeface="Calibri"/>
                        <a:ea typeface="Calibri"/>
                        <a:cs typeface="Times New Roman"/>
                      </a:endParaRPr>
                    </a:p>
                  </a:txBody>
                  <a:tcPr marL="68580" marR="68580" marT="0" marB="0"/>
                </a:tc>
              </a:tr>
              <a:tr h="1524000">
                <a:tc>
                  <a:txBody>
                    <a:bodyPr/>
                    <a:lstStyle/>
                    <a:p>
                      <a:pPr marL="0" marR="0">
                        <a:spcBef>
                          <a:spcPts val="0"/>
                        </a:spcBef>
                        <a:spcAft>
                          <a:spcPts val="0"/>
                        </a:spcAft>
                      </a:pPr>
                      <a:r>
                        <a:rPr lang="en-US" sz="1800">
                          <a:effectLst/>
                        </a:rPr>
                        <a:t>Main resource/ area of specialization</a:t>
                      </a:r>
                      <a:endParaRPr lang="en-US" sz="1800">
                        <a:effectLst/>
                        <a:latin typeface="Calibri"/>
                        <a:ea typeface="Calibri"/>
                        <a:cs typeface="Times New Roman"/>
                      </a:endParaRPr>
                    </a:p>
                  </a:txBody>
                  <a:tcPr marL="68580" marR="68580" marT="0" marB="0"/>
                </a:tc>
                <a:tc>
                  <a:txBody>
                    <a:bodyPr/>
                    <a:lstStyle/>
                    <a:p>
                      <a:endParaRPr lang="en-US" dirty="0"/>
                    </a:p>
                  </a:txBody>
                  <a:tcPr marL="68580" marR="68580" marT="0" marB="0"/>
                </a:tc>
                <a:tc>
                  <a:txBody>
                    <a:bodyPr/>
                    <a:lstStyle/>
                    <a:p>
                      <a:endParaRPr lang="en-US"/>
                    </a:p>
                  </a:txBody>
                  <a:tcPr marL="68580" marR="68580" marT="0" marB="0"/>
                </a:tc>
                <a:tc>
                  <a:txBody>
                    <a:bodyPr/>
                    <a:lstStyle/>
                    <a:p>
                      <a:endParaRPr lang="en-US"/>
                    </a:p>
                  </a:txBody>
                  <a:tcPr marL="68580" marR="68580" marT="0" marB="0"/>
                </a:tc>
                <a:tc>
                  <a:txBody>
                    <a:bodyPr/>
                    <a:lstStyle/>
                    <a:p>
                      <a:endParaRPr lang="en-US"/>
                    </a:p>
                  </a:txBody>
                  <a:tcPr marL="68580" marR="68580" marT="0" marB="0"/>
                </a:tc>
                <a:tc>
                  <a:txBody>
                    <a:bodyPr/>
                    <a:lstStyle/>
                    <a:p>
                      <a:endParaRPr lang="en-US" dirty="0"/>
                    </a:p>
                  </a:txBody>
                  <a:tcPr marL="68580" marR="68580" marT="0" marB="0"/>
                </a:tc>
              </a:tr>
            </a:tbl>
          </a:graphicData>
        </a:graphic>
      </p:graphicFrame>
      <p:sp>
        <p:nvSpPr>
          <p:cNvPr id="9" name="Rectangle 5"/>
          <p:cNvSpPr>
            <a:spLocks noChangeArrowheads="1"/>
          </p:cNvSpPr>
          <p:nvPr/>
        </p:nvSpPr>
        <p:spPr bwMode="auto">
          <a:xfrm>
            <a:off x="152400" y="3978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60651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36"/>
            <a:ext cx="8229600" cy="951706"/>
          </a:xfrm>
        </p:spPr>
        <p:txBody>
          <a:bodyPr/>
          <a:lstStyle/>
          <a:p>
            <a:r>
              <a:rPr lang="en-US" dirty="0" smtClean="0"/>
              <a:t>Government and Economics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81363979"/>
              </p:ext>
            </p:extLst>
          </p:nvPr>
        </p:nvGraphicFramePr>
        <p:xfrm>
          <a:off x="152400" y="4572000"/>
          <a:ext cx="8305800" cy="1905000"/>
        </p:xfrm>
        <a:graphic>
          <a:graphicData uri="http://schemas.openxmlformats.org/drawingml/2006/table">
            <a:tbl>
              <a:tblPr firstRow="1" firstCol="1" bandRow="1">
                <a:tableStyleId>{BDBED569-4797-4DF1-A0F4-6AAB3CD982D8}</a:tableStyleId>
              </a:tblPr>
              <a:tblGrid>
                <a:gridCol w="2768600"/>
                <a:gridCol w="2768600"/>
                <a:gridCol w="2768600"/>
              </a:tblGrid>
              <a:tr h="952500">
                <a:tc>
                  <a:txBody>
                    <a:bodyPr/>
                    <a:lstStyle/>
                    <a:p>
                      <a:pPr marL="0" marR="0">
                        <a:spcBef>
                          <a:spcPts val="0"/>
                        </a:spcBef>
                        <a:spcAft>
                          <a:spcPts val="0"/>
                        </a:spcAft>
                      </a:pPr>
                      <a:r>
                        <a:rPr lang="en-US" sz="1800" dirty="0">
                          <a:effectLst/>
                        </a:rPr>
                        <a:t>Local Power</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Shared Power</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Central Power</a:t>
                      </a:r>
                      <a:endParaRPr lang="en-US" sz="1800" dirty="0">
                        <a:effectLst/>
                        <a:latin typeface="Calibri"/>
                        <a:ea typeface="Calibri"/>
                        <a:cs typeface="Times New Roman"/>
                      </a:endParaRPr>
                    </a:p>
                  </a:txBody>
                  <a:tcPr marL="68580" marR="68580" marT="0" marB="0"/>
                </a:tc>
              </a:tr>
              <a:tr h="952500">
                <a:tc>
                  <a:txBody>
                    <a:bodyPr/>
                    <a:lstStyle/>
                    <a:p>
                      <a:pPr marL="0" marR="0">
                        <a:spcBef>
                          <a:spcPts val="0"/>
                        </a:spcBef>
                        <a:spcAft>
                          <a:spcPts val="0"/>
                        </a:spcAft>
                      </a:pPr>
                      <a:r>
                        <a:rPr lang="en-US" sz="1800">
                          <a:effectLst/>
                        </a:rPr>
                        <a:t>Confederation</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Federation</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Unitary</a:t>
                      </a:r>
                      <a:endParaRPr lang="en-US" sz="1800" dirty="0">
                        <a:effectLst/>
                        <a:latin typeface="Calibri"/>
                        <a:ea typeface="Calibri"/>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71081524"/>
              </p:ext>
            </p:extLst>
          </p:nvPr>
        </p:nvGraphicFramePr>
        <p:xfrm>
          <a:off x="152400" y="3170237"/>
          <a:ext cx="8534400" cy="1158875"/>
        </p:xfrm>
        <a:graphic>
          <a:graphicData uri="http://schemas.openxmlformats.org/drawingml/2006/table">
            <a:tbl>
              <a:tblPr firstRow="1" firstCol="1" bandRow="1">
                <a:tableStyleId>{5C22544A-7EE6-4342-B048-85BDC9FD1C3A}</a:tableStyleId>
              </a:tblPr>
              <a:tblGrid>
                <a:gridCol w="2844800"/>
                <a:gridCol w="2844800"/>
                <a:gridCol w="2844800"/>
              </a:tblGrid>
              <a:tr h="772583">
                <a:tc>
                  <a:txBody>
                    <a:bodyPr/>
                    <a:lstStyle/>
                    <a:p>
                      <a:pPr marL="0" marR="0">
                        <a:spcBef>
                          <a:spcPts val="0"/>
                        </a:spcBef>
                        <a:spcAft>
                          <a:spcPts val="0"/>
                        </a:spcAft>
                      </a:pPr>
                      <a:r>
                        <a:rPr lang="en-US" sz="1800" dirty="0">
                          <a:effectLst/>
                        </a:rPr>
                        <a:t>Lots of people have power (vote)</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Few people have power</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One person has power</a:t>
                      </a:r>
                      <a:endParaRPr lang="en-US" sz="1800">
                        <a:effectLst/>
                        <a:latin typeface="Calibri"/>
                        <a:ea typeface="Calibri"/>
                        <a:cs typeface="Times New Roman"/>
                      </a:endParaRPr>
                    </a:p>
                  </a:txBody>
                  <a:tcPr marL="68580" marR="68580" marT="0" marB="0"/>
                </a:tc>
              </a:tr>
              <a:tr h="386292">
                <a:tc>
                  <a:txBody>
                    <a:bodyPr/>
                    <a:lstStyle/>
                    <a:p>
                      <a:pPr marL="0" marR="0">
                        <a:spcBef>
                          <a:spcPts val="0"/>
                        </a:spcBef>
                        <a:spcAft>
                          <a:spcPts val="0"/>
                        </a:spcAft>
                      </a:pPr>
                      <a:r>
                        <a:rPr lang="en-US" sz="1800">
                          <a:effectLst/>
                        </a:rPr>
                        <a:t>Democracy</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Oligarchy</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Autocracy</a:t>
                      </a:r>
                      <a:endParaRPr lang="en-US" sz="1800" dirty="0">
                        <a:effectLst/>
                        <a:latin typeface="Calibri"/>
                        <a:ea typeface="Calibri"/>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10598691"/>
              </p:ext>
            </p:extLst>
          </p:nvPr>
        </p:nvGraphicFramePr>
        <p:xfrm>
          <a:off x="152400" y="990600"/>
          <a:ext cx="8686800" cy="2072640"/>
        </p:xfrm>
        <a:graphic>
          <a:graphicData uri="http://schemas.openxmlformats.org/drawingml/2006/table">
            <a:tbl>
              <a:tblPr firstRow="1" firstCol="1" bandRow="1">
                <a:tableStyleId>{073A0DAA-6AF3-43AB-8588-CEC1D06C72B9}</a:tableStyleId>
              </a:tblPr>
              <a:tblGrid>
                <a:gridCol w="1447800"/>
                <a:gridCol w="1447800"/>
                <a:gridCol w="1447800"/>
                <a:gridCol w="1447800"/>
                <a:gridCol w="1447800"/>
                <a:gridCol w="1447800"/>
              </a:tblGrid>
              <a:tr h="304800">
                <a:tc>
                  <a:txBody>
                    <a:bodyPr/>
                    <a:lstStyle/>
                    <a:p>
                      <a:pPr marL="0" marR="0">
                        <a:spcBef>
                          <a:spcPts val="0"/>
                        </a:spcBef>
                        <a:spcAft>
                          <a:spcPts val="0"/>
                        </a:spcAft>
                      </a:pPr>
                      <a:r>
                        <a:rPr lang="en-US" sz="1800" dirty="0">
                          <a:effectLst/>
                        </a:rPr>
                        <a:t>Country</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Saudi Arabia</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Israel</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Nigeria</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South Africa</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Japan</a:t>
                      </a:r>
                      <a:endParaRPr lang="en-US" sz="1800">
                        <a:effectLst/>
                        <a:latin typeface="Calibri"/>
                        <a:ea typeface="Calibri"/>
                        <a:cs typeface="Times New Roman"/>
                      </a:endParaRPr>
                    </a:p>
                  </a:txBody>
                  <a:tcPr marL="68580" marR="68580" marT="0" marB="0"/>
                </a:tc>
              </a:tr>
              <a:tr h="1524000">
                <a:tc>
                  <a:txBody>
                    <a:bodyPr/>
                    <a:lstStyle/>
                    <a:p>
                      <a:pPr marL="0" marR="0">
                        <a:spcBef>
                          <a:spcPts val="0"/>
                        </a:spcBef>
                        <a:spcAft>
                          <a:spcPts val="0"/>
                        </a:spcAft>
                      </a:pPr>
                      <a:r>
                        <a:rPr lang="en-US" sz="1800">
                          <a:effectLst/>
                        </a:rPr>
                        <a:t>Main resource/ area of specialization</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Oil</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Technology </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Oil</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Gold and Diamonds</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Technology</a:t>
                      </a:r>
                      <a:endParaRPr lang="en-US" sz="1800" dirty="0">
                        <a:effectLst/>
                        <a:latin typeface="Calibri"/>
                        <a:ea typeface="Calibri"/>
                        <a:cs typeface="Times New Roman"/>
                      </a:endParaRPr>
                    </a:p>
                  </a:txBody>
                  <a:tcPr marL="68580" marR="68580" marT="0" marB="0"/>
                </a:tc>
              </a:tr>
            </a:tbl>
          </a:graphicData>
        </a:graphic>
      </p:graphicFrame>
      <p:sp>
        <p:nvSpPr>
          <p:cNvPr id="9" name="Rectangle 5"/>
          <p:cNvSpPr>
            <a:spLocks noChangeArrowheads="1"/>
          </p:cNvSpPr>
          <p:nvPr/>
        </p:nvSpPr>
        <p:spPr bwMode="auto">
          <a:xfrm>
            <a:off x="1531938" y="3749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36702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36"/>
            <a:ext cx="8229600" cy="951706"/>
          </a:xfrm>
        </p:spPr>
        <p:txBody>
          <a:bodyPr/>
          <a:lstStyle/>
          <a:p>
            <a:r>
              <a:rPr lang="en-US" dirty="0" smtClean="0"/>
              <a:t>Government and Economics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52015575"/>
              </p:ext>
            </p:extLst>
          </p:nvPr>
        </p:nvGraphicFramePr>
        <p:xfrm>
          <a:off x="1371600" y="2057400"/>
          <a:ext cx="7002780" cy="3964434"/>
        </p:xfrm>
        <a:graphic>
          <a:graphicData uri="http://schemas.openxmlformats.org/drawingml/2006/table">
            <a:tbl>
              <a:tblPr firstRow="1" firstCol="1" bandRow="1">
                <a:tableStyleId>{5C22544A-7EE6-4342-B048-85BDC9FD1C3A}</a:tableStyleId>
              </a:tblPr>
              <a:tblGrid>
                <a:gridCol w="1921816"/>
                <a:gridCol w="5080964"/>
              </a:tblGrid>
              <a:tr h="991031">
                <a:tc>
                  <a:txBody>
                    <a:bodyPr/>
                    <a:lstStyle/>
                    <a:p>
                      <a:pPr marL="0" marR="0">
                        <a:lnSpc>
                          <a:spcPct val="115000"/>
                        </a:lnSpc>
                        <a:spcBef>
                          <a:spcPts val="0"/>
                        </a:spcBef>
                        <a:spcAft>
                          <a:spcPts val="0"/>
                        </a:spcAft>
                      </a:pPr>
                      <a:r>
                        <a:rPr lang="en-US" sz="1800" dirty="0">
                          <a:effectLst/>
                        </a:rPr>
                        <a:t>Specialization</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r>
              <a:tr h="991031">
                <a:tc>
                  <a:txBody>
                    <a:bodyPr/>
                    <a:lstStyle/>
                    <a:p>
                      <a:pPr marL="0" marR="0">
                        <a:lnSpc>
                          <a:spcPct val="115000"/>
                        </a:lnSpc>
                        <a:spcBef>
                          <a:spcPts val="0"/>
                        </a:spcBef>
                        <a:spcAft>
                          <a:spcPts val="0"/>
                        </a:spcAft>
                      </a:pPr>
                      <a:r>
                        <a:rPr lang="en-US" sz="1800">
                          <a:effectLst/>
                        </a:rPr>
                        <a:t>Quota</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a:effectLst/>
                        <a:latin typeface="Calibri"/>
                        <a:ea typeface="Calibri"/>
                        <a:cs typeface="Times New Roman"/>
                      </a:endParaRPr>
                    </a:p>
                  </a:txBody>
                  <a:tcPr marL="68580" marR="68580" marT="0" marB="0"/>
                </a:tc>
              </a:tr>
              <a:tr h="991031">
                <a:tc>
                  <a:txBody>
                    <a:bodyPr/>
                    <a:lstStyle/>
                    <a:p>
                      <a:pPr marL="0" marR="0">
                        <a:lnSpc>
                          <a:spcPct val="115000"/>
                        </a:lnSpc>
                        <a:spcBef>
                          <a:spcPts val="0"/>
                        </a:spcBef>
                        <a:spcAft>
                          <a:spcPts val="0"/>
                        </a:spcAft>
                      </a:pPr>
                      <a:r>
                        <a:rPr lang="en-US" sz="1800">
                          <a:effectLst/>
                        </a:rPr>
                        <a:t>Entrepreneur </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r>
              <a:tr h="991341">
                <a:tc>
                  <a:txBody>
                    <a:bodyPr/>
                    <a:lstStyle/>
                    <a:p>
                      <a:pPr marL="0" marR="0">
                        <a:lnSpc>
                          <a:spcPct val="115000"/>
                        </a:lnSpc>
                        <a:spcBef>
                          <a:spcPts val="0"/>
                        </a:spcBef>
                        <a:spcAft>
                          <a:spcPts val="0"/>
                        </a:spcAft>
                      </a:pPr>
                      <a:r>
                        <a:rPr lang="en-US" sz="1800">
                          <a:effectLst/>
                        </a:rPr>
                        <a:t>Tariff </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4802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36"/>
            <a:ext cx="8229600" cy="951706"/>
          </a:xfrm>
        </p:spPr>
        <p:txBody>
          <a:bodyPr/>
          <a:lstStyle/>
          <a:p>
            <a:r>
              <a:rPr lang="en-US" dirty="0" smtClean="0"/>
              <a:t>Government and Economics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38457186"/>
              </p:ext>
            </p:extLst>
          </p:nvPr>
        </p:nvGraphicFramePr>
        <p:xfrm>
          <a:off x="1371600" y="2057400"/>
          <a:ext cx="7002780" cy="3964434"/>
        </p:xfrm>
        <a:graphic>
          <a:graphicData uri="http://schemas.openxmlformats.org/drawingml/2006/table">
            <a:tbl>
              <a:tblPr firstRow="1" firstCol="1" bandRow="1">
                <a:tableStyleId>{5C22544A-7EE6-4342-B048-85BDC9FD1C3A}</a:tableStyleId>
              </a:tblPr>
              <a:tblGrid>
                <a:gridCol w="1921816"/>
                <a:gridCol w="5080964"/>
              </a:tblGrid>
              <a:tr h="991031">
                <a:tc>
                  <a:txBody>
                    <a:bodyPr/>
                    <a:lstStyle/>
                    <a:p>
                      <a:pPr marL="0" marR="0">
                        <a:lnSpc>
                          <a:spcPct val="115000"/>
                        </a:lnSpc>
                        <a:spcBef>
                          <a:spcPts val="0"/>
                        </a:spcBef>
                        <a:spcAft>
                          <a:spcPts val="0"/>
                        </a:spcAft>
                      </a:pPr>
                      <a:r>
                        <a:rPr lang="en-US" sz="1800">
                          <a:effectLst/>
                        </a:rPr>
                        <a:t>Specialization</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Producing goods that a country can easily making and trading for goods a country cannot easily make.</a:t>
                      </a:r>
                      <a:endParaRPr lang="en-US" sz="1800">
                        <a:effectLst/>
                        <a:latin typeface="Calibri"/>
                        <a:ea typeface="Calibri"/>
                        <a:cs typeface="Times New Roman"/>
                      </a:endParaRPr>
                    </a:p>
                  </a:txBody>
                  <a:tcPr marL="68580" marR="68580" marT="0" marB="0"/>
                </a:tc>
              </a:tr>
              <a:tr h="991031">
                <a:tc>
                  <a:txBody>
                    <a:bodyPr/>
                    <a:lstStyle/>
                    <a:p>
                      <a:pPr marL="0" marR="0">
                        <a:lnSpc>
                          <a:spcPct val="115000"/>
                        </a:lnSpc>
                        <a:spcBef>
                          <a:spcPts val="0"/>
                        </a:spcBef>
                        <a:spcAft>
                          <a:spcPts val="0"/>
                        </a:spcAft>
                      </a:pPr>
                      <a:r>
                        <a:rPr lang="en-US" sz="1800">
                          <a:effectLst/>
                        </a:rPr>
                        <a:t>Quota</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Limit to the amount of goods a country can buy or sell.</a:t>
                      </a:r>
                      <a:endParaRPr lang="en-US" sz="1800">
                        <a:effectLst/>
                        <a:latin typeface="Calibri"/>
                        <a:ea typeface="Calibri"/>
                        <a:cs typeface="Times New Roman"/>
                      </a:endParaRPr>
                    </a:p>
                  </a:txBody>
                  <a:tcPr marL="68580" marR="68580" marT="0" marB="0"/>
                </a:tc>
              </a:tr>
              <a:tr h="991031">
                <a:tc>
                  <a:txBody>
                    <a:bodyPr/>
                    <a:lstStyle/>
                    <a:p>
                      <a:pPr marL="0" marR="0">
                        <a:lnSpc>
                          <a:spcPct val="115000"/>
                        </a:lnSpc>
                        <a:spcBef>
                          <a:spcPts val="0"/>
                        </a:spcBef>
                        <a:spcAft>
                          <a:spcPts val="0"/>
                        </a:spcAft>
                      </a:pPr>
                      <a:r>
                        <a:rPr lang="en-US" sz="1800">
                          <a:effectLst/>
                        </a:rPr>
                        <a:t>Entrepreneur </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Someone who takes on financial risks to start a company</a:t>
                      </a:r>
                      <a:endParaRPr lang="en-US" sz="1800" dirty="0">
                        <a:effectLst/>
                        <a:latin typeface="Calibri"/>
                        <a:ea typeface="Calibri"/>
                        <a:cs typeface="Times New Roman"/>
                      </a:endParaRPr>
                    </a:p>
                  </a:txBody>
                  <a:tcPr marL="68580" marR="68580" marT="0" marB="0"/>
                </a:tc>
              </a:tr>
              <a:tr h="991341">
                <a:tc>
                  <a:txBody>
                    <a:bodyPr/>
                    <a:lstStyle/>
                    <a:p>
                      <a:pPr marL="0" marR="0">
                        <a:lnSpc>
                          <a:spcPct val="115000"/>
                        </a:lnSpc>
                        <a:spcBef>
                          <a:spcPts val="0"/>
                        </a:spcBef>
                        <a:spcAft>
                          <a:spcPts val="0"/>
                        </a:spcAft>
                      </a:pPr>
                      <a:r>
                        <a:rPr lang="en-US" sz="1800">
                          <a:effectLst/>
                        </a:rPr>
                        <a:t>Tariff </a:t>
                      </a:r>
                    </a:p>
                    <a:p>
                      <a:pPr marL="0" marR="0">
                        <a:lnSpc>
                          <a:spcPct val="115000"/>
                        </a:lnSpc>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Taxing goods entering a country to protect local production</a:t>
                      </a:r>
                      <a:endParaRPr lang="en-U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96514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23" y="-11373"/>
            <a:ext cx="8229600" cy="1399032"/>
          </a:xfrm>
        </p:spPr>
        <p:txBody>
          <a:bodyPr>
            <a:normAutofit/>
          </a:bodyPr>
          <a:lstStyle/>
          <a:p>
            <a:pPr algn="ctr"/>
            <a:r>
              <a:rPr lang="en-US" sz="6000" b="1" dirty="0" smtClean="0">
                <a:solidFill>
                  <a:srgbClr val="00B0F0"/>
                </a:solidFill>
                <a:latin typeface="Algerian" pitchFamily="82" charset="0"/>
              </a:rPr>
              <a:t>Finished!</a:t>
            </a:r>
            <a:endParaRPr lang="en-US" sz="6000" b="1" dirty="0">
              <a:solidFill>
                <a:srgbClr val="00B0F0"/>
              </a:solidFill>
              <a:latin typeface="Algerian" pitchFamily="82" charset="0"/>
            </a:endParaRPr>
          </a:p>
        </p:txBody>
      </p:sp>
      <p:pic>
        <p:nvPicPr>
          <p:cNvPr id="7173" name="Picture 5" descr="C:\Users\knappe\AppData\Local\Microsoft\Windows\Temporary Internet Files\Content.IE5\KYJMLD2R\MC9004106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28" y="2006517"/>
            <a:ext cx="4602178" cy="23433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nappe\AppData\Local\Microsoft\Windows\Temporary Internet Files\Content.IE5\O4Q7NGKK\MC9004107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967" y="942149"/>
            <a:ext cx="3334693" cy="344182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knappe\AppData\Local\Microsoft\Windows\Temporary Internet Files\Content.IE5\LQAPUNEH\MC9000787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887720"/>
            <a:ext cx="4349363" cy="288950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76200" y="4692348"/>
            <a:ext cx="8760860" cy="1399032"/>
          </a:xfrm>
          <a:prstGeom prst="rect">
            <a:avLst/>
          </a:prstGeom>
        </p:spPr>
        <p:txBody>
          <a:bodyPr vert="horz" anchor="ctr">
            <a:normAutofit fontScale="85000" lnSpcReduction="20000"/>
          </a:bodyPr>
          <a:lstStyle>
            <a:lvl1pPr marL="484632" algn="l" rtl="0" eaLnBrk="1" latinLnBrk="0" hangingPunct="1">
              <a:spcBef>
                <a:spcPct val="0"/>
              </a:spcBef>
              <a:buNone/>
              <a:defRPr kumimoji="0" sz="4200" b="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n-US" sz="6000" b="1" dirty="0" smtClean="0">
                <a:solidFill>
                  <a:schemeClr val="accent4">
                    <a:lumMod val="60000"/>
                    <a:lumOff val="40000"/>
                  </a:schemeClr>
                </a:solidFill>
                <a:latin typeface="Algerian" pitchFamily="82" charset="0"/>
              </a:rPr>
              <a:t>Do You want to play again?</a:t>
            </a:r>
            <a:endParaRPr lang="en-US" sz="6000" b="1" dirty="0">
              <a:solidFill>
                <a:schemeClr val="accent4">
                  <a:lumMod val="60000"/>
                  <a:lumOff val="40000"/>
                </a:schemeClr>
              </a:solidFill>
              <a:latin typeface="Algerian" pitchFamily="82" charset="0"/>
            </a:endParaRPr>
          </a:p>
        </p:txBody>
      </p:sp>
      <p:pic>
        <p:nvPicPr>
          <p:cNvPr id="8195" name="Picture 3" descr="C:\Users\knappe\AppData\Local\Microsoft\Windows\Temporary Internet Files\Content.IE5\D6C93T6B\MC9004419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460034"/>
            <a:ext cx="1283900" cy="12839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knappe\AppData\Local\Microsoft\Windows\Temporary Internet Files\Content.IE5\D6C93T6B\MC9004419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5327335"/>
            <a:ext cx="1283900" cy="128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0428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93" y="152400"/>
            <a:ext cx="8229600" cy="1399032"/>
          </a:xfrm>
        </p:spPr>
        <p:txBody>
          <a:bodyPr>
            <a:normAutofit/>
          </a:bodyPr>
          <a:lstStyle/>
          <a:p>
            <a:pPr algn="ctr"/>
            <a:r>
              <a:rPr lang="en-US" sz="6000" b="1" dirty="0" smtClean="0">
                <a:solidFill>
                  <a:srgbClr val="FFFF00"/>
                </a:solidFill>
                <a:latin typeface="Algerian" pitchFamily="82" charset="0"/>
              </a:rPr>
              <a:t>One section down!</a:t>
            </a:r>
            <a:endParaRPr lang="en-US" sz="6000" b="1" dirty="0">
              <a:solidFill>
                <a:srgbClr val="FFFF00"/>
              </a:solidFill>
              <a:latin typeface="Algerian" pitchFamily="82" charset="0"/>
            </a:endParaRPr>
          </a:p>
        </p:txBody>
      </p:sp>
      <p:pic>
        <p:nvPicPr>
          <p:cNvPr id="7170" name="Picture 2" descr="C:\Users\knappe\AppData\Local\Microsoft\Windows\Temporary Internet Files\Content.IE5\O4Q7NGKK\MP9003138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243840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nappe\AppData\Local\Microsoft\Windows\Temporary Internet Files\Content.IE5\DJV8UGUV\MC9000787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92072"/>
            <a:ext cx="2322513" cy="187801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knappe\AppData\Local\Microsoft\Windows\Temporary Internet Files\Content.IE5\KYJMLD2R\MC90041067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55" y="4298283"/>
            <a:ext cx="4602178" cy="23433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knappe\AppData\Local\Microsoft\Windows\Temporary Internet Files\Content.IE5\D6C93T6B\MP90044222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1806509"/>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nappe\AppData\Local\Microsoft\Windows\Temporary Internet Files\Content.IE5\O4Q7NGKK\MC90041072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3199796"/>
            <a:ext cx="3334693" cy="344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290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6009580"/>
              </p:ext>
            </p:extLst>
          </p:nvPr>
        </p:nvGraphicFramePr>
        <p:xfrm>
          <a:off x="0" y="-55546"/>
          <a:ext cx="8991600" cy="6877874"/>
        </p:xfrm>
        <a:graphic>
          <a:graphicData uri="http://schemas.openxmlformats.org/drawingml/2006/table">
            <a:tbl>
              <a:tblPr firstRow="1" bandRow="1">
                <a:tableStyleId>{5C22544A-7EE6-4342-B048-85BDC9FD1C3A}</a:tableStyleId>
              </a:tblPr>
              <a:tblGrid>
                <a:gridCol w="2247900"/>
                <a:gridCol w="2247900"/>
                <a:gridCol w="2247900"/>
                <a:gridCol w="2247900"/>
              </a:tblGrid>
              <a:tr h="733767">
                <a:tc>
                  <a:txBody>
                    <a:bodyPr/>
                    <a:lstStyle/>
                    <a:p>
                      <a:r>
                        <a:rPr lang="en-US" dirty="0" smtClean="0"/>
                        <a:t>Geography &amp; Environment</a:t>
                      </a:r>
                      <a:endParaRPr lang="en-US" dirty="0"/>
                    </a:p>
                  </a:txBody>
                  <a:tcPr/>
                </a:tc>
                <a:tc>
                  <a:txBody>
                    <a:bodyPr/>
                    <a:lstStyle/>
                    <a:p>
                      <a:r>
                        <a:rPr lang="en-US" dirty="0" smtClean="0"/>
                        <a:t>Culture &amp;</a:t>
                      </a:r>
                      <a:r>
                        <a:rPr lang="en-US" baseline="0" dirty="0" smtClean="0"/>
                        <a:t> Religion</a:t>
                      </a:r>
                      <a:endParaRPr lang="en-US" dirty="0"/>
                    </a:p>
                  </a:txBody>
                  <a:tcPr/>
                </a:tc>
                <a:tc>
                  <a:txBody>
                    <a:bodyPr/>
                    <a:lstStyle/>
                    <a:p>
                      <a:r>
                        <a:rPr lang="en-US" dirty="0" smtClean="0"/>
                        <a:t>History</a:t>
                      </a:r>
                      <a:endParaRPr lang="en-US" dirty="0"/>
                    </a:p>
                  </a:txBody>
                  <a:tcPr/>
                </a:tc>
                <a:tc>
                  <a:txBody>
                    <a:bodyPr/>
                    <a:lstStyle/>
                    <a:p>
                      <a:r>
                        <a:rPr lang="en-US" dirty="0" smtClean="0"/>
                        <a:t>Government &amp; Economics</a:t>
                      </a:r>
                      <a:endParaRPr lang="en-US" dirty="0"/>
                    </a:p>
                  </a:txBody>
                  <a:tcPr/>
                </a:tc>
              </a:tr>
              <a:tr h="771664">
                <a:tc>
                  <a:txBody>
                    <a:bodyPr/>
                    <a:lstStyle/>
                    <a:p>
                      <a:r>
                        <a:rPr lang="en-US" sz="1400" dirty="0" smtClean="0"/>
                        <a:t>African</a:t>
                      </a:r>
                      <a:r>
                        <a:rPr lang="en-US" sz="1400" baseline="0" dirty="0" smtClean="0"/>
                        <a:t> Countries</a:t>
                      </a:r>
                      <a:endParaRPr lang="en-US" sz="1400" dirty="0"/>
                    </a:p>
                  </a:txBody>
                  <a:tcPr/>
                </a:tc>
                <a:tc>
                  <a:txBody>
                    <a:bodyPr/>
                    <a:lstStyle/>
                    <a:p>
                      <a:r>
                        <a:rPr lang="en-US" sz="1400" dirty="0" smtClean="0"/>
                        <a:t>Abrahamic Religions-Judaism,</a:t>
                      </a:r>
                      <a:r>
                        <a:rPr lang="en-US" sz="1400" baseline="0" dirty="0" smtClean="0"/>
                        <a:t> Christianity, Islam</a:t>
                      </a:r>
                      <a:endParaRPr lang="en-US" sz="1400" dirty="0"/>
                    </a:p>
                  </a:txBody>
                  <a:tcPr/>
                </a:tc>
                <a:tc>
                  <a:txBody>
                    <a:bodyPr/>
                    <a:lstStyle/>
                    <a:p>
                      <a:r>
                        <a:rPr lang="en-US" sz="1400" dirty="0" smtClean="0"/>
                        <a:t>Ottoman Empire</a:t>
                      </a:r>
                      <a:endParaRPr lang="en-US" sz="1400" dirty="0"/>
                    </a:p>
                  </a:txBody>
                  <a:tcPr/>
                </a:tc>
                <a:tc>
                  <a:txBody>
                    <a:bodyPr/>
                    <a:lstStyle/>
                    <a:p>
                      <a:r>
                        <a:rPr lang="en-US" sz="1400" dirty="0" smtClean="0"/>
                        <a:t>Voluntary Trade</a:t>
                      </a:r>
                      <a:endParaRPr lang="en-US" sz="1400" dirty="0"/>
                    </a:p>
                  </a:txBody>
                  <a:tcPr/>
                </a:tc>
              </a:tr>
              <a:tr h="1048237">
                <a:tc>
                  <a:txBody>
                    <a:bodyPr/>
                    <a:lstStyle/>
                    <a:p>
                      <a:r>
                        <a:rPr lang="en-US" sz="1400" dirty="0" smtClean="0"/>
                        <a:t>African Physical Geography</a:t>
                      </a:r>
                      <a:endParaRPr lang="en-US" sz="1400" dirty="0"/>
                    </a:p>
                  </a:txBody>
                  <a:tcPr/>
                </a:tc>
                <a:tc>
                  <a:txBody>
                    <a:bodyPr/>
                    <a:lstStyle/>
                    <a:p>
                      <a:r>
                        <a:rPr lang="en-US" sz="1400" dirty="0" smtClean="0"/>
                        <a:t>Middle East Cultures-Arab, Bedouins, Persian,</a:t>
                      </a:r>
                      <a:r>
                        <a:rPr lang="en-US" sz="1400" baseline="0" dirty="0" smtClean="0"/>
                        <a:t> Jews, Kurds</a:t>
                      </a:r>
                      <a:endParaRPr lang="en-US" sz="1400" dirty="0"/>
                    </a:p>
                  </a:txBody>
                  <a:tcPr/>
                </a:tc>
                <a:tc>
                  <a:txBody>
                    <a:bodyPr/>
                    <a:lstStyle/>
                    <a:p>
                      <a:r>
                        <a:rPr lang="en-US" sz="1400" dirty="0" smtClean="0"/>
                        <a:t>Israel</a:t>
                      </a:r>
                      <a:r>
                        <a:rPr lang="en-US" sz="1400" baseline="0" dirty="0" smtClean="0"/>
                        <a:t> and events leading to its creation</a:t>
                      </a:r>
                      <a:endParaRPr lang="en-US" sz="1400" dirty="0"/>
                    </a:p>
                  </a:txBody>
                  <a:tcPr/>
                </a:tc>
                <a:tc>
                  <a:txBody>
                    <a:bodyPr/>
                    <a:lstStyle/>
                    <a:p>
                      <a:r>
                        <a:rPr lang="en-US" sz="1400" dirty="0" smtClean="0"/>
                        <a:t>Similarities</a:t>
                      </a:r>
                      <a:r>
                        <a:rPr lang="en-US" sz="1400" baseline="0" dirty="0" smtClean="0"/>
                        <a:t> and differences in Democracies</a:t>
                      </a:r>
                      <a:endParaRPr lang="en-US" sz="1400" dirty="0"/>
                    </a:p>
                  </a:txBody>
                  <a:tcPr/>
                </a:tc>
              </a:tr>
              <a:tr h="1000306">
                <a:tc>
                  <a:txBody>
                    <a:bodyPr/>
                    <a:lstStyle/>
                    <a:p>
                      <a:r>
                        <a:rPr lang="en-US" sz="1400" dirty="0" smtClean="0"/>
                        <a:t>Middle</a:t>
                      </a:r>
                      <a:r>
                        <a:rPr lang="en-US" sz="1400" baseline="0" dirty="0" smtClean="0"/>
                        <a:t> East Countries</a:t>
                      </a:r>
                      <a:endParaRPr lang="en-US" sz="1400" dirty="0"/>
                    </a:p>
                  </a:txBody>
                  <a:tcPr/>
                </a:tc>
                <a:tc>
                  <a:txBody>
                    <a:bodyPr/>
                    <a:lstStyle/>
                    <a:p>
                      <a:r>
                        <a:rPr lang="en-US" sz="1400" dirty="0" smtClean="0"/>
                        <a:t>Africa</a:t>
                      </a:r>
                      <a:r>
                        <a:rPr lang="en-US" sz="1400" baseline="0" dirty="0" smtClean="0"/>
                        <a:t>n Cultures- Ashanti, Swahili, Bantu, Arab</a:t>
                      </a:r>
                      <a:endParaRPr lang="en-US" sz="1400" dirty="0"/>
                    </a:p>
                  </a:txBody>
                  <a:tcPr/>
                </a:tc>
                <a:tc>
                  <a:txBody>
                    <a:bodyPr/>
                    <a:lstStyle/>
                    <a:p>
                      <a:r>
                        <a:rPr lang="en-US" sz="1400" dirty="0" smtClean="0"/>
                        <a:t>USA presence in the Middle East (Gulf War, War</a:t>
                      </a:r>
                      <a:r>
                        <a:rPr lang="en-US" sz="1400" baseline="0" dirty="0" smtClean="0"/>
                        <a:t> on Terror, War in Iraq)</a:t>
                      </a:r>
                      <a:endParaRPr lang="en-US" sz="1400" dirty="0"/>
                    </a:p>
                  </a:txBody>
                  <a:tcPr/>
                </a:tc>
                <a:tc>
                  <a:txBody>
                    <a:bodyPr/>
                    <a:lstStyle/>
                    <a:p>
                      <a:r>
                        <a:rPr lang="en-US" sz="1400" dirty="0" smtClean="0"/>
                        <a:t>Countries areas of Specialization</a:t>
                      </a:r>
                      <a:endParaRPr lang="en-US" sz="1400" dirty="0"/>
                    </a:p>
                  </a:txBody>
                  <a:tcPr/>
                </a:tc>
              </a:tr>
              <a:tr h="1048237">
                <a:tc>
                  <a:txBody>
                    <a:bodyPr/>
                    <a:lstStyle/>
                    <a:p>
                      <a:r>
                        <a:rPr lang="en-US" sz="1400" dirty="0" smtClean="0"/>
                        <a:t>Middle East Physical Geography</a:t>
                      </a:r>
                      <a:endParaRPr lang="en-US" sz="1400" dirty="0"/>
                    </a:p>
                  </a:txBody>
                  <a:tcPr/>
                </a:tc>
                <a:tc>
                  <a:txBody>
                    <a:bodyPr/>
                    <a:lstStyle/>
                    <a:p>
                      <a:r>
                        <a:rPr lang="en-US" sz="1400" dirty="0" smtClean="0"/>
                        <a:t>Asian Religions-Hinduism,</a:t>
                      </a:r>
                      <a:r>
                        <a:rPr lang="en-US" sz="1400" baseline="0" dirty="0" smtClean="0"/>
                        <a:t> Buddhism, Shintoism, Confucianism</a:t>
                      </a:r>
                      <a:endParaRPr lang="en-US" sz="1400" dirty="0"/>
                    </a:p>
                  </a:txBody>
                  <a:tcPr/>
                </a:tc>
                <a:tc>
                  <a:txBody>
                    <a:bodyPr/>
                    <a:lstStyle/>
                    <a:p>
                      <a:r>
                        <a:rPr lang="en-US" sz="1400" dirty="0" smtClean="0"/>
                        <a:t>European interest</a:t>
                      </a:r>
                      <a:r>
                        <a:rPr lang="en-US" sz="1400" baseline="0" dirty="0" smtClean="0"/>
                        <a:t> and partitioning in Africa</a:t>
                      </a:r>
                      <a:endParaRPr lang="en-US" sz="1400" dirty="0"/>
                    </a:p>
                  </a:txBody>
                  <a:tcPr/>
                </a:tc>
                <a:tc>
                  <a:txBody>
                    <a:bodyPr/>
                    <a:lstStyle/>
                    <a:p>
                      <a:r>
                        <a:rPr lang="en-US" sz="1400" dirty="0" smtClean="0"/>
                        <a:t>Literacy Rates and GDP</a:t>
                      </a:r>
                      <a:endParaRPr lang="en-US" sz="1400" dirty="0"/>
                    </a:p>
                  </a:txBody>
                  <a:tcPr/>
                </a:tc>
              </a:tr>
              <a:tr h="560854">
                <a:tc>
                  <a:txBody>
                    <a:bodyPr/>
                    <a:lstStyle/>
                    <a:p>
                      <a:r>
                        <a:rPr lang="en-US" sz="1400" dirty="0" smtClean="0"/>
                        <a:t>Asia</a:t>
                      </a:r>
                      <a:r>
                        <a:rPr lang="en-US" sz="1400" baseline="0" dirty="0" smtClean="0"/>
                        <a:t> Countries</a:t>
                      </a:r>
                      <a:endParaRPr lang="en-US" sz="1400" dirty="0"/>
                    </a:p>
                  </a:txBody>
                  <a:tcPr/>
                </a:tc>
                <a:tc>
                  <a:txBody>
                    <a:bodyPr/>
                    <a:lstStyle/>
                    <a:p>
                      <a:endParaRPr lang="en-US" sz="1400" dirty="0"/>
                    </a:p>
                  </a:txBody>
                  <a:tcPr/>
                </a:tc>
                <a:tc>
                  <a:txBody>
                    <a:bodyPr/>
                    <a:lstStyle/>
                    <a:p>
                      <a:r>
                        <a:rPr lang="en-US" sz="1400" dirty="0" smtClean="0"/>
                        <a:t>Apartheid</a:t>
                      </a:r>
                      <a:endParaRPr lang="en-US" sz="1400" dirty="0"/>
                    </a:p>
                  </a:txBody>
                  <a:tcPr/>
                </a:tc>
                <a:tc>
                  <a:txBody>
                    <a:bodyPr/>
                    <a:lstStyle/>
                    <a:p>
                      <a:r>
                        <a:rPr lang="en-US" sz="1400" dirty="0" smtClean="0"/>
                        <a:t>Corruption</a:t>
                      </a:r>
                      <a:endParaRPr lang="en-US" sz="1400" dirty="0"/>
                    </a:p>
                  </a:txBody>
                  <a:tcPr/>
                </a:tc>
              </a:tr>
              <a:tr h="1114626">
                <a:tc>
                  <a:txBody>
                    <a:bodyPr/>
                    <a:lstStyle/>
                    <a:p>
                      <a:r>
                        <a:rPr lang="en-US" sz="1400" dirty="0" smtClean="0"/>
                        <a:t>Asia Physical Geography</a:t>
                      </a:r>
                      <a:endParaRPr lang="en-US" sz="1400" dirty="0"/>
                    </a:p>
                  </a:txBody>
                  <a:tcPr/>
                </a:tc>
                <a:tc>
                  <a:txBody>
                    <a:bodyPr/>
                    <a:lstStyle/>
                    <a:p>
                      <a:endParaRPr lang="en-US" sz="1400"/>
                    </a:p>
                  </a:txBody>
                  <a:tcPr/>
                </a:tc>
                <a:tc>
                  <a:txBody>
                    <a:bodyPr/>
                    <a:lstStyle/>
                    <a:p>
                      <a:r>
                        <a:rPr lang="en-US" sz="1400" dirty="0" smtClean="0"/>
                        <a:t>Communism in Asia-Chinese Revolution</a:t>
                      </a:r>
                      <a:r>
                        <a:rPr lang="en-US" sz="1400" baseline="0" dirty="0" smtClean="0"/>
                        <a:t> and Domino Theory</a:t>
                      </a:r>
                      <a:endParaRPr lang="en-US" sz="1400" dirty="0"/>
                    </a:p>
                  </a:txBody>
                  <a:tcPr/>
                </a:tc>
                <a:tc>
                  <a:txBody>
                    <a:bodyPr/>
                    <a:lstStyle/>
                    <a:p>
                      <a:r>
                        <a:rPr lang="en-US" sz="1400" dirty="0" smtClean="0"/>
                        <a:t>Resources-distribution</a:t>
                      </a:r>
                      <a:r>
                        <a:rPr lang="en-US" sz="1400" baseline="0" dirty="0" smtClean="0"/>
                        <a:t> and unequal distribution</a:t>
                      </a:r>
                      <a:endParaRPr lang="en-US" sz="1400" dirty="0"/>
                    </a:p>
                  </a:txBody>
                  <a:tcPr/>
                </a:tc>
              </a:tr>
              <a:tr h="600183">
                <a:tc>
                  <a:txBody>
                    <a:bodyPr/>
                    <a:lstStyle/>
                    <a:p>
                      <a:r>
                        <a:rPr lang="en-US" sz="1400" dirty="0" smtClean="0"/>
                        <a:t>Environment</a:t>
                      </a:r>
                      <a:endParaRPr lang="en-US" sz="1400" dirty="0"/>
                    </a:p>
                  </a:txBody>
                  <a:tcPr/>
                </a:tc>
                <a:tc>
                  <a:txBody>
                    <a:bodyPr/>
                    <a:lstStyle/>
                    <a:p>
                      <a:endParaRPr lang="en-US" sz="1400"/>
                    </a:p>
                  </a:txBody>
                  <a:tcPr/>
                </a:tc>
                <a:tc>
                  <a:txBody>
                    <a:bodyPr/>
                    <a:lstStyle/>
                    <a:p>
                      <a:r>
                        <a:rPr lang="en-US" sz="1400" dirty="0" smtClean="0"/>
                        <a:t>Indian Independence</a:t>
                      </a:r>
                      <a:endParaRPr lang="en-US" sz="1400" dirty="0"/>
                    </a:p>
                  </a:txBody>
                  <a:tcPr/>
                </a:tc>
                <a:tc>
                  <a:txBody>
                    <a:bodyPr/>
                    <a:lstStyle/>
                    <a:p>
                      <a:endParaRPr lang="en-US" sz="14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882808"/>
            <a:ext cx="2971800" cy="4572000"/>
          </a:xfrm>
        </p:spPr>
        <p:txBody>
          <a:bodyPr/>
          <a:lstStyle/>
          <a:p>
            <a:r>
              <a:rPr lang="en-US" dirty="0" smtClean="0"/>
              <a:t>African Geography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433"/>
            <a:ext cx="5790406" cy="755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235588" y="4023133"/>
            <a:ext cx="609600" cy="38926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40388" y="4800600"/>
            <a:ext cx="148988" cy="38926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110484" y="1624084"/>
            <a:ext cx="309645" cy="2402006"/>
          </a:xfrm>
          <a:custGeom>
            <a:avLst/>
            <a:gdLst>
              <a:gd name="connsiteX0" fmla="*/ 0 w 309645"/>
              <a:gd name="connsiteY0" fmla="*/ 0 h 2402006"/>
              <a:gd name="connsiteX1" fmla="*/ 27295 w 309645"/>
              <a:gd name="connsiteY1" fmla="*/ 668740 h 2402006"/>
              <a:gd name="connsiteX2" fmla="*/ 40943 w 309645"/>
              <a:gd name="connsiteY2" fmla="*/ 750626 h 2402006"/>
              <a:gd name="connsiteX3" fmla="*/ 54591 w 309645"/>
              <a:gd name="connsiteY3" fmla="*/ 846161 h 2402006"/>
              <a:gd name="connsiteX4" fmla="*/ 81886 w 309645"/>
              <a:gd name="connsiteY4" fmla="*/ 996286 h 2402006"/>
              <a:gd name="connsiteX5" fmla="*/ 95534 w 309645"/>
              <a:gd name="connsiteY5" fmla="*/ 1050877 h 2402006"/>
              <a:gd name="connsiteX6" fmla="*/ 122829 w 309645"/>
              <a:gd name="connsiteY6" fmla="*/ 1091820 h 2402006"/>
              <a:gd name="connsiteX7" fmla="*/ 150125 w 309645"/>
              <a:gd name="connsiteY7" fmla="*/ 1173707 h 2402006"/>
              <a:gd name="connsiteX8" fmla="*/ 163773 w 309645"/>
              <a:gd name="connsiteY8" fmla="*/ 1214650 h 2402006"/>
              <a:gd name="connsiteX9" fmla="*/ 204716 w 309645"/>
              <a:gd name="connsiteY9" fmla="*/ 1241946 h 2402006"/>
              <a:gd name="connsiteX10" fmla="*/ 259307 w 309645"/>
              <a:gd name="connsiteY10" fmla="*/ 1323832 h 2402006"/>
              <a:gd name="connsiteX11" fmla="*/ 286603 w 309645"/>
              <a:gd name="connsiteY11" fmla="*/ 1364776 h 2402006"/>
              <a:gd name="connsiteX12" fmla="*/ 286603 w 309645"/>
              <a:gd name="connsiteY12" fmla="*/ 1610435 h 2402006"/>
              <a:gd name="connsiteX13" fmla="*/ 259307 w 309645"/>
              <a:gd name="connsiteY13" fmla="*/ 1651379 h 2402006"/>
              <a:gd name="connsiteX14" fmla="*/ 245659 w 309645"/>
              <a:gd name="connsiteY14" fmla="*/ 1692322 h 2402006"/>
              <a:gd name="connsiteX15" fmla="*/ 245659 w 309645"/>
              <a:gd name="connsiteY15" fmla="*/ 2251880 h 2402006"/>
              <a:gd name="connsiteX16" fmla="*/ 272955 w 309645"/>
              <a:gd name="connsiteY16" fmla="*/ 2333767 h 2402006"/>
              <a:gd name="connsiteX17" fmla="*/ 286603 w 309645"/>
              <a:gd name="connsiteY17" fmla="*/ 2374710 h 2402006"/>
              <a:gd name="connsiteX18" fmla="*/ 286603 w 309645"/>
              <a:gd name="connsiteY18" fmla="*/ 2402006 h 240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645" h="2402006">
                <a:moveTo>
                  <a:pt x="0" y="0"/>
                </a:moveTo>
                <a:cubicBezTo>
                  <a:pt x="54472" y="272370"/>
                  <a:pt x="-347" y="-22288"/>
                  <a:pt x="27295" y="668740"/>
                </a:cubicBezTo>
                <a:cubicBezTo>
                  <a:pt x="28401" y="696390"/>
                  <a:pt x="36735" y="723276"/>
                  <a:pt x="40943" y="750626"/>
                </a:cubicBezTo>
                <a:cubicBezTo>
                  <a:pt x="45835" y="782420"/>
                  <a:pt x="50340" y="814275"/>
                  <a:pt x="54591" y="846161"/>
                </a:cubicBezTo>
                <a:cubicBezTo>
                  <a:pt x="79997" y="1036714"/>
                  <a:pt x="52727" y="894231"/>
                  <a:pt x="81886" y="996286"/>
                </a:cubicBezTo>
                <a:cubicBezTo>
                  <a:pt x="87039" y="1014321"/>
                  <a:pt x="88145" y="1033637"/>
                  <a:pt x="95534" y="1050877"/>
                </a:cubicBezTo>
                <a:cubicBezTo>
                  <a:pt x="101995" y="1065953"/>
                  <a:pt x="116167" y="1076831"/>
                  <a:pt x="122829" y="1091820"/>
                </a:cubicBezTo>
                <a:cubicBezTo>
                  <a:pt x="134514" y="1118112"/>
                  <a:pt x="141026" y="1146411"/>
                  <a:pt x="150125" y="1173707"/>
                </a:cubicBezTo>
                <a:cubicBezTo>
                  <a:pt x="154674" y="1187355"/>
                  <a:pt x="151803" y="1206670"/>
                  <a:pt x="163773" y="1214650"/>
                </a:cubicBezTo>
                <a:lnTo>
                  <a:pt x="204716" y="1241946"/>
                </a:lnTo>
                <a:lnTo>
                  <a:pt x="259307" y="1323832"/>
                </a:lnTo>
                <a:lnTo>
                  <a:pt x="286603" y="1364776"/>
                </a:lnTo>
                <a:cubicBezTo>
                  <a:pt x="318804" y="1461383"/>
                  <a:pt x="315812" y="1435182"/>
                  <a:pt x="286603" y="1610435"/>
                </a:cubicBezTo>
                <a:cubicBezTo>
                  <a:pt x="283906" y="1626615"/>
                  <a:pt x="266643" y="1636708"/>
                  <a:pt x="259307" y="1651379"/>
                </a:cubicBezTo>
                <a:cubicBezTo>
                  <a:pt x="252873" y="1664246"/>
                  <a:pt x="250208" y="1678674"/>
                  <a:pt x="245659" y="1692322"/>
                </a:cubicBezTo>
                <a:cubicBezTo>
                  <a:pt x="228578" y="1931464"/>
                  <a:pt x="219402" y="1963049"/>
                  <a:pt x="245659" y="2251880"/>
                </a:cubicBezTo>
                <a:cubicBezTo>
                  <a:pt x="248264" y="2280534"/>
                  <a:pt x="263856" y="2306471"/>
                  <a:pt x="272955" y="2333767"/>
                </a:cubicBezTo>
                <a:cubicBezTo>
                  <a:pt x="277504" y="2347415"/>
                  <a:pt x="286603" y="2360324"/>
                  <a:pt x="286603" y="2374710"/>
                </a:cubicBezTo>
                <a:lnTo>
                  <a:pt x="286603" y="2402006"/>
                </a:lnTo>
              </a:path>
            </a:pathLst>
          </a:cu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067033" y="2893325"/>
            <a:ext cx="1411115" cy="832549"/>
          </a:xfrm>
          <a:custGeom>
            <a:avLst/>
            <a:gdLst>
              <a:gd name="connsiteX0" fmla="*/ 0 w 1411115"/>
              <a:gd name="connsiteY0" fmla="*/ 177421 h 832549"/>
              <a:gd name="connsiteX1" fmla="*/ 40943 w 1411115"/>
              <a:gd name="connsiteY1" fmla="*/ 54591 h 832549"/>
              <a:gd name="connsiteX2" fmla="*/ 95534 w 1411115"/>
              <a:gd name="connsiteY2" fmla="*/ 40944 h 832549"/>
              <a:gd name="connsiteX3" fmla="*/ 641445 w 1411115"/>
              <a:gd name="connsiteY3" fmla="*/ 27296 h 832549"/>
              <a:gd name="connsiteX4" fmla="*/ 709683 w 1411115"/>
              <a:gd name="connsiteY4" fmla="*/ 13648 h 832549"/>
              <a:gd name="connsiteX5" fmla="*/ 750627 w 1411115"/>
              <a:gd name="connsiteY5" fmla="*/ 0 h 832549"/>
              <a:gd name="connsiteX6" fmla="*/ 1282889 w 1411115"/>
              <a:gd name="connsiteY6" fmla="*/ 13648 h 832549"/>
              <a:gd name="connsiteX7" fmla="*/ 1323833 w 1411115"/>
              <a:gd name="connsiteY7" fmla="*/ 27296 h 832549"/>
              <a:gd name="connsiteX8" fmla="*/ 1364776 w 1411115"/>
              <a:gd name="connsiteY8" fmla="*/ 109182 h 832549"/>
              <a:gd name="connsiteX9" fmla="*/ 1392071 w 1411115"/>
              <a:gd name="connsiteY9" fmla="*/ 163774 h 832549"/>
              <a:gd name="connsiteX10" fmla="*/ 1392071 w 1411115"/>
              <a:gd name="connsiteY10" fmla="*/ 436729 h 832549"/>
              <a:gd name="connsiteX11" fmla="*/ 1296537 w 1411115"/>
              <a:gd name="connsiteY11" fmla="*/ 450376 h 832549"/>
              <a:gd name="connsiteX12" fmla="*/ 1269242 w 1411115"/>
              <a:gd name="connsiteY12" fmla="*/ 532263 h 832549"/>
              <a:gd name="connsiteX13" fmla="*/ 1255594 w 1411115"/>
              <a:gd name="connsiteY13" fmla="*/ 586854 h 832549"/>
              <a:gd name="connsiteX14" fmla="*/ 1214651 w 1411115"/>
              <a:gd name="connsiteY14" fmla="*/ 668741 h 832549"/>
              <a:gd name="connsiteX15" fmla="*/ 1132764 w 1411115"/>
              <a:gd name="connsiteY15" fmla="*/ 709684 h 832549"/>
              <a:gd name="connsiteX16" fmla="*/ 1105468 w 1411115"/>
              <a:gd name="connsiteY16" fmla="*/ 750627 h 832549"/>
              <a:gd name="connsiteX17" fmla="*/ 1064525 w 1411115"/>
              <a:gd name="connsiteY17" fmla="*/ 832514 h 83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1115" h="832549">
                <a:moveTo>
                  <a:pt x="0" y="177421"/>
                </a:moveTo>
                <a:cubicBezTo>
                  <a:pt x="5103" y="146806"/>
                  <a:pt x="4963" y="78578"/>
                  <a:pt x="40943" y="54591"/>
                </a:cubicBezTo>
                <a:cubicBezTo>
                  <a:pt x="56550" y="44186"/>
                  <a:pt x="76796" y="41796"/>
                  <a:pt x="95534" y="40944"/>
                </a:cubicBezTo>
                <a:cubicBezTo>
                  <a:pt x="277373" y="32679"/>
                  <a:pt x="459475" y="31845"/>
                  <a:pt x="641445" y="27296"/>
                </a:cubicBezTo>
                <a:cubicBezTo>
                  <a:pt x="664191" y="22747"/>
                  <a:pt x="687179" y="19274"/>
                  <a:pt x="709683" y="13648"/>
                </a:cubicBezTo>
                <a:cubicBezTo>
                  <a:pt x="723640" y="10159"/>
                  <a:pt x="736241" y="0"/>
                  <a:pt x="750627" y="0"/>
                </a:cubicBezTo>
                <a:cubicBezTo>
                  <a:pt x="928106" y="0"/>
                  <a:pt x="1105468" y="9099"/>
                  <a:pt x="1282889" y="13648"/>
                </a:cubicBezTo>
                <a:cubicBezTo>
                  <a:pt x="1296537" y="18197"/>
                  <a:pt x="1312599" y="18309"/>
                  <a:pt x="1323833" y="27296"/>
                </a:cubicBezTo>
                <a:cubicBezTo>
                  <a:pt x="1352339" y="50101"/>
                  <a:pt x="1351877" y="79085"/>
                  <a:pt x="1364776" y="109182"/>
                </a:cubicBezTo>
                <a:cubicBezTo>
                  <a:pt x="1372790" y="127882"/>
                  <a:pt x="1382973" y="145577"/>
                  <a:pt x="1392071" y="163774"/>
                </a:cubicBezTo>
                <a:cubicBezTo>
                  <a:pt x="1402871" y="239372"/>
                  <a:pt x="1428906" y="372268"/>
                  <a:pt x="1392071" y="436729"/>
                </a:cubicBezTo>
                <a:cubicBezTo>
                  <a:pt x="1376111" y="464659"/>
                  <a:pt x="1328382" y="445827"/>
                  <a:pt x="1296537" y="450376"/>
                </a:cubicBezTo>
                <a:cubicBezTo>
                  <a:pt x="1287439" y="477672"/>
                  <a:pt x="1276220" y="504350"/>
                  <a:pt x="1269242" y="532263"/>
                </a:cubicBezTo>
                <a:cubicBezTo>
                  <a:pt x="1264693" y="550460"/>
                  <a:pt x="1260747" y="568819"/>
                  <a:pt x="1255594" y="586854"/>
                </a:cubicBezTo>
                <a:cubicBezTo>
                  <a:pt x="1246714" y="617932"/>
                  <a:pt x="1238575" y="644817"/>
                  <a:pt x="1214651" y="668741"/>
                </a:cubicBezTo>
                <a:cubicBezTo>
                  <a:pt x="1188196" y="695196"/>
                  <a:pt x="1166062" y="698584"/>
                  <a:pt x="1132764" y="709684"/>
                </a:cubicBezTo>
                <a:cubicBezTo>
                  <a:pt x="1123665" y="723332"/>
                  <a:pt x="1112130" y="735638"/>
                  <a:pt x="1105468" y="750627"/>
                </a:cubicBezTo>
                <a:cubicBezTo>
                  <a:pt x="1067156" y="836830"/>
                  <a:pt x="1108460" y="832514"/>
                  <a:pt x="1064525" y="832514"/>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636525" y="3780430"/>
            <a:ext cx="1405720" cy="777922"/>
          </a:xfrm>
          <a:custGeom>
            <a:avLst/>
            <a:gdLst>
              <a:gd name="connsiteX0" fmla="*/ 1405720 w 1405720"/>
              <a:gd name="connsiteY0" fmla="*/ 122830 h 777922"/>
              <a:gd name="connsiteX1" fmla="*/ 1323833 w 1405720"/>
              <a:gd name="connsiteY1" fmla="*/ 27295 h 777922"/>
              <a:gd name="connsiteX2" fmla="*/ 1241947 w 1405720"/>
              <a:gd name="connsiteY2" fmla="*/ 0 h 777922"/>
              <a:gd name="connsiteX3" fmla="*/ 996287 w 1405720"/>
              <a:gd name="connsiteY3" fmla="*/ 13648 h 777922"/>
              <a:gd name="connsiteX4" fmla="*/ 914400 w 1405720"/>
              <a:gd name="connsiteY4" fmla="*/ 40943 h 777922"/>
              <a:gd name="connsiteX5" fmla="*/ 873457 w 1405720"/>
              <a:gd name="connsiteY5" fmla="*/ 163773 h 777922"/>
              <a:gd name="connsiteX6" fmla="*/ 859809 w 1405720"/>
              <a:gd name="connsiteY6" fmla="*/ 204716 h 777922"/>
              <a:gd name="connsiteX7" fmla="*/ 805218 w 1405720"/>
              <a:gd name="connsiteY7" fmla="*/ 286603 h 777922"/>
              <a:gd name="connsiteX8" fmla="*/ 777923 w 1405720"/>
              <a:gd name="connsiteY8" fmla="*/ 327546 h 777922"/>
              <a:gd name="connsiteX9" fmla="*/ 696036 w 1405720"/>
              <a:gd name="connsiteY9" fmla="*/ 395785 h 777922"/>
              <a:gd name="connsiteX10" fmla="*/ 614150 w 1405720"/>
              <a:gd name="connsiteY10" fmla="*/ 450376 h 777922"/>
              <a:gd name="connsiteX11" fmla="*/ 600502 w 1405720"/>
              <a:gd name="connsiteY11" fmla="*/ 491319 h 777922"/>
              <a:gd name="connsiteX12" fmla="*/ 477672 w 1405720"/>
              <a:gd name="connsiteY12" fmla="*/ 559558 h 777922"/>
              <a:gd name="connsiteX13" fmla="*/ 395785 w 1405720"/>
              <a:gd name="connsiteY13" fmla="*/ 614149 h 777922"/>
              <a:gd name="connsiteX14" fmla="*/ 300251 w 1405720"/>
              <a:gd name="connsiteY14" fmla="*/ 641445 h 777922"/>
              <a:gd name="connsiteX15" fmla="*/ 204717 w 1405720"/>
              <a:gd name="connsiteY15" fmla="*/ 696036 h 777922"/>
              <a:gd name="connsiteX16" fmla="*/ 109182 w 1405720"/>
              <a:gd name="connsiteY16" fmla="*/ 736979 h 777922"/>
              <a:gd name="connsiteX17" fmla="*/ 13648 w 1405720"/>
              <a:gd name="connsiteY17" fmla="*/ 764274 h 777922"/>
              <a:gd name="connsiteX18" fmla="*/ 0 w 1405720"/>
              <a:gd name="connsiteY18" fmla="*/ 777922 h 77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20" h="777922">
                <a:moveTo>
                  <a:pt x="1405720" y="122830"/>
                </a:moveTo>
                <a:cubicBezTo>
                  <a:pt x="1374867" y="71409"/>
                  <a:pt x="1375389" y="50209"/>
                  <a:pt x="1323833" y="27295"/>
                </a:cubicBezTo>
                <a:cubicBezTo>
                  <a:pt x="1297541" y="15610"/>
                  <a:pt x="1241947" y="0"/>
                  <a:pt x="1241947" y="0"/>
                </a:cubicBezTo>
                <a:cubicBezTo>
                  <a:pt x="1160060" y="4549"/>
                  <a:pt x="1077667" y="3476"/>
                  <a:pt x="996287" y="13648"/>
                </a:cubicBezTo>
                <a:cubicBezTo>
                  <a:pt x="967737" y="17217"/>
                  <a:pt x="914400" y="40943"/>
                  <a:pt x="914400" y="40943"/>
                </a:cubicBezTo>
                <a:lnTo>
                  <a:pt x="873457" y="163773"/>
                </a:lnTo>
                <a:cubicBezTo>
                  <a:pt x="868908" y="177421"/>
                  <a:pt x="867789" y="192746"/>
                  <a:pt x="859809" y="204716"/>
                </a:cubicBezTo>
                <a:lnTo>
                  <a:pt x="805218" y="286603"/>
                </a:lnTo>
                <a:cubicBezTo>
                  <a:pt x="796120" y="300251"/>
                  <a:pt x="791571" y="318448"/>
                  <a:pt x="777923" y="327546"/>
                </a:cubicBezTo>
                <a:cubicBezTo>
                  <a:pt x="631617" y="425083"/>
                  <a:pt x="853657" y="273191"/>
                  <a:pt x="696036" y="395785"/>
                </a:cubicBezTo>
                <a:cubicBezTo>
                  <a:pt x="670141" y="415925"/>
                  <a:pt x="614150" y="450376"/>
                  <a:pt x="614150" y="450376"/>
                </a:cubicBezTo>
                <a:cubicBezTo>
                  <a:pt x="609601" y="464024"/>
                  <a:pt x="610674" y="481147"/>
                  <a:pt x="600502" y="491319"/>
                </a:cubicBezTo>
                <a:cubicBezTo>
                  <a:pt x="494872" y="596948"/>
                  <a:pt x="554900" y="516654"/>
                  <a:pt x="477672" y="559558"/>
                </a:cubicBezTo>
                <a:cubicBezTo>
                  <a:pt x="448995" y="575490"/>
                  <a:pt x="427611" y="606192"/>
                  <a:pt x="395785" y="614149"/>
                </a:cubicBezTo>
                <a:cubicBezTo>
                  <a:pt x="327238" y="631286"/>
                  <a:pt x="358988" y="621865"/>
                  <a:pt x="300251" y="641445"/>
                </a:cubicBezTo>
                <a:cubicBezTo>
                  <a:pt x="230958" y="710738"/>
                  <a:pt x="292695" y="663045"/>
                  <a:pt x="204717" y="696036"/>
                </a:cubicBezTo>
                <a:cubicBezTo>
                  <a:pt x="88254" y="739709"/>
                  <a:pt x="204079" y="709865"/>
                  <a:pt x="109182" y="736979"/>
                </a:cubicBezTo>
                <a:cubicBezTo>
                  <a:pt x="88782" y="742808"/>
                  <a:pt x="35458" y="753369"/>
                  <a:pt x="13648" y="764274"/>
                </a:cubicBezTo>
                <a:cubicBezTo>
                  <a:pt x="7893" y="767151"/>
                  <a:pt x="4549" y="773373"/>
                  <a:pt x="0" y="777922"/>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29400" y="4090412"/>
            <a:ext cx="312906" cy="369332"/>
          </a:xfrm>
          <a:prstGeom prst="rect">
            <a:avLst/>
          </a:prstGeom>
          <a:noFill/>
        </p:spPr>
        <p:txBody>
          <a:bodyPr wrap="none" rtlCol="0">
            <a:spAutoFit/>
          </a:bodyPr>
          <a:lstStyle/>
          <a:p>
            <a:r>
              <a:rPr lang="en-US" b="1" dirty="0" smtClean="0">
                <a:solidFill>
                  <a:schemeClr val="accent2"/>
                </a:solidFill>
              </a:rPr>
              <a:t>2</a:t>
            </a:r>
            <a:endParaRPr lang="en-US" b="1" dirty="0">
              <a:solidFill>
                <a:schemeClr val="accent2"/>
              </a:solidFill>
            </a:endParaRPr>
          </a:p>
        </p:txBody>
      </p:sp>
      <p:sp>
        <p:nvSpPr>
          <p:cNvPr id="15" name="TextBox 14"/>
          <p:cNvSpPr txBox="1"/>
          <p:nvPr/>
        </p:nvSpPr>
        <p:spPr>
          <a:xfrm>
            <a:off x="5469896" y="3124933"/>
            <a:ext cx="312906" cy="369332"/>
          </a:xfrm>
          <a:prstGeom prst="rect">
            <a:avLst/>
          </a:prstGeom>
          <a:noFill/>
        </p:spPr>
        <p:txBody>
          <a:bodyPr wrap="none" rtlCol="0">
            <a:spAutoFit/>
          </a:bodyPr>
          <a:lstStyle/>
          <a:p>
            <a:r>
              <a:rPr lang="en-US" b="1" dirty="0" smtClean="0">
                <a:solidFill>
                  <a:schemeClr val="accent2"/>
                </a:solidFill>
              </a:rPr>
              <a:t>1</a:t>
            </a:r>
            <a:endParaRPr lang="en-US" b="1" dirty="0">
              <a:solidFill>
                <a:schemeClr val="accent2"/>
              </a:solidFill>
            </a:endParaRPr>
          </a:p>
        </p:txBody>
      </p:sp>
      <p:sp>
        <p:nvSpPr>
          <p:cNvPr id="16" name="TextBox 15"/>
          <p:cNvSpPr txBox="1"/>
          <p:nvPr/>
        </p:nvSpPr>
        <p:spPr>
          <a:xfrm>
            <a:off x="7110484" y="1828800"/>
            <a:ext cx="312906" cy="369332"/>
          </a:xfrm>
          <a:prstGeom prst="rect">
            <a:avLst/>
          </a:prstGeom>
          <a:noFill/>
        </p:spPr>
        <p:txBody>
          <a:bodyPr wrap="none" rtlCol="0">
            <a:spAutoFit/>
          </a:bodyPr>
          <a:lstStyle/>
          <a:p>
            <a:r>
              <a:rPr lang="en-US" b="1" dirty="0" smtClean="0">
                <a:solidFill>
                  <a:schemeClr val="accent2"/>
                </a:solidFill>
              </a:rPr>
              <a:t>3</a:t>
            </a:r>
            <a:endParaRPr lang="en-US" b="1" dirty="0">
              <a:solidFill>
                <a:schemeClr val="accent2"/>
              </a:solidFill>
            </a:endParaRPr>
          </a:p>
        </p:txBody>
      </p:sp>
      <p:sp>
        <p:nvSpPr>
          <p:cNvPr id="17" name="TextBox 16"/>
          <p:cNvSpPr txBox="1"/>
          <p:nvPr/>
        </p:nvSpPr>
        <p:spPr>
          <a:xfrm>
            <a:off x="7301976" y="2475805"/>
            <a:ext cx="312906" cy="369332"/>
          </a:xfrm>
          <a:prstGeom prst="rect">
            <a:avLst/>
          </a:prstGeom>
          <a:noFill/>
        </p:spPr>
        <p:txBody>
          <a:bodyPr wrap="none" rtlCol="0">
            <a:spAutoFit/>
          </a:bodyPr>
          <a:lstStyle/>
          <a:p>
            <a:r>
              <a:rPr lang="en-US" b="1" dirty="0" smtClean="0">
                <a:solidFill>
                  <a:schemeClr val="accent2"/>
                </a:solidFill>
              </a:rPr>
              <a:t>4</a:t>
            </a:r>
            <a:endParaRPr lang="en-US" b="1" dirty="0">
              <a:solidFill>
                <a:schemeClr val="accent2"/>
              </a:solidFill>
            </a:endParaRPr>
          </a:p>
        </p:txBody>
      </p:sp>
      <p:sp>
        <p:nvSpPr>
          <p:cNvPr id="18" name="TextBox 17"/>
          <p:cNvSpPr txBox="1"/>
          <p:nvPr/>
        </p:nvSpPr>
        <p:spPr>
          <a:xfrm>
            <a:off x="6922682" y="3104040"/>
            <a:ext cx="312906" cy="369332"/>
          </a:xfrm>
          <a:prstGeom prst="rect">
            <a:avLst/>
          </a:prstGeom>
          <a:noFill/>
        </p:spPr>
        <p:txBody>
          <a:bodyPr wrap="none" rtlCol="0">
            <a:spAutoFit/>
          </a:bodyPr>
          <a:lstStyle/>
          <a:p>
            <a:r>
              <a:rPr lang="en-US" b="1" dirty="0" smtClean="0">
                <a:solidFill>
                  <a:schemeClr val="accent2"/>
                </a:solidFill>
              </a:rPr>
              <a:t>5</a:t>
            </a:r>
            <a:endParaRPr lang="en-US" b="1" dirty="0">
              <a:solidFill>
                <a:schemeClr val="accent2"/>
              </a:solidFill>
            </a:endParaRPr>
          </a:p>
        </p:txBody>
      </p:sp>
      <p:sp>
        <p:nvSpPr>
          <p:cNvPr id="19" name="TextBox 18"/>
          <p:cNvSpPr txBox="1"/>
          <p:nvPr/>
        </p:nvSpPr>
        <p:spPr>
          <a:xfrm>
            <a:off x="7800118" y="3841424"/>
            <a:ext cx="312906" cy="369332"/>
          </a:xfrm>
          <a:prstGeom prst="rect">
            <a:avLst/>
          </a:prstGeom>
          <a:noFill/>
        </p:spPr>
        <p:txBody>
          <a:bodyPr wrap="none" rtlCol="0">
            <a:spAutoFit/>
          </a:bodyPr>
          <a:lstStyle/>
          <a:p>
            <a:r>
              <a:rPr lang="en-US" b="1" dirty="0" smtClean="0">
                <a:solidFill>
                  <a:schemeClr val="accent2"/>
                </a:solidFill>
              </a:rPr>
              <a:t>6</a:t>
            </a:r>
            <a:endParaRPr lang="en-US" b="1" dirty="0">
              <a:solidFill>
                <a:schemeClr val="accent2"/>
              </a:solidFill>
            </a:endParaRPr>
          </a:p>
        </p:txBody>
      </p:sp>
      <p:sp>
        <p:nvSpPr>
          <p:cNvPr id="20" name="TextBox 19"/>
          <p:cNvSpPr txBox="1"/>
          <p:nvPr/>
        </p:nvSpPr>
        <p:spPr>
          <a:xfrm>
            <a:off x="6472947" y="6172200"/>
            <a:ext cx="312906" cy="369332"/>
          </a:xfrm>
          <a:prstGeom prst="rect">
            <a:avLst/>
          </a:prstGeom>
          <a:noFill/>
        </p:spPr>
        <p:txBody>
          <a:bodyPr wrap="none" rtlCol="0">
            <a:spAutoFit/>
          </a:bodyPr>
          <a:lstStyle/>
          <a:p>
            <a:r>
              <a:rPr lang="en-US" b="1" dirty="0" smtClean="0">
                <a:solidFill>
                  <a:schemeClr val="accent2"/>
                </a:solidFill>
              </a:rPr>
              <a:t>7</a:t>
            </a:r>
            <a:endParaRPr lang="en-US" b="1" dirty="0">
              <a:solidFill>
                <a:schemeClr val="accent2"/>
              </a:solidFill>
            </a:endParaRPr>
          </a:p>
        </p:txBody>
      </p:sp>
      <p:sp>
        <p:nvSpPr>
          <p:cNvPr id="21" name="TextBox 20"/>
          <p:cNvSpPr txBox="1"/>
          <p:nvPr/>
        </p:nvSpPr>
        <p:spPr>
          <a:xfrm>
            <a:off x="4616137" y="2558534"/>
            <a:ext cx="356188" cy="369332"/>
          </a:xfrm>
          <a:prstGeom prst="rect">
            <a:avLst/>
          </a:prstGeom>
          <a:noFill/>
        </p:spPr>
        <p:txBody>
          <a:bodyPr wrap="none" rtlCol="0">
            <a:spAutoFit/>
          </a:bodyPr>
          <a:lstStyle/>
          <a:p>
            <a:r>
              <a:rPr lang="en-US" b="1" dirty="0" smtClean="0">
                <a:solidFill>
                  <a:srgbClr val="00B0F0"/>
                </a:solidFill>
              </a:rPr>
              <a:t>A</a:t>
            </a:r>
            <a:endParaRPr lang="en-US" b="1" dirty="0">
              <a:solidFill>
                <a:srgbClr val="00B0F0"/>
              </a:solidFill>
            </a:endParaRPr>
          </a:p>
        </p:txBody>
      </p:sp>
      <p:sp>
        <p:nvSpPr>
          <p:cNvPr id="22" name="TextBox 21"/>
          <p:cNvSpPr txBox="1"/>
          <p:nvPr/>
        </p:nvSpPr>
        <p:spPr>
          <a:xfrm>
            <a:off x="6816694" y="2291139"/>
            <a:ext cx="319318" cy="369332"/>
          </a:xfrm>
          <a:prstGeom prst="rect">
            <a:avLst/>
          </a:prstGeom>
          <a:noFill/>
        </p:spPr>
        <p:txBody>
          <a:bodyPr wrap="none" rtlCol="0">
            <a:spAutoFit/>
          </a:bodyPr>
          <a:lstStyle/>
          <a:p>
            <a:r>
              <a:rPr lang="en-US" b="1" dirty="0" smtClean="0">
                <a:solidFill>
                  <a:srgbClr val="00B0F0"/>
                </a:solidFill>
              </a:rPr>
              <a:t>B</a:t>
            </a:r>
            <a:endParaRPr lang="en-US" b="1" dirty="0">
              <a:solidFill>
                <a:srgbClr val="00B0F0"/>
              </a:solidFill>
            </a:endParaRPr>
          </a:p>
        </p:txBody>
      </p:sp>
      <p:sp>
        <p:nvSpPr>
          <p:cNvPr id="23" name="TextBox 22"/>
          <p:cNvSpPr txBox="1"/>
          <p:nvPr/>
        </p:nvSpPr>
        <p:spPr>
          <a:xfrm>
            <a:off x="7614882" y="4288117"/>
            <a:ext cx="346570" cy="369332"/>
          </a:xfrm>
          <a:prstGeom prst="rect">
            <a:avLst/>
          </a:prstGeom>
          <a:noFill/>
        </p:spPr>
        <p:txBody>
          <a:bodyPr wrap="none" rtlCol="0">
            <a:spAutoFit/>
          </a:bodyPr>
          <a:lstStyle/>
          <a:p>
            <a:r>
              <a:rPr lang="en-US" b="1" dirty="0" smtClean="0">
                <a:solidFill>
                  <a:srgbClr val="00B0F0"/>
                </a:solidFill>
              </a:rPr>
              <a:t>D</a:t>
            </a:r>
            <a:endParaRPr lang="en-US" b="1" dirty="0">
              <a:solidFill>
                <a:srgbClr val="00B0F0"/>
              </a:solidFill>
            </a:endParaRPr>
          </a:p>
        </p:txBody>
      </p:sp>
      <p:sp>
        <p:nvSpPr>
          <p:cNvPr id="24" name="TextBox 23"/>
          <p:cNvSpPr txBox="1"/>
          <p:nvPr/>
        </p:nvSpPr>
        <p:spPr>
          <a:xfrm>
            <a:off x="5913502" y="3905746"/>
            <a:ext cx="364202" cy="369332"/>
          </a:xfrm>
          <a:prstGeom prst="rect">
            <a:avLst/>
          </a:prstGeom>
          <a:noFill/>
        </p:spPr>
        <p:txBody>
          <a:bodyPr wrap="none" rtlCol="0">
            <a:spAutoFit/>
          </a:bodyPr>
          <a:lstStyle/>
          <a:p>
            <a:r>
              <a:rPr lang="en-US" b="1" dirty="0" smtClean="0">
                <a:solidFill>
                  <a:srgbClr val="00B0F0"/>
                </a:solidFill>
              </a:rPr>
              <a:t>C</a:t>
            </a:r>
            <a:endParaRPr lang="en-US" b="1" dirty="0">
              <a:solidFill>
                <a:srgbClr val="00B0F0"/>
              </a:solidFill>
            </a:endParaRPr>
          </a:p>
        </p:txBody>
      </p:sp>
      <p:sp>
        <p:nvSpPr>
          <p:cNvPr id="25" name="TextBox 24"/>
          <p:cNvSpPr txBox="1"/>
          <p:nvPr/>
        </p:nvSpPr>
        <p:spPr>
          <a:xfrm>
            <a:off x="7618017" y="4974340"/>
            <a:ext cx="304892" cy="369332"/>
          </a:xfrm>
          <a:prstGeom prst="rect">
            <a:avLst/>
          </a:prstGeom>
          <a:noFill/>
        </p:spPr>
        <p:txBody>
          <a:bodyPr wrap="none" rtlCol="0">
            <a:spAutoFit/>
          </a:bodyPr>
          <a:lstStyle/>
          <a:p>
            <a:r>
              <a:rPr lang="en-US" b="1" dirty="0" smtClean="0">
                <a:solidFill>
                  <a:srgbClr val="00B0F0"/>
                </a:solidFill>
              </a:rPr>
              <a:t>E</a:t>
            </a:r>
            <a:endParaRPr lang="en-US" b="1" dirty="0">
              <a:solidFill>
                <a:srgbClr val="00B0F0"/>
              </a:solidFill>
            </a:endParaRPr>
          </a:p>
        </p:txBody>
      </p:sp>
      <p:sp>
        <p:nvSpPr>
          <p:cNvPr id="14" name="Freeform 13"/>
          <p:cNvSpPr/>
          <p:nvPr/>
        </p:nvSpPr>
        <p:spPr>
          <a:xfrm>
            <a:off x="6687403" y="3042961"/>
            <a:ext cx="982639" cy="82376"/>
          </a:xfrm>
          <a:custGeom>
            <a:avLst/>
            <a:gdLst>
              <a:gd name="connsiteX0" fmla="*/ 0 w 982639"/>
              <a:gd name="connsiteY0" fmla="*/ 68729 h 82376"/>
              <a:gd name="connsiteX1" fmla="*/ 177421 w 982639"/>
              <a:gd name="connsiteY1" fmla="*/ 490 h 82376"/>
              <a:gd name="connsiteX2" fmla="*/ 341194 w 982639"/>
              <a:gd name="connsiteY2" fmla="*/ 14138 h 82376"/>
              <a:gd name="connsiteX3" fmla="*/ 518615 w 982639"/>
              <a:gd name="connsiteY3" fmla="*/ 55081 h 82376"/>
              <a:gd name="connsiteX4" fmla="*/ 614149 w 982639"/>
              <a:gd name="connsiteY4" fmla="*/ 82376 h 82376"/>
              <a:gd name="connsiteX5" fmla="*/ 887104 w 982639"/>
              <a:gd name="connsiteY5" fmla="*/ 68729 h 82376"/>
              <a:gd name="connsiteX6" fmla="*/ 982639 w 982639"/>
              <a:gd name="connsiteY6" fmla="*/ 55081 h 8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639" h="82376">
                <a:moveTo>
                  <a:pt x="0" y="68729"/>
                </a:moveTo>
                <a:cubicBezTo>
                  <a:pt x="51559" y="42949"/>
                  <a:pt x="117604" y="3638"/>
                  <a:pt x="177421" y="490"/>
                </a:cubicBezTo>
                <a:cubicBezTo>
                  <a:pt x="232126" y="-2389"/>
                  <a:pt x="286749" y="8089"/>
                  <a:pt x="341194" y="14138"/>
                </a:cubicBezTo>
                <a:cubicBezTo>
                  <a:pt x="424579" y="23403"/>
                  <a:pt x="433779" y="31944"/>
                  <a:pt x="518615" y="55081"/>
                </a:cubicBezTo>
                <a:cubicBezTo>
                  <a:pt x="612878" y="80790"/>
                  <a:pt x="535689" y="56224"/>
                  <a:pt x="614149" y="82376"/>
                </a:cubicBezTo>
                <a:cubicBezTo>
                  <a:pt x="705134" y="77827"/>
                  <a:pt x="796348" y="76621"/>
                  <a:pt x="887104" y="68729"/>
                </a:cubicBezTo>
                <a:cubicBezTo>
                  <a:pt x="1110236" y="49327"/>
                  <a:pt x="705050" y="55081"/>
                  <a:pt x="982639" y="5508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882808"/>
            <a:ext cx="2971800" cy="4572000"/>
          </a:xfrm>
        </p:spPr>
        <p:txBody>
          <a:bodyPr/>
          <a:lstStyle/>
          <a:p>
            <a:r>
              <a:rPr lang="en-US" dirty="0" smtClean="0"/>
              <a:t>African Geography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433"/>
            <a:ext cx="5790406" cy="755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235588" y="4023133"/>
            <a:ext cx="609600" cy="38926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40388" y="4800600"/>
            <a:ext cx="148988" cy="389265"/>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7110484" y="1624084"/>
            <a:ext cx="309645" cy="2402006"/>
          </a:xfrm>
          <a:custGeom>
            <a:avLst/>
            <a:gdLst>
              <a:gd name="connsiteX0" fmla="*/ 0 w 309645"/>
              <a:gd name="connsiteY0" fmla="*/ 0 h 2402006"/>
              <a:gd name="connsiteX1" fmla="*/ 27295 w 309645"/>
              <a:gd name="connsiteY1" fmla="*/ 668740 h 2402006"/>
              <a:gd name="connsiteX2" fmla="*/ 40943 w 309645"/>
              <a:gd name="connsiteY2" fmla="*/ 750626 h 2402006"/>
              <a:gd name="connsiteX3" fmla="*/ 54591 w 309645"/>
              <a:gd name="connsiteY3" fmla="*/ 846161 h 2402006"/>
              <a:gd name="connsiteX4" fmla="*/ 81886 w 309645"/>
              <a:gd name="connsiteY4" fmla="*/ 996286 h 2402006"/>
              <a:gd name="connsiteX5" fmla="*/ 95534 w 309645"/>
              <a:gd name="connsiteY5" fmla="*/ 1050877 h 2402006"/>
              <a:gd name="connsiteX6" fmla="*/ 122829 w 309645"/>
              <a:gd name="connsiteY6" fmla="*/ 1091820 h 2402006"/>
              <a:gd name="connsiteX7" fmla="*/ 150125 w 309645"/>
              <a:gd name="connsiteY7" fmla="*/ 1173707 h 2402006"/>
              <a:gd name="connsiteX8" fmla="*/ 163773 w 309645"/>
              <a:gd name="connsiteY8" fmla="*/ 1214650 h 2402006"/>
              <a:gd name="connsiteX9" fmla="*/ 204716 w 309645"/>
              <a:gd name="connsiteY9" fmla="*/ 1241946 h 2402006"/>
              <a:gd name="connsiteX10" fmla="*/ 259307 w 309645"/>
              <a:gd name="connsiteY10" fmla="*/ 1323832 h 2402006"/>
              <a:gd name="connsiteX11" fmla="*/ 286603 w 309645"/>
              <a:gd name="connsiteY11" fmla="*/ 1364776 h 2402006"/>
              <a:gd name="connsiteX12" fmla="*/ 286603 w 309645"/>
              <a:gd name="connsiteY12" fmla="*/ 1610435 h 2402006"/>
              <a:gd name="connsiteX13" fmla="*/ 259307 w 309645"/>
              <a:gd name="connsiteY13" fmla="*/ 1651379 h 2402006"/>
              <a:gd name="connsiteX14" fmla="*/ 245659 w 309645"/>
              <a:gd name="connsiteY14" fmla="*/ 1692322 h 2402006"/>
              <a:gd name="connsiteX15" fmla="*/ 245659 w 309645"/>
              <a:gd name="connsiteY15" fmla="*/ 2251880 h 2402006"/>
              <a:gd name="connsiteX16" fmla="*/ 272955 w 309645"/>
              <a:gd name="connsiteY16" fmla="*/ 2333767 h 2402006"/>
              <a:gd name="connsiteX17" fmla="*/ 286603 w 309645"/>
              <a:gd name="connsiteY17" fmla="*/ 2374710 h 2402006"/>
              <a:gd name="connsiteX18" fmla="*/ 286603 w 309645"/>
              <a:gd name="connsiteY18" fmla="*/ 2402006 h 240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645" h="2402006">
                <a:moveTo>
                  <a:pt x="0" y="0"/>
                </a:moveTo>
                <a:cubicBezTo>
                  <a:pt x="54472" y="272370"/>
                  <a:pt x="-347" y="-22288"/>
                  <a:pt x="27295" y="668740"/>
                </a:cubicBezTo>
                <a:cubicBezTo>
                  <a:pt x="28401" y="696390"/>
                  <a:pt x="36735" y="723276"/>
                  <a:pt x="40943" y="750626"/>
                </a:cubicBezTo>
                <a:cubicBezTo>
                  <a:pt x="45835" y="782420"/>
                  <a:pt x="50340" y="814275"/>
                  <a:pt x="54591" y="846161"/>
                </a:cubicBezTo>
                <a:cubicBezTo>
                  <a:pt x="79997" y="1036714"/>
                  <a:pt x="52727" y="894231"/>
                  <a:pt x="81886" y="996286"/>
                </a:cubicBezTo>
                <a:cubicBezTo>
                  <a:pt x="87039" y="1014321"/>
                  <a:pt x="88145" y="1033637"/>
                  <a:pt x="95534" y="1050877"/>
                </a:cubicBezTo>
                <a:cubicBezTo>
                  <a:pt x="101995" y="1065953"/>
                  <a:pt x="116167" y="1076831"/>
                  <a:pt x="122829" y="1091820"/>
                </a:cubicBezTo>
                <a:cubicBezTo>
                  <a:pt x="134514" y="1118112"/>
                  <a:pt x="141026" y="1146411"/>
                  <a:pt x="150125" y="1173707"/>
                </a:cubicBezTo>
                <a:cubicBezTo>
                  <a:pt x="154674" y="1187355"/>
                  <a:pt x="151803" y="1206670"/>
                  <a:pt x="163773" y="1214650"/>
                </a:cubicBezTo>
                <a:lnTo>
                  <a:pt x="204716" y="1241946"/>
                </a:lnTo>
                <a:lnTo>
                  <a:pt x="259307" y="1323832"/>
                </a:lnTo>
                <a:lnTo>
                  <a:pt x="286603" y="1364776"/>
                </a:lnTo>
                <a:cubicBezTo>
                  <a:pt x="318804" y="1461383"/>
                  <a:pt x="315812" y="1435182"/>
                  <a:pt x="286603" y="1610435"/>
                </a:cubicBezTo>
                <a:cubicBezTo>
                  <a:pt x="283906" y="1626615"/>
                  <a:pt x="266643" y="1636708"/>
                  <a:pt x="259307" y="1651379"/>
                </a:cubicBezTo>
                <a:cubicBezTo>
                  <a:pt x="252873" y="1664246"/>
                  <a:pt x="250208" y="1678674"/>
                  <a:pt x="245659" y="1692322"/>
                </a:cubicBezTo>
                <a:cubicBezTo>
                  <a:pt x="228578" y="1931464"/>
                  <a:pt x="219402" y="1963049"/>
                  <a:pt x="245659" y="2251880"/>
                </a:cubicBezTo>
                <a:cubicBezTo>
                  <a:pt x="248264" y="2280534"/>
                  <a:pt x="263856" y="2306471"/>
                  <a:pt x="272955" y="2333767"/>
                </a:cubicBezTo>
                <a:cubicBezTo>
                  <a:pt x="277504" y="2347415"/>
                  <a:pt x="286603" y="2360324"/>
                  <a:pt x="286603" y="2374710"/>
                </a:cubicBezTo>
                <a:lnTo>
                  <a:pt x="286603" y="2402006"/>
                </a:lnTo>
              </a:path>
            </a:pathLst>
          </a:cu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067033" y="2893325"/>
            <a:ext cx="1411115" cy="832549"/>
          </a:xfrm>
          <a:custGeom>
            <a:avLst/>
            <a:gdLst>
              <a:gd name="connsiteX0" fmla="*/ 0 w 1411115"/>
              <a:gd name="connsiteY0" fmla="*/ 177421 h 832549"/>
              <a:gd name="connsiteX1" fmla="*/ 40943 w 1411115"/>
              <a:gd name="connsiteY1" fmla="*/ 54591 h 832549"/>
              <a:gd name="connsiteX2" fmla="*/ 95534 w 1411115"/>
              <a:gd name="connsiteY2" fmla="*/ 40944 h 832549"/>
              <a:gd name="connsiteX3" fmla="*/ 641445 w 1411115"/>
              <a:gd name="connsiteY3" fmla="*/ 27296 h 832549"/>
              <a:gd name="connsiteX4" fmla="*/ 709683 w 1411115"/>
              <a:gd name="connsiteY4" fmla="*/ 13648 h 832549"/>
              <a:gd name="connsiteX5" fmla="*/ 750627 w 1411115"/>
              <a:gd name="connsiteY5" fmla="*/ 0 h 832549"/>
              <a:gd name="connsiteX6" fmla="*/ 1282889 w 1411115"/>
              <a:gd name="connsiteY6" fmla="*/ 13648 h 832549"/>
              <a:gd name="connsiteX7" fmla="*/ 1323833 w 1411115"/>
              <a:gd name="connsiteY7" fmla="*/ 27296 h 832549"/>
              <a:gd name="connsiteX8" fmla="*/ 1364776 w 1411115"/>
              <a:gd name="connsiteY8" fmla="*/ 109182 h 832549"/>
              <a:gd name="connsiteX9" fmla="*/ 1392071 w 1411115"/>
              <a:gd name="connsiteY9" fmla="*/ 163774 h 832549"/>
              <a:gd name="connsiteX10" fmla="*/ 1392071 w 1411115"/>
              <a:gd name="connsiteY10" fmla="*/ 436729 h 832549"/>
              <a:gd name="connsiteX11" fmla="*/ 1296537 w 1411115"/>
              <a:gd name="connsiteY11" fmla="*/ 450376 h 832549"/>
              <a:gd name="connsiteX12" fmla="*/ 1269242 w 1411115"/>
              <a:gd name="connsiteY12" fmla="*/ 532263 h 832549"/>
              <a:gd name="connsiteX13" fmla="*/ 1255594 w 1411115"/>
              <a:gd name="connsiteY13" fmla="*/ 586854 h 832549"/>
              <a:gd name="connsiteX14" fmla="*/ 1214651 w 1411115"/>
              <a:gd name="connsiteY14" fmla="*/ 668741 h 832549"/>
              <a:gd name="connsiteX15" fmla="*/ 1132764 w 1411115"/>
              <a:gd name="connsiteY15" fmla="*/ 709684 h 832549"/>
              <a:gd name="connsiteX16" fmla="*/ 1105468 w 1411115"/>
              <a:gd name="connsiteY16" fmla="*/ 750627 h 832549"/>
              <a:gd name="connsiteX17" fmla="*/ 1064525 w 1411115"/>
              <a:gd name="connsiteY17" fmla="*/ 832514 h 83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1115" h="832549">
                <a:moveTo>
                  <a:pt x="0" y="177421"/>
                </a:moveTo>
                <a:cubicBezTo>
                  <a:pt x="5103" y="146806"/>
                  <a:pt x="4963" y="78578"/>
                  <a:pt x="40943" y="54591"/>
                </a:cubicBezTo>
                <a:cubicBezTo>
                  <a:pt x="56550" y="44186"/>
                  <a:pt x="76796" y="41796"/>
                  <a:pt x="95534" y="40944"/>
                </a:cubicBezTo>
                <a:cubicBezTo>
                  <a:pt x="277373" y="32679"/>
                  <a:pt x="459475" y="31845"/>
                  <a:pt x="641445" y="27296"/>
                </a:cubicBezTo>
                <a:cubicBezTo>
                  <a:pt x="664191" y="22747"/>
                  <a:pt x="687179" y="19274"/>
                  <a:pt x="709683" y="13648"/>
                </a:cubicBezTo>
                <a:cubicBezTo>
                  <a:pt x="723640" y="10159"/>
                  <a:pt x="736241" y="0"/>
                  <a:pt x="750627" y="0"/>
                </a:cubicBezTo>
                <a:cubicBezTo>
                  <a:pt x="928106" y="0"/>
                  <a:pt x="1105468" y="9099"/>
                  <a:pt x="1282889" y="13648"/>
                </a:cubicBezTo>
                <a:cubicBezTo>
                  <a:pt x="1296537" y="18197"/>
                  <a:pt x="1312599" y="18309"/>
                  <a:pt x="1323833" y="27296"/>
                </a:cubicBezTo>
                <a:cubicBezTo>
                  <a:pt x="1352339" y="50101"/>
                  <a:pt x="1351877" y="79085"/>
                  <a:pt x="1364776" y="109182"/>
                </a:cubicBezTo>
                <a:cubicBezTo>
                  <a:pt x="1372790" y="127882"/>
                  <a:pt x="1382973" y="145577"/>
                  <a:pt x="1392071" y="163774"/>
                </a:cubicBezTo>
                <a:cubicBezTo>
                  <a:pt x="1402871" y="239372"/>
                  <a:pt x="1428906" y="372268"/>
                  <a:pt x="1392071" y="436729"/>
                </a:cubicBezTo>
                <a:cubicBezTo>
                  <a:pt x="1376111" y="464659"/>
                  <a:pt x="1328382" y="445827"/>
                  <a:pt x="1296537" y="450376"/>
                </a:cubicBezTo>
                <a:cubicBezTo>
                  <a:pt x="1287439" y="477672"/>
                  <a:pt x="1276220" y="504350"/>
                  <a:pt x="1269242" y="532263"/>
                </a:cubicBezTo>
                <a:cubicBezTo>
                  <a:pt x="1264693" y="550460"/>
                  <a:pt x="1260747" y="568819"/>
                  <a:pt x="1255594" y="586854"/>
                </a:cubicBezTo>
                <a:cubicBezTo>
                  <a:pt x="1246714" y="617932"/>
                  <a:pt x="1238575" y="644817"/>
                  <a:pt x="1214651" y="668741"/>
                </a:cubicBezTo>
                <a:cubicBezTo>
                  <a:pt x="1188196" y="695196"/>
                  <a:pt x="1166062" y="698584"/>
                  <a:pt x="1132764" y="709684"/>
                </a:cubicBezTo>
                <a:cubicBezTo>
                  <a:pt x="1123665" y="723332"/>
                  <a:pt x="1112130" y="735638"/>
                  <a:pt x="1105468" y="750627"/>
                </a:cubicBezTo>
                <a:cubicBezTo>
                  <a:pt x="1067156" y="836830"/>
                  <a:pt x="1108460" y="832514"/>
                  <a:pt x="1064525" y="832514"/>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636525" y="3780430"/>
            <a:ext cx="1405720" cy="777922"/>
          </a:xfrm>
          <a:custGeom>
            <a:avLst/>
            <a:gdLst>
              <a:gd name="connsiteX0" fmla="*/ 1405720 w 1405720"/>
              <a:gd name="connsiteY0" fmla="*/ 122830 h 777922"/>
              <a:gd name="connsiteX1" fmla="*/ 1323833 w 1405720"/>
              <a:gd name="connsiteY1" fmla="*/ 27295 h 777922"/>
              <a:gd name="connsiteX2" fmla="*/ 1241947 w 1405720"/>
              <a:gd name="connsiteY2" fmla="*/ 0 h 777922"/>
              <a:gd name="connsiteX3" fmla="*/ 996287 w 1405720"/>
              <a:gd name="connsiteY3" fmla="*/ 13648 h 777922"/>
              <a:gd name="connsiteX4" fmla="*/ 914400 w 1405720"/>
              <a:gd name="connsiteY4" fmla="*/ 40943 h 777922"/>
              <a:gd name="connsiteX5" fmla="*/ 873457 w 1405720"/>
              <a:gd name="connsiteY5" fmla="*/ 163773 h 777922"/>
              <a:gd name="connsiteX6" fmla="*/ 859809 w 1405720"/>
              <a:gd name="connsiteY6" fmla="*/ 204716 h 777922"/>
              <a:gd name="connsiteX7" fmla="*/ 805218 w 1405720"/>
              <a:gd name="connsiteY7" fmla="*/ 286603 h 777922"/>
              <a:gd name="connsiteX8" fmla="*/ 777923 w 1405720"/>
              <a:gd name="connsiteY8" fmla="*/ 327546 h 777922"/>
              <a:gd name="connsiteX9" fmla="*/ 696036 w 1405720"/>
              <a:gd name="connsiteY9" fmla="*/ 395785 h 777922"/>
              <a:gd name="connsiteX10" fmla="*/ 614150 w 1405720"/>
              <a:gd name="connsiteY10" fmla="*/ 450376 h 777922"/>
              <a:gd name="connsiteX11" fmla="*/ 600502 w 1405720"/>
              <a:gd name="connsiteY11" fmla="*/ 491319 h 777922"/>
              <a:gd name="connsiteX12" fmla="*/ 477672 w 1405720"/>
              <a:gd name="connsiteY12" fmla="*/ 559558 h 777922"/>
              <a:gd name="connsiteX13" fmla="*/ 395785 w 1405720"/>
              <a:gd name="connsiteY13" fmla="*/ 614149 h 777922"/>
              <a:gd name="connsiteX14" fmla="*/ 300251 w 1405720"/>
              <a:gd name="connsiteY14" fmla="*/ 641445 h 777922"/>
              <a:gd name="connsiteX15" fmla="*/ 204717 w 1405720"/>
              <a:gd name="connsiteY15" fmla="*/ 696036 h 777922"/>
              <a:gd name="connsiteX16" fmla="*/ 109182 w 1405720"/>
              <a:gd name="connsiteY16" fmla="*/ 736979 h 777922"/>
              <a:gd name="connsiteX17" fmla="*/ 13648 w 1405720"/>
              <a:gd name="connsiteY17" fmla="*/ 764274 h 777922"/>
              <a:gd name="connsiteX18" fmla="*/ 0 w 1405720"/>
              <a:gd name="connsiteY18" fmla="*/ 777922 h 77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20" h="777922">
                <a:moveTo>
                  <a:pt x="1405720" y="122830"/>
                </a:moveTo>
                <a:cubicBezTo>
                  <a:pt x="1374867" y="71409"/>
                  <a:pt x="1375389" y="50209"/>
                  <a:pt x="1323833" y="27295"/>
                </a:cubicBezTo>
                <a:cubicBezTo>
                  <a:pt x="1297541" y="15610"/>
                  <a:pt x="1241947" y="0"/>
                  <a:pt x="1241947" y="0"/>
                </a:cubicBezTo>
                <a:cubicBezTo>
                  <a:pt x="1160060" y="4549"/>
                  <a:pt x="1077667" y="3476"/>
                  <a:pt x="996287" y="13648"/>
                </a:cubicBezTo>
                <a:cubicBezTo>
                  <a:pt x="967737" y="17217"/>
                  <a:pt x="914400" y="40943"/>
                  <a:pt x="914400" y="40943"/>
                </a:cubicBezTo>
                <a:lnTo>
                  <a:pt x="873457" y="163773"/>
                </a:lnTo>
                <a:cubicBezTo>
                  <a:pt x="868908" y="177421"/>
                  <a:pt x="867789" y="192746"/>
                  <a:pt x="859809" y="204716"/>
                </a:cubicBezTo>
                <a:lnTo>
                  <a:pt x="805218" y="286603"/>
                </a:lnTo>
                <a:cubicBezTo>
                  <a:pt x="796120" y="300251"/>
                  <a:pt x="791571" y="318448"/>
                  <a:pt x="777923" y="327546"/>
                </a:cubicBezTo>
                <a:cubicBezTo>
                  <a:pt x="631617" y="425083"/>
                  <a:pt x="853657" y="273191"/>
                  <a:pt x="696036" y="395785"/>
                </a:cubicBezTo>
                <a:cubicBezTo>
                  <a:pt x="670141" y="415925"/>
                  <a:pt x="614150" y="450376"/>
                  <a:pt x="614150" y="450376"/>
                </a:cubicBezTo>
                <a:cubicBezTo>
                  <a:pt x="609601" y="464024"/>
                  <a:pt x="610674" y="481147"/>
                  <a:pt x="600502" y="491319"/>
                </a:cubicBezTo>
                <a:cubicBezTo>
                  <a:pt x="494872" y="596948"/>
                  <a:pt x="554900" y="516654"/>
                  <a:pt x="477672" y="559558"/>
                </a:cubicBezTo>
                <a:cubicBezTo>
                  <a:pt x="448995" y="575490"/>
                  <a:pt x="427611" y="606192"/>
                  <a:pt x="395785" y="614149"/>
                </a:cubicBezTo>
                <a:cubicBezTo>
                  <a:pt x="327238" y="631286"/>
                  <a:pt x="358988" y="621865"/>
                  <a:pt x="300251" y="641445"/>
                </a:cubicBezTo>
                <a:cubicBezTo>
                  <a:pt x="230958" y="710738"/>
                  <a:pt x="292695" y="663045"/>
                  <a:pt x="204717" y="696036"/>
                </a:cubicBezTo>
                <a:cubicBezTo>
                  <a:pt x="88254" y="739709"/>
                  <a:pt x="204079" y="709865"/>
                  <a:pt x="109182" y="736979"/>
                </a:cubicBezTo>
                <a:cubicBezTo>
                  <a:pt x="88782" y="742808"/>
                  <a:pt x="35458" y="753369"/>
                  <a:pt x="13648" y="764274"/>
                </a:cubicBezTo>
                <a:cubicBezTo>
                  <a:pt x="7893" y="767151"/>
                  <a:pt x="4549" y="773373"/>
                  <a:pt x="0" y="777922"/>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07123" y="4190470"/>
            <a:ext cx="4075155" cy="369332"/>
          </a:xfrm>
          <a:prstGeom prst="rect">
            <a:avLst/>
          </a:prstGeom>
          <a:noFill/>
        </p:spPr>
        <p:txBody>
          <a:bodyPr wrap="none" rtlCol="0">
            <a:spAutoFit/>
          </a:bodyPr>
          <a:lstStyle/>
          <a:p>
            <a:r>
              <a:rPr lang="en-US" b="1" dirty="0" smtClean="0">
                <a:solidFill>
                  <a:schemeClr val="accent2"/>
                </a:solidFill>
              </a:rPr>
              <a:t>Democratic Republic of the Congo</a:t>
            </a:r>
            <a:endParaRPr lang="en-US" b="1" dirty="0">
              <a:solidFill>
                <a:schemeClr val="accent2"/>
              </a:solidFill>
            </a:endParaRPr>
          </a:p>
        </p:txBody>
      </p:sp>
      <p:sp>
        <p:nvSpPr>
          <p:cNvPr id="15" name="TextBox 14"/>
          <p:cNvSpPr txBox="1"/>
          <p:nvPr/>
        </p:nvSpPr>
        <p:spPr>
          <a:xfrm>
            <a:off x="5469896" y="3124933"/>
            <a:ext cx="994183" cy="369332"/>
          </a:xfrm>
          <a:prstGeom prst="rect">
            <a:avLst/>
          </a:prstGeom>
          <a:noFill/>
        </p:spPr>
        <p:txBody>
          <a:bodyPr wrap="none" rtlCol="0">
            <a:spAutoFit/>
          </a:bodyPr>
          <a:lstStyle/>
          <a:p>
            <a:r>
              <a:rPr lang="en-US" b="1" dirty="0" smtClean="0">
                <a:solidFill>
                  <a:schemeClr val="accent2"/>
                </a:solidFill>
              </a:rPr>
              <a:t>Nigeria</a:t>
            </a:r>
            <a:endParaRPr lang="en-US" b="1" dirty="0">
              <a:solidFill>
                <a:schemeClr val="accent2"/>
              </a:solidFill>
            </a:endParaRPr>
          </a:p>
        </p:txBody>
      </p:sp>
      <p:sp>
        <p:nvSpPr>
          <p:cNvPr id="16" name="TextBox 15"/>
          <p:cNvSpPr txBox="1"/>
          <p:nvPr/>
        </p:nvSpPr>
        <p:spPr>
          <a:xfrm>
            <a:off x="7110484" y="1828800"/>
            <a:ext cx="813043" cy="369332"/>
          </a:xfrm>
          <a:prstGeom prst="rect">
            <a:avLst/>
          </a:prstGeom>
          <a:noFill/>
        </p:spPr>
        <p:txBody>
          <a:bodyPr wrap="none" rtlCol="0">
            <a:spAutoFit/>
          </a:bodyPr>
          <a:lstStyle/>
          <a:p>
            <a:r>
              <a:rPr lang="en-US" b="1" dirty="0" smtClean="0">
                <a:solidFill>
                  <a:schemeClr val="accent2"/>
                </a:solidFill>
              </a:rPr>
              <a:t>Egypt</a:t>
            </a:r>
            <a:endParaRPr lang="en-US" b="1" dirty="0">
              <a:solidFill>
                <a:schemeClr val="accent2"/>
              </a:solidFill>
            </a:endParaRPr>
          </a:p>
        </p:txBody>
      </p:sp>
      <p:sp>
        <p:nvSpPr>
          <p:cNvPr id="17" name="TextBox 16"/>
          <p:cNvSpPr txBox="1"/>
          <p:nvPr/>
        </p:nvSpPr>
        <p:spPr>
          <a:xfrm>
            <a:off x="7301975" y="2640421"/>
            <a:ext cx="885179" cy="369332"/>
          </a:xfrm>
          <a:prstGeom prst="rect">
            <a:avLst/>
          </a:prstGeom>
          <a:noFill/>
        </p:spPr>
        <p:txBody>
          <a:bodyPr wrap="none" rtlCol="0">
            <a:spAutoFit/>
          </a:bodyPr>
          <a:lstStyle/>
          <a:p>
            <a:r>
              <a:rPr lang="en-US" b="1" dirty="0" smtClean="0">
                <a:solidFill>
                  <a:schemeClr val="accent2"/>
                </a:solidFill>
              </a:rPr>
              <a:t>Sudan</a:t>
            </a:r>
            <a:endParaRPr lang="en-US" b="1" dirty="0">
              <a:solidFill>
                <a:schemeClr val="accent2"/>
              </a:solidFill>
            </a:endParaRPr>
          </a:p>
        </p:txBody>
      </p:sp>
      <p:sp>
        <p:nvSpPr>
          <p:cNvPr id="18" name="TextBox 17"/>
          <p:cNvSpPr txBox="1"/>
          <p:nvPr/>
        </p:nvSpPr>
        <p:spPr>
          <a:xfrm>
            <a:off x="6922682" y="3104040"/>
            <a:ext cx="1561646" cy="369332"/>
          </a:xfrm>
          <a:prstGeom prst="rect">
            <a:avLst/>
          </a:prstGeom>
          <a:noFill/>
        </p:spPr>
        <p:txBody>
          <a:bodyPr wrap="none" rtlCol="0">
            <a:spAutoFit/>
          </a:bodyPr>
          <a:lstStyle/>
          <a:p>
            <a:r>
              <a:rPr lang="en-US" b="1" dirty="0" smtClean="0">
                <a:solidFill>
                  <a:schemeClr val="accent2"/>
                </a:solidFill>
              </a:rPr>
              <a:t>South Sudan</a:t>
            </a:r>
            <a:endParaRPr lang="en-US" b="1" dirty="0">
              <a:solidFill>
                <a:schemeClr val="accent2"/>
              </a:solidFill>
            </a:endParaRPr>
          </a:p>
        </p:txBody>
      </p:sp>
      <p:sp>
        <p:nvSpPr>
          <p:cNvPr id="19" name="TextBox 18"/>
          <p:cNvSpPr txBox="1"/>
          <p:nvPr/>
        </p:nvSpPr>
        <p:spPr>
          <a:xfrm>
            <a:off x="7800118" y="3841424"/>
            <a:ext cx="899605" cy="369332"/>
          </a:xfrm>
          <a:prstGeom prst="rect">
            <a:avLst/>
          </a:prstGeom>
          <a:noFill/>
        </p:spPr>
        <p:txBody>
          <a:bodyPr wrap="none" rtlCol="0">
            <a:spAutoFit/>
          </a:bodyPr>
          <a:lstStyle/>
          <a:p>
            <a:r>
              <a:rPr lang="en-US" b="1" dirty="0" smtClean="0">
                <a:solidFill>
                  <a:schemeClr val="accent2"/>
                </a:solidFill>
              </a:rPr>
              <a:t>Kenya</a:t>
            </a:r>
            <a:endParaRPr lang="en-US" b="1" dirty="0">
              <a:solidFill>
                <a:schemeClr val="accent2"/>
              </a:solidFill>
            </a:endParaRPr>
          </a:p>
        </p:txBody>
      </p:sp>
      <p:sp>
        <p:nvSpPr>
          <p:cNvPr id="20" name="TextBox 19"/>
          <p:cNvSpPr txBox="1"/>
          <p:nvPr/>
        </p:nvSpPr>
        <p:spPr>
          <a:xfrm>
            <a:off x="6472947" y="6172200"/>
            <a:ext cx="1526380" cy="369332"/>
          </a:xfrm>
          <a:prstGeom prst="rect">
            <a:avLst/>
          </a:prstGeom>
          <a:noFill/>
        </p:spPr>
        <p:txBody>
          <a:bodyPr wrap="none" rtlCol="0">
            <a:spAutoFit/>
          </a:bodyPr>
          <a:lstStyle/>
          <a:p>
            <a:r>
              <a:rPr lang="en-US" b="1" dirty="0" smtClean="0">
                <a:solidFill>
                  <a:schemeClr val="accent2"/>
                </a:solidFill>
              </a:rPr>
              <a:t>South Africa</a:t>
            </a:r>
            <a:endParaRPr lang="en-US" b="1" dirty="0">
              <a:solidFill>
                <a:schemeClr val="accent2"/>
              </a:solidFill>
            </a:endParaRPr>
          </a:p>
        </p:txBody>
      </p:sp>
      <p:sp>
        <p:nvSpPr>
          <p:cNvPr id="21" name="TextBox 20"/>
          <p:cNvSpPr txBox="1"/>
          <p:nvPr/>
        </p:nvSpPr>
        <p:spPr>
          <a:xfrm>
            <a:off x="4616137" y="2558534"/>
            <a:ext cx="1399742" cy="369332"/>
          </a:xfrm>
          <a:prstGeom prst="rect">
            <a:avLst/>
          </a:prstGeom>
          <a:noFill/>
        </p:spPr>
        <p:txBody>
          <a:bodyPr wrap="none" rtlCol="0">
            <a:spAutoFit/>
          </a:bodyPr>
          <a:lstStyle/>
          <a:p>
            <a:r>
              <a:rPr lang="en-US" b="1" dirty="0" smtClean="0">
                <a:solidFill>
                  <a:srgbClr val="00B0F0"/>
                </a:solidFill>
              </a:rPr>
              <a:t>Niger River</a:t>
            </a:r>
            <a:endParaRPr lang="en-US" b="1" dirty="0">
              <a:solidFill>
                <a:srgbClr val="00B0F0"/>
              </a:solidFill>
            </a:endParaRPr>
          </a:p>
        </p:txBody>
      </p:sp>
      <p:sp>
        <p:nvSpPr>
          <p:cNvPr id="22" name="TextBox 21"/>
          <p:cNvSpPr txBox="1"/>
          <p:nvPr/>
        </p:nvSpPr>
        <p:spPr>
          <a:xfrm>
            <a:off x="6629400" y="2455755"/>
            <a:ext cx="1229824" cy="369332"/>
          </a:xfrm>
          <a:prstGeom prst="rect">
            <a:avLst/>
          </a:prstGeom>
          <a:noFill/>
        </p:spPr>
        <p:txBody>
          <a:bodyPr wrap="none" rtlCol="0">
            <a:spAutoFit/>
          </a:bodyPr>
          <a:lstStyle/>
          <a:p>
            <a:r>
              <a:rPr lang="en-US" b="1" dirty="0" smtClean="0">
                <a:solidFill>
                  <a:srgbClr val="00B0F0"/>
                </a:solidFill>
              </a:rPr>
              <a:t>Nile River</a:t>
            </a:r>
            <a:endParaRPr lang="en-US" b="1" dirty="0">
              <a:solidFill>
                <a:srgbClr val="00B0F0"/>
              </a:solidFill>
            </a:endParaRPr>
          </a:p>
        </p:txBody>
      </p:sp>
      <p:sp>
        <p:nvSpPr>
          <p:cNvPr id="23" name="TextBox 22"/>
          <p:cNvSpPr txBox="1"/>
          <p:nvPr/>
        </p:nvSpPr>
        <p:spPr>
          <a:xfrm>
            <a:off x="7614882" y="4288117"/>
            <a:ext cx="1648208" cy="369332"/>
          </a:xfrm>
          <a:prstGeom prst="rect">
            <a:avLst/>
          </a:prstGeom>
          <a:noFill/>
        </p:spPr>
        <p:txBody>
          <a:bodyPr wrap="none" rtlCol="0">
            <a:spAutoFit/>
          </a:bodyPr>
          <a:lstStyle/>
          <a:p>
            <a:r>
              <a:rPr lang="en-US" b="1" dirty="0" smtClean="0">
                <a:solidFill>
                  <a:srgbClr val="00B0F0"/>
                </a:solidFill>
              </a:rPr>
              <a:t>Lake Victoria</a:t>
            </a:r>
            <a:endParaRPr lang="en-US" b="1" dirty="0">
              <a:solidFill>
                <a:srgbClr val="00B0F0"/>
              </a:solidFill>
            </a:endParaRPr>
          </a:p>
        </p:txBody>
      </p:sp>
      <p:sp>
        <p:nvSpPr>
          <p:cNvPr id="24" name="TextBox 23"/>
          <p:cNvSpPr txBox="1"/>
          <p:nvPr/>
        </p:nvSpPr>
        <p:spPr>
          <a:xfrm>
            <a:off x="5682621" y="3742851"/>
            <a:ext cx="1619354" cy="369332"/>
          </a:xfrm>
          <a:prstGeom prst="rect">
            <a:avLst/>
          </a:prstGeom>
          <a:noFill/>
        </p:spPr>
        <p:txBody>
          <a:bodyPr wrap="none" rtlCol="0">
            <a:spAutoFit/>
          </a:bodyPr>
          <a:lstStyle/>
          <a:p>
            <a:r>
              <a:rPr lang="en-US" b="1" dirty="0" smtClean="0">
                <a:solidFill>
                  <a:srgbClr val="00B0F0"/>
                </a:solidFill>
              </a:rPr>
              <a:t>Congo River </a:t>
            </a:r>
            <a:endParaRPr lang="en-US" b="1" dirty="0">
              <a:solidFill>
                <a:srgbClr val="00B0F0"/>
              </a:solidFill>
            </a:endParaRPr>
          </a:p>
        </p:txBody>
      </p:sp>
      <p:sp>
        <p:nvSpPr>
          <p:cNvPr id="25" name="TextBox 24"/>
          <p:cNvSpPr txBox="1"/>
          <p:nvPr/>
        </p:nvSpPr>
        <p:spPr>
          <a:xfrm>
            <a:off x="7618017" y="4974340"/>
            <a:ext cx="1491114" cy="646331"/>
          </a:xfrm>
          <a:prstGeom prst="rect">
            <a:avLst/>
          </a:prstGeom>
          <a:noFill/>
        </p:spPr>
        <p:txBody>
          <a:bodyPr wrap="none" rtlCol="0">
            <a:spAutoFit/>
          </a:bodyPr>
          <a:lstStyle/>
          <a:p>
            <a:r>
              <a:rPr lang="en-US" b="1" dirty="0" smtClean="0">
                <a:solidFill>
                  <a:srgbClr val="00B0F0"/>
                </a:solidFill>
              </a:rPr>
              <a:t>Lake </a:t>
            </a:r>
          </a:p>
          <a:p>
            <a:r>
              <a:rPr lang="en-US" b="1" dirty="0" smtClean="0">
                <a:solidFill>
                  <a:srgbClr val="00B0F0"/>
                </a:solidFill>
              </a:rPr>
              <a:t>Tanganyika</a:t>
            </a:r>
            <a:endParaRPr lang="en-US" b="1" dirty="0">
              <a:solidFill>
                <a:srgbClr val="00B0F0"/>
              </a:solidFill>
            </a:endParaRPr>
          </a:p>
        </p:txBody>
      </p:sp>
      <p:sp>
        <p:nvSpPr>
          <p:cNvPr id="26" name="Freeform 25"/>
          <p:cNvSpPr/>
          <p:nvPr/>
        </p:nvSpPr>
        <p:spPr>
          <a:xfrm>
            <a:off x="6687403" y="3042961"/>
            <a:ext cx="982639" cy="82376"/>
          </a:xfrm>
          <a:custGeom>
            <a:avLst/>
            <a:gdLst>
              <a:gd name="connsiteX0" fmla="*/ 0 w 982639"/>
              <a:gd name="connsiteY0" fmla="*/ 68729 h 82376"/>
              <a:gd name="connsiteX1" fmla="*/ 177421 w 982639"/>
              <a:gd name="connsiteY1" fmla="*/ 490 h 82376"/>
              <a:gd name="connsiteX2" fmla="*/ 341194 w 982639"/>
              <a:gd name="connsiteY2" fmla="*/ 14138 h 82376"/>
              <a:gd name="connsiteX3" fmla="*/ 518615 w 982639"/>
              <a:gd name="connsiteY3" fmla="*/ 55081 h 82376"/>
              <a:gd name="connsiteX4" fmla="*/ 614149 w 982639"/>
              <a:gd name="connsiteY4" fmla="*/ 82376 h 82376"/>
              <a:gd name="connsiteX5" fmla="*/ 887104 w 982639"/>
              <a:gd name="connsiteY5" fmla="*/ 68729 h 82376"/>
              <a:gd name="connsiteX6" fmla="*/ 982639 w 982639"/>
              <a:gd name="connsiteY6" fmla="*/ 55081 h 8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639" h="82376">
                <a:moveTo>
                  <a:pt x="0" y="68729"/>
                </a:moveTo>
                <a:cubicBezTo>
                  <a:pt x="51559" y="42949"/>
                  <a:pt x="117604" y="3638"/>
                  <a:pt x="177421" y="490"/>
                </a:cubicBezTo>
                <a:cubicBezTo>
                  <a:pt x="232126" y="-2389"/>
                  <a:pt x="286749" y="8089"/>
                  <a:pt x="341194" y="14138"/>
                </a:cubicBezTo>
                <a:cubicBezTo>
                  <a:pt x="424579" y="23403"/>
                  <a:pt x="433779" y="31944"/>
                  <a:pt x="518615" y="55081"/>
                </a:cubicBezTo>
                <a:cubicBezTo>
                  <a:pt x="612878" y="80790"/>
                  <a:pt x="535689" y="56224"/>
                  <a:pt x="614149" y="82376"/>
                </a:cubicBezTo>
                <a:cubicBezTo>
                  <a:pt x="705134" y="77827"/>
                  <a:pt x="796348" y="76621"/>
                  <a:pt x="887104" y="68729"/>
                </a:cubicBezTo>
                <a:cubicBezTo>
                  <a:pt x="1110236" y="49327"/>
                  <a:pt x="705050" y="55081"/>
                  <a:pt x="982639" y="5508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597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2841</TotalTime>
  <Words>3716</Words>
  <Application>Microsoft Office PowerPoint</Application>
  <PresentationFormat>On-screen Show (4:3)</PresentationFormat>
  <Paragraphs>818</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Verve</vt:lpstr>
      <vt:lpstr>CRCT Study Jeopardy</vt:lpstr>
      <vt:lpstr>Rules</vt:lpstr>
      <vt:lpstr>Table of Contents</vt:lpstr>
      <vt:lpstr>Warm Up</vt:lpstr>
      <vt:lpstr>Warm Up</vt:lpstr>
      <vt:lpstr>One section 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Middle East Geography 2</vt:lpstr>
      <vt:lpstr>Middle East Geography 2</vt:lpstr>
      <vt:lpstr>PowerPoint Presentation</vt:lpstr>
      <vt:lpstr>PowerPoint Presentation</vt:lpstr>
      <vt:lpstr>PowerPoint Presentation</vt:lpstr>
      <vt:lpstr>PowerPoint Presentation</vt:lpstr>
      <vt:lpstr>One section down!</vt:lpstr>
      <vt:lpstr>Geography </vt:lpstr>
      <vt:lpstr>Geography</vt:lpstr>
      <vt:lpstr>Geography</vt:lpstr>
      <vt:lpstr>Geography</vt:lpstr>
      <vt:lpstr>Geography</vt:lpstr>
      <vt:lpstr>Geography</vt:lpstr>
      <vt:lpstr>Geography</vt:lpstr>
      <vt:lpstr>Geography</vt:lpstr>
      <vt:lpstr>Geography</vt:lpstr>
      <vt:lpstr>Geography</vt:lpstr>
      <vt:lpstr>One section down!</vt:lpstr>
      <vt:lpstr>Culture and Religion</vt:lpstr>
      <vt:lpstr>Culture and Religion</vt:lpstr>
      <vt:lpstr>Culture and Religion</vt:lpstr>
      <vt:lpstr>Culture and Religion</vt:lpstr>
      <vt:lpstr>Culture and Religion</vt:lpstr>
      <vt:lpstr>Culture and Religion</vt:lpstr>
      <vt:lpstr>Culture and Religion</vt:lpstr>
      <vt:lpstr>Culture and Religion</vt:lpstr>
      <vt:lpstr>One section down!</vt:lpstr>
      <vt:lpstr>History</vt:lpstr>
      <vt:lpstr>History</vt:lpstr>
      <vt:lpstr>History</vt:lpstr>
      <vt:lpstr>History</vt:lpstr>
      <vt:lpstr>History</vt:lpstr>
      <vt:lpstr>History</vt:lpstr>
      <vt:lpstr>History</vt:lpstr>
      <vt:lpstr>Government and Economics </vt:lpstr>
      <vt:lpstr>Government and Economics </vt:lpstr>
      <vt:lpstr>Government and Economics </vt:lpstr>
      <vt:lpstr>Government and Economics </vt:lpstr>
      <vt:lpstr>Government and Economics </vt:lpstr>
      <vt:lpstr>Government and Economics </vt:lpstr>
      <vt:lpstr>Government and Economics</vt:lpstr>
      <vt:lpstr>Government and Economics</vt:lpstr>
      <vt:lpstr>Government and Economics</vt:lpstr>
      <vt:lpstr>Government and Economics</vt:lpstr>
      <vt:lpstr>Finished!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Jeopardy</dc:title>
  <dc:creator>Dale</dc:creator>
  <cp:lastModifiedBy>Windows User</cp:lastModifiedBy>
  <cp:revision>192</cp:revision>
  <dcterms:created xsi:type="dcterms:W3CDTF">2013-02-24T19:35:08Z</dcterms:created>
  <dcterms:modified xsi:type="dcterms:W3CDTF">2013-03-27T19:48:36Z</dcterms:modified>
</cp:coreProperties>
</file>