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56" r:id="rId2"/>
    <p:sldId id="257" r:id="rId3"/>
    <p:sldId id="263" r:id="rId4"/>
    <p:sldId id="264" r:id="rId5"/>
    <p:sldId id="260" r:id="rId6"/>
    <p:sldId id="261" r:id="rId7"/>
    <p:sldId id="265" r:id="rId8"/>
    <p:sldId id="266" r:id="rId9"/>
    <p:sldId id="269" r:id="rId10"/>
    <p:sldId id="311" r:id="rId11"/>
    <p:sldId id="270" r:id="rId12"/>
    <p:sldId id="307" r:id="rId13"/>
    <p:sldId id="272" r:id="rId14"/>
    <p:sldId id="268" r:id="rId15"/>
    <p:sldId id="287" r:id="rId16"/>
    <p:sldId id="295" r:id="rId17"/>
    <p:sldId id="271" r:id="rId18"/>
    <p:sldId id="299" r:id="rId19"/>
    <p:sldId id="283" r:id="rId20"/>
    <p:sldId id="297" r:id="rId21"/>
    <p:sldId id="284" r:id="rId22"/>
    <p:sldId id="298" r:id="rId23"/>
    <p:sldId id="288" r:id="rId24"/>
    <p:sldId id="294" r:id="rId25"/>
    <p:sldId id="286" r:id="rId26"/>
    <p:sldId id="285" r:id="rId27"/>
    <p:sldId id="306" r:id="rId28"/>
    <p:sldId id="300" r:id="rId29"/>
    <p:sldId id="301" r:id="rId30"/>
    <p:sldId id="302" r:id="rId31"/>
    <p:sldId id="292" r:id="rId32"/>
    <p:sldId id="303" r:id="rId33"/>
    <p:sldId id="304" r:id="rId34"/>
    <p:sldId id="312" r:id="rId35"/>
    <p:sldId id="273" r:id="rId36"/>
    <p:sldId id="279" r:id="rId37"/>
  </p:sldIdLst>
  <p:sldSz cx="9144000" cy="6858000" type="screen4x3"/>
  <p:notesSz cx="7086600" cy="94297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9"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sz="quarter" idx="1"/>
          </p:nvPr>
        </p:nvSpPr>
        <p:spPr bwMode="auto">
          <a:xfrm>
            <a:off x="4014788" y="0"/>
            <a:ext cx="3070225"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8D83895-AF46-4B4C-B0FF-705C5F7990FB}" type="datetimeFigureOut">
              <a:rPr lang="en-US"/>
              <a:pPr>
                <a:defRPr/>
              </a:pPr>
              <a:t>1/8/2013</a:t>
            </a:fld>
            <a:endParaRPr lang="en-US"/>
          </a:p>
        </p:txBody>
      </p:sp>
      <p:sp>
        <p:nvSpPr>
          <p:cNvPr id="59396" name="Rectangle 4"/>
          <p:cNvSpPr>
            <a:spLocks noGrp="1" noChangeArrowheads="1"/>
          </p:cNvSpPr>
          <p:nvPr>
            <p:ph type="ftr" sz="quarter" idx="2"/>
          </p:nvPr>
        </p:nvSpPr>
        <p:spPr bwMode="auto">
          <a:xfrm>
            <a:off x="0" y="8956675"/>
            <a:ext cx="3070225"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7" name="Rectangle 5"/>
          <p:cNvSpPr>
            <a:spLocks noGrp="1" noChangeArrowheads="1"/>
          </p:cNvSpPr>
          <p:nvPr>
            <p:ph type="sldNum" sz="quarter" idx="3"/>
          </p:nvPr>
        </p:nvSpPr>
        <p:spPr bwMode="auto">
          <a:xfrm>
            <a:off x="4014788" y="8956675"/>
            <a:ext cx="3070225"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0B6C25-7195-4AB1-95AA-51DCF505FE4B}" type="slidenum">
              <a:rPr lang="en-US"/>
              <a:pPr>
                <a:defRPr/>
              </a:pPr>
              <a:t>‹#›</a:t>
            </a:fld>
            <a:endParaRPr lang="en-US"/>
          </a:p>
        </p:txBody>
      </p:sp>
    </p:spTree>
    <p:extLst>
      <p:ext uri="{BB962C8B-B14F-4D97-AF65-F5344CB8AC3E}">
        <p14:creationId xmlns:p14="http://schemas.microsoft.com/office/powerpoint/2010/main" val="203153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0225" cy="471488"/>
          </a:xfrm>
          <a:prstGeom prst="rect">
            <a:avLst/>
          </a:prstGeom>
          <a:noFill/>
          <a:ln w="9525">
            <a:noFill/>
            <a:miter lim="800000"/>
            <a:headEnd/>
            <a:tailEnd/>
          </a:ln>
        </p:spPr>
        <p:txBody>
          <a:bodyPr vert="horz" wrap="square" lIns="94375" tIns="47188" rIns="94375" bIns="47188" numCol="1" anchor="t" anchorCtr="0" compatLnSpc="1">
            <a:prstTxWarp prst="textNoShape">
              <a:avLst/>
            </a:prstTxWarp>
          </a:bodyPr>
          <a:lstStyle>
            <a:lvl1pPr defTabSz="942975">
              <a:defRPr sz="1200"/>
            </a:lvl1pPr>
          </a:lstStyle>
          <a:p>
            <a:pPr>
              <a:defRPr/>
            </a:pPr>
            <a:endParaRPr lang="en-US"/>
          </a:p>
        </p:txBody>
      </p:sp>
      <p:sp>
        <p:nvSpPr>
          <p:cNvPr id="4099" name="Rectangle 3"/>
          <p:cNvSpPr>
            <a:spLocks noGrp="1" noChangeArrowheads="1"/>
          </p:cNvSpPr>
          <p:nvPr>
            <p:ph type="dt" idx="1"/>
          </p:nvPr>
        </p:nvSpPr>
        <p:spPr bwMode="auto">
          <a:xfrm>
            <a:off x="4016375" y="0"/>
            <a:ext cx="3070225" cy="471488"/>
          </a:xfrm>
          <a:prstGeom prst="rect">
            <a:avLst/>
          </a:prstGeom>
          <a:noFill/>
          <a:ln w="9525">
            <a:noFill/>
            <a:miter lim="800000"/>
            <a:headEnd/>
            <a:tailEnd/>
          </a:ln>
        </p:spPr>
        <p:txBody>
          <a:bodyPr vert="horz" wrap="square" lIns="94375" tIns="47188" rIns="94375" bIns="47188" numCol="1" anchor="t" anchorCtr="0" compatLnSpc="1">
            <a:prstTxWarp prst="textNoShape">
              <a:avLst/>
            </a:prstTxWarp>
          </a:bodyPr>
          <a:lstStyle>
            <a:lvl1pPr algn="r" defTabSz="942975">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4563" y="4479925"/>
            <a:ext cx="5197475" cy="4243388"/>
          </a:xfrm>
          <a:prstGeom prst="rect">
            <a:avLst/>
          </a:prstGeom>
          <a:noFill/>
          <a:ln w="9525">
            <a:noFill/>
            <a:miter lim="800000"/>
            <a:headEnd/>
            <a:tailEnd/>
          </a:ln>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58263"/>
            <a:ext cx="3070225" cy="471487"/>
          </a:xfrm>
          <a:prstGeom prst="rect">
            <a:avLst/>
          </a:prstGeom>
          <a:noFill/>
          <a:ln w="9525">
            <a:noFill/>
            <a:miter lim="800000"/>
            <a:headEnd/>
            <a:tailEnd/>
          </a:ln>
        </p:spPr>
        <p:txBody>
          <a:bodyPr vert="horz" wrap="square" lIns="94375" tIns="47188" rIns="94375" bIns="47188" numCol="1" anchor="b" anchorCtr="0" compatLnSpc="1">
            <a:prstTxWarp prst="textNoShape">
              <a:avLst/>
            </a:prstTxWarp>
          </a:bodyPr>
          <a:lstStyle>
            <a:lvl1pPr defTabSz="942975">
              <a:defRPr sz="1200"/>
            </a:lvl1pPr>
          </a:lstStyle>
          <a:p>
            <a:pPr>
              <a:defRPr/>
            </a:pPr>
            <a:endParaRPr lang="en-US"/>
          </a:p>
        </p:txBody>
      </p:sp>
      <p:sp>
        <p:nvSpPr>
          <p:cNvPr id="4103" name="Rectangle 7"/>
          <p:cNvSpPr>
            <a:spLocks noGrp="1" noChangeArrowheads="1"/>
          </p:cNvSpPr>
          <p:nvPr>
            <p:ph type="sldNum" sz="quarter" idx="5"/>
          </p:nvPr>
        </p:nvSpPr>
        <p:spPr bwMode="auto">
          <a:xfrm>
            <a:off x="4016375" y="8958263"/>
            <a:ext cx="3070225" cy="471487"/>
          </a:xfrm>
          <a:prstGeom prst="rect">
            <a:avLst/>
          </a:prstGeom>
          <a:noFill/>
          <a:ln w="9525">
            <a:noFill/>
            <a:miter lim="800000"/>
            <a:headEnd/>
            <a:tailEnd/>
          </a:ln>
        </p:spPr>
        <p:txBody>
          <a:bodyPr vert="horz" wrap="square" lIns="94375" tIns="47188" rIns="94375" bIns="47188" numCol="1" anchor="b" anchorCtr="0" compatLnSpc="1">
            <a:prstTxWarp prst="textNoShape">
              <a:avLst/>
            </a:prstTxWarp>
          </a:bodyPr>
          <a:lstStyle>
            <a:lvl1pPr algn="r" defTabSz="942975">
              <a:defRPr sz="1200"/>
            </a:lvl1pPr>
          </a:lstStyle>
          <a:p>
            <a:pPr>
              <a:defRPr/>
            </a:pPr>
            <a:fld id="{A5DF82DC-E2CE-49E0-96DC-F3145FD4253A}" type="slidenum">
              <a:rPr lang="en-US"/>
              <a:pPr>
                <a:defRPr/>
              </a:pPr>
              <a:t>‹#›</a:t>
            </a:fld>
            <a:endParaRPr lang="en-US"/>
          </a:p>
        </p:txBody>
      </p:sp>
    </p:spTree>
    <p:extLst>
      <p:ext uri="{BB962C8B-B14F-4D97-AF65-F5344CB8AC3E}">
        <p14:creationId xmlns:p14="http://schemas.microsoft.com/office/powerpoint/2010/main" val="650209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5AC7C2C4-D7C6-49DA-8A5E-A57BCA62D517}" type="slidenum">
              <a:rPr lang="en-US" smtClean="0"/>
              <a:pPr/>
              <a:t>2</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mtClean="0"/>
              <a:t>The discovery of diamond and gold increased wealth of new settlers and increased immigration to the area.  The discovery also intensified subjugation of native inhabitants.</a:t>
            </a:r>
          </a:p>
          <a:p>
            <a:pPr eaLnBrk="1" hangingPunct="1"/>
            <a:endParaRPr lang="en-US" smtClean="0"/>
          </a:p>
          <a:p>
            <a:pPr eaLnBrk="1" hangingPunct="1"/>
            <a:r>
              <a:rPr lang="en-US" smtClean="0"/>
              <a:t>After the Boer War, the Union of South Africa was created and operated under a policy of apartheid.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3365500"/>
            <a:chOff x="0" y="0"/>
            <a:chExt cx="5760" cy="2120"/>
          </a:xfrm>
        </p:grpSpPr>
        <p:pic>
          <p:nvPicPr>
            <p:cNvPr id="5" name="Picture 1027" descr="ARTBANNA"/>
            <p:cNvPicPr>
              <a:picLocks noChangeAspect="1" noChangeArrowheads="1"/>
            </p:cNvPicPr>
            <p:nvPr userDrawn="1"/>
          </p:nvPicPr>
          <p:blipFill>
            <a:blip r:embed="rId2" cstate="print"/>
            <a:srcRect l="8125"/>
            <a:stretch>
              <a:fillRect/>
            </a:stretch>
          </p:blipFill>
          <p:spPr bwMode="invGray">
            <a:xfrm>
              <a:off x="0" y="0"/>
              <a:ext cx="5760" cy="576"/>
            </a:xfrm>
            <a:prstGeom prst="rect">
              <a:avLst/>
            </a:prstGeom>
            <a:noFill/>
            <a:ln w="9525">
              <a:noFill/>
              <a:miter lim="800000"/>
              <a:headEnd/>
              <a:tailEnd/>
            </a:ln>
          </p:spPr>
        </p:pic>
        <p:pic>
          <p:nvPicPr>
            <p:cNvPr id="6" name="Picture 1028" descr="Arthsepa"/>
            <p:cNvPicPr>
              <a:picLocks noChangeAspect="1" noChangeArrowheads="1"/>
            </p:cNvPicPr>
            <p:nvPr userDrawn="1"/>
          </p:nvPicPr>
          <p:blipFill>
            <a:blip r:embed="rId3" cstate="print"/>
            <a:srcRect/>
            <a:stretch>
              <a:fillRect/>
            </a:stretch>
          </p:blipFill>
          <p:spPr bwMode="auto">
            <a:xfrm>
              <a:off x="2688" y="2059"/>
              <a:ext cx="2832" cy="61"/>
            </a:xfrm>
            <a:prstGeom prst="rect">
              <a:avLst/>
            </a:prstGeom>
            <a:noFill/>
            <a:ln w="9525">
              <a:noFill/>
              <a:miter lim="800000"/>
              <a:headEnd/>
              <a:tailEnd/>
            </a:ln>
          </p:spPr>
        </p:pic>
      </p:grpSp>
      <p:sp>
        <p:nvSpPr>
          <p:cNvPr id="18437" name="Rectangle 1029"/>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18438" name="Rectangle 1030"/>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a:t>Click to edit Master subtitle style</a:t>
            </a:r>
          </a:p>
        </p:txBody>
      </p:sp>
      <p:sp>
        <p:nvSpPr>
          <p:cNvPr id="7" name="Rectangle 1031"/>
          <p:cNvSpPr>
            <a:spLocks noGrp="1" noChangeArrowheads="1"/>
          </p:cNvSpPr>
          <p:nvPr>
            <p:ph type="dt" sz="half" idx="10"/>
          </p:nvPr>
        </p:nvSpPr>
        <p:spPr>
          <a:xfrm>
            <a:off x="3359150" y="6343650"/>
            <a:ext cx="1905000" cy="457200"/>
          </a:xfrm>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6019800" y="6343650"/>
            <a:ext cx="28956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xfrm>
            <a:off x="125413" y="6361113"/>
            <a:ext cx="1905000" cy="457200"/>
          </a:xfrm>
        </p:spPr>
        <p:txBody>
          <a:bodyPr/>
          <a:lstStyle>
            <a:lvl1pPr>
              <a:defRPr/>
            </a:lvl1pPr>
          </a:lstStyle>
          <a:p>
            <a:pPr>
              <a:defRPr/>
            </a:pPr>
            <a:fld id="{F39A0915-49AE-44E3-B153-A470E8DFA879}"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B6BE319-09B1-4F00-806B-F30872FDD8B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B577FA4-0FC9-4F18-8F1E-7C64C3A27F2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pPr lvl="0"/>
            <a:endParaRPr lang="en-US" noProof="0"/>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3B93179-8E16-4C61-A4D8-19D12CAC8BC6}"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95452D5-53DF-4A24-BEE0-B6C94FDD6BA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pPr lvl="0"/>
            <a:endParaRPr 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8B562C5-FF97-4623-BE2C-024C6710595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7D1154E-304B-4500-8D4A-609CFA27C34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1333F9D-F7DC-4285-B342-0A0CDFBE631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6E51639-04DE-40BF-BEB3-94C6EB961990}"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82B6A70B-2581-4C61-A414-0EAA53D6E51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23E60F1-4B63-4F57-BCB3-ED7B0635FBD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4AB83EC-9BCE-4D19-95DD-F9D533825B0E}"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8C9E16D-3ADA-4311-A1FE-25F94A3E2A04}"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382D514-BE75-4CDF-8BDC-39AEEDC9ADC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1636713"/>
            <a:ext cx="9148763" cy="4618037"/>
            <a:chOff x="-5" y="1031"/>
            <a:chExt cx="5763" cy="2909"/>
          </a:xfrm>
        </p:grpSpPr>
        <p:pic>
          <p:nvPicPr>
            <p:cNvPr id="1032" name="Picture 3" descr="ARTHSEPA"/>
            <p:cNvPicPr>
              <a:picLocks noChangeAspect="1" noChangeArrowheads="1"/>
            </p:cNvPicPr>
            <p:nvPr/>
          </p:nvPicPr>
          <p:blipFill>
            <a:blip r:embed="rId16" cstate="print"/>
            <a:srcRect/>
            <a:stretch>
              <a:fillRect/>
            </a:stretch>
          </p:blipFill>
          <p:spPr bwMode="gray">
            <a:xfrm>
              <a:off x="3778" y="3893"/>
              <a:ext cx="1980" cy="47"/>
            </a:xfrm>
            <a:prstGeom prst="rect">
              <a:avLst/>
            </a:prstGeom>
            <a:noFill/>
            <a:ln w="9525">
              <a:noFill/>
              <a:miter lim="800000"/>
              <a:headEnd/>
              <a:tailEnd/>
            </a:ln>
          </p:spPr>
        </p:pic>
        <p:pic>
          <p:nvPicPr>
            <p:cNvPr id="1033" name="Picture 4" descr="Arthsepa"/>
            <p:cNvPicPr>
              <a:picLocks noChangeAspect="1" noChangeArrowheads="1"/>
            </p:cNvPicPr>
            <p:nvPr/>
          </p:nvPicPr>
          <p:blipFill>
            <a:blip r:embed="rId17" cstate="print"/>
            <a:srcRect/>
            <a:stretch>
              <a:fillRect/>
            </a:stretch>
          </p:blipFill>
          <p:spPr bwMode="auto">
            <a:xfrm>
              <a:off x="-5" y="1031"/>
              <a:ext cx="2832" cy="61"/>
            </a:xfrm>
            <a:prstGeom prst="rect">
              <a:avLst/>
            </a:prstGeom>
            <a:noFill/>
            <a:ln w="9525">
              <a:noFill/>
              <a:miter lim="800000"/>
              <a:headEnd/>
              <a:tailEnd/>
            </a:ln>
          </p:spPr>
        </p:pic>
      </p:grpSp>
      <p:sp>
        <p:nvSpPr>
          <p:cNvPr id="1027" name="Rectangle 5"/>
          <p:cNvSpPr>
            <a:spLocks noGrp="1" noChangeArrowheads="1"/>
          </p:cNvSpPr>
          <p:nvPr>
            <p:ph type="title"/>
          </p:nvPr>
        </p:nvSpPr>
        <p:spPr bwMode="auto">
          <a:xfrm>
            <a:off x="317500" y="722313"/>
            <a:ext cx="86375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5"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17416"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endParaRPr lang="en-US"/>
          </a:p>
        </p:txBody>
      </p:sp>
      <p:sp>
        <p:nvSpPr>
          <p:cNvPr id="17417"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a:defRPr/>
            </a:pPr>
            <a:fld id="{B26131C9-8DB5-48C7-9597-C5F386E697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8">
                                            <p:txEl>
                                              <p:pRg st="0" end="0"/>
                                            </p:txEl>
                                          </p:spTgt>
                                        </p:tgtEl>
                                        <p:attrNameLst>
                                          <p:attrName>style.visibility</p:attrName>
                                        </p:attrNameLst>
                                      </p:cBhvr>
                                      <p:to>
                                        <p:strVal val="visible"/>
                                      </p:to>
                                    </p:set>
                                    <p:animEffect transition="in" filter="fade">
                                      <p:cBhvr>
                                        <p:cTn id="12" dur="2000"/>
                                        <p:tgtEl>
                                          <p:spTgt spid="102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8">
                                            <p:txEl>
                                              <p:pRg st="1" end="1"/>
                                            </p:txEl>
                                          </p:spTgt>
                                        </p:tgtEl>
                                        <p:attrNameLst>
                                          <p:attrName>style.visibility</p:attrName>
                                        </p:attrNameLst>
                                      </p:cBhvr>
                                      <p:to>
                                        <p:strVal val="visible"/>
                                      </p:to>
                                    </p:set>
                                    <p:animEffect transition="in" filter="fade">
                                      <p:cBhvr>
                                        <p:cTn id="15" dur="2000"/>
                                        <p:tgtEl>
                                          <p:spTgt spid="102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8">
                                            <p:txEl>
                                              <p:pRg st="2" end="2"/>
                                            </p:txEl>
                                          </p:spTgt>
                                        </p:tgtEl>
                                        <p:attrNameLst>
                                          <p:attrName>style.visibility</p:attrName>
                                        </p:attrNameLst>
                                      </p:cBhvr>
                                      <p:to>
                                        <p:strVal val="visible"/>
                                      </p:to>
                                    </p:set>
                                    <p:animEffect transition="in" filter="fade">
                                      <p:cBhvr>
                                        <p:cTn id="18" dur="2000"/>
                                        <p:tgtEl>
                                          <p:spTgt spid="102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8">
                                            <p:txEl>
                                              <p:pRg st="3" end="3"/>
                                            </p:txEl>
                                          </p:spTgt>
                                        </p:tgtEl>
                                        <p:attrNameLst>
                                          <p:attrName>style.visibility</p:attrName>
                                        </p:attrNameLst>
                                      </p:cBhvr>
                                      <p:to>
                                        <p:strVal val="visible"/>
                                      </p:to>
                                    </p:set>
                                    <p:animEffect transition="in" filter="fade">
                                      <p:cBhvr>
                                        <p:cTn id="21" dur="2000"/>
                                        <p:tgtEl>
                                          <p:spTgt spid="102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8">
                                            <p:txEl>
                                              <p:pRg st="4" end="4"/>
                                            </p:txEl>
                                          </p:spTgt>
                                        </p:tgtEl>
                                        <p:attrNameLst>
                                          <p:attrName>style.visibility</p:attrName>
                                        </p:attrNameLst>
                                      </p:cBhvr>
                                      <p:to>
                                        <p:strVal val="visible"/>
                                      </p:to>
                                    </p:set>
                                    <p:animEffect transition="in" filter="fade">
                                      <p:cBhvr>
                                        <p:cTn id="24" dur="2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en/f/ff/Verwoerd_3.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apartheid"/>
          <p:cNvPicPr>
            <a:picLocks noChangeAspect="1" noChangeArrowheads="1"/>
          </p:cNvPicPr>
          <p:nvPr/>
        </p:nvPicPr>
        <p:blipFill>
          <a:blip r:embed="rId2" cstate="print"/>
          <a:srcRect/>
          <a:stretch>
            <a:fillRect/>
          </a:stretch>
        </p:blipFill>
        <p:spPr bwMode="auto">
          <a:xfrm>
            <a:off x="0" y="152400"/>
            <a:ext cx="9296400" cy="6705600"/>
          </a:xfrm>
          <a:prstGeom prst="rect">
            <a:avLst/>
          </a:prstGeom>
          <a:noFill/>
          <a:ln w="9525">
            <a:noFill/>
            <a:miter lim="800000"/>
            <a:headEnd/>
            <a:tailEnd/>
          </a:ln>
        </p:spPr>
      </p:pic>
      <p:sp>
        <p:nvSpPr>
          <p:cNvPr id="18434" name="Rectangle 2"/>
          <p:cNvSpPr>
            <a:spLocks noGrp="1" noChangeArrowheads="1"/>
          </p:cNvSpPr>
          <p:nvPr>
            <p:ph type="ctrTitle"/>
          </p:nvPr>
        </p:nvSpPr>
        <p:spPr>
          <a:xfrm>
            <a:off x="304800" y="596900"/>
            <a:ext cx="8839200" cy="3441700"/>
          </a:xfrm>
        </p:spPr>
        <p:txBody>
          <a:bodyPr/>
          <a:lstStyle/>
          <a:p>
            <a:pPr eaLnBrk="1" hangingPunct="1"/>
            <a:r>
              <a:rPr lang="en-US" smtClean="0"/>
              <a:t/>
            </a:r>
            <a:br>
              <a:rPr lang="en-US" smtClean="0"/>
            </a:br>
            <a:r>
              <a:rPr lang="en-US" b="1" smtClean="0"/>
              <a:t>Understanding the History of </a:t>
            </a:r>
            <a:br>
              <a:rPr lang="en-US" b="1" smtClean="0"/>
            </a:br>
            <a:r>
              <a:rPr lang="en-US" b="1" smtClean="0"/>
              <a:t/>
            </a:r>
            <a:br>
              <a:rPr lang="en-US" b="1" smtClean="0"/>
            </a:br>
            <a:r>
              <a:rPr lang="en-US" b="1" smtClean="0"/>
              <a:t/>
            </a:r>
            <a:br>
              <a:rPr lang="en-US" b="1" smtClean="0"/>
            </a:br>
            <a:r>
              <a:rPr lang="en-US" b="1" smtClean="0"/>
              <a:t>South Africa &amp; Apartheid</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770" decel="100000"/>
                                        <p:tgtEl>
                                          <p:spTgt spid="19459"/>
                                        </p:tgtEl>
                                      </p:cBhvr>
                                    </p:animEffect>
                                    <p:animScale>
                                      <p:cBhvr>
                                        <p:cTn id="8" dur="770" decel="100000"/>
                                        <p:tgtEl>
                                          <p:spTgt spid="19459"/>
                                        </p:tgtEl>
                                      </p:cBhvr>
                                      <p:from x="10000" y="10000"/>
                                      <p:to x="200000" y="450000"/>
                                    </p:animScale>
                                    <p:animScale>
                                      <p:cBhvr>
                                        <p:cTn id="9" dur="1230" accel="100000" fill="hold">
                                          <p:stCondLst>
                                            <p:cond delay="770"/>
                                          </p:stCondLst>
                                        </p:cTn>
                                        <p:tgtEl>
                                          <p:spTgt spid="19459"/>
                                        </p:tgtEl>
                                      </p:cBhvr>
                                      <p:from x="200000" y="450000"/>
                                      <p:to x="100000" y="100000"/>
                                    </p:animScale>
                                    <p:set>
                                      <p:cBhvr>
                                        <p:cTn id="10" dur="770" fill="hold"/>
                                        <p:tgtEl>
                                          <p:spTgt spid="19459"/>
                                        </p:tgtEl>
                                        <p:attrNameLst>
                                          <p:attrName>ppt_x</p:attrName>
                                        </p:attrNameLst>
                                      </p:cBhvr>
                                      <p:to>
                                        <p:strVal val="(0.5)"/>
                                      </p:to>
                                    </p:set>
                                    <p:anim from="(0.5)" to="(#ppt_x)" calcmode="lin" valueType="num">
                                      <p:cBhvr>
                                        <p:cTn id="11" dur="1230" accel="100000" fill="hold">
                                          <p:stCondLst>
                                            <p:cond delay="770"/>
                                          </p:stCondLst>
                                        </p:cTn>
                                        <p:tgtEl>
                                          <p:spTgt spid="19459"/>
                                        </p:tgtEl>
                                        <p:attrNameLst>
                                          <p:attrName>ppt_x</p:attrName>
                                        </p:attrNameLst>
                                      </p:cBhvr>
                                    </p:anim>
                                    <p:set>
                                      <p:cBhvr>
                                        <p:cTn id="12" dur="770" fill="hold"/>
                                        <p:tgtEl>
                                          <p:spTgt spid="19459"/>
                                        </p:tgtEl>
                                        <p:attrNameLst>
                                          <p:attrName>ppt_y</p:attrName>
                                        </p:attrNameLst>
                                      </p:cBhvr>
                                      <p:to>
                                        <p:strVal val="(#ppt_y+0.4)"/>
                                      </p:to>
                                    </p:set>
                                    <p:anim from="(#ppt_y+0.4)" to="(#ppt_y)" calcmode="lin" valueType="num">
                                      <p:cBhvr>
                                        <p:cTn id="13" dur="1230" accel="100000" fill="hold">
                                          <p:stCondLst>
                                            <p:cond delay="770"/>
                                          </p:stCondLst>
                                        </p:cTn>
                                        <p:tgtEl>
                                          <p:spTgt spid="194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17500" y="52388"/>
            <a:ext cx="8637588" cy="1431925"/>
          </a:xfrm>
        </p:spPr>
        <p:txBody>
          <a:bodyPr/>
          <a:lstStyle/>
          <a:p>
            <a:r>
              <a:rPr lang="en-US" smtClean="0"/>
              <a:t>What was the population demographics of South Africa? </a:t>
            </a:r>
          </a:p>
        </p:txBody>
      </p:sp>
      <p:sp>
        <p:nvSpPr>
          <p:cNvPr id="30722" name="Rectangle 3"/>
          <p:cNvSpPr>
            <a:spLocks noGrp="1" noChangeArrowheads="1"/>
          </p:cNvSpPr>
          <p:nvPr>
            <p:ph type="body" idx="1"/>
          </p:nvPr>
        </p:nvSpPr>
        <p:spPr/>
        <p:txBody>
          <a:bodyPr/>
          <a:lstStyle/>
          <a:p>
            <a:pPr eaLnBrk="1" hangingPunct="1"/>
            <a:r>
              <a:rPr lang="en-US" dirty="0" smtClean="0"/>
              <a:t>13% of S. Africa’s land = </a:t>
            </a:r>
            <a:r>
              <a:rPr lang="en-US" b="1" dirty="0" smtClean="0"/>
              <a:t>HOMELANDS for over 85% of the population</a:t>
            </a:r>
          </a:p>
          <a:p>
            <a:pPr eaLnBrk="1" hangingPunct="1">
              <a:buFont typeface="Wingdings" pitchFamily="2" charset="2"/>
              <a:buNone/>
            </a:pPr>
            <a:endParaRPr lang="en-US" b="1" dirty="0" smtClean="0"/>
          </a:p>
          <a:p>
            <a:pPr eaLnBrk="1" hangingPunct="1"/>
            <a:r>
              <a:rPr lang="en-US" dirty="0" smtClean="0"/>
              <a:t>The remaining 80% = major mineral areas and cities were left for whites-13% of the population</a:t>
            </a:r>
          </a:p>
          <a:p>
            <a:endParaRPr lang="en-US" dirty="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Homelands	</a:t>
            </a:r>
          </a:p>
        </p:txBody>
      </p:sp>
      <p:sp>
        <p:nvSpPr>
          <p:cNvPr id="33794" name="Rectangle 3"/>
          <p:cNvSpPr>
            <a:spLocks noGrp="1" noChangeArrowheads="1"/>
          </p:cNvSpPr>
          <p:nvPr>
            <p:ph type="body" sz="half" idx="1"/>
          </p:nvPr>
        </p:nvSpPr>
        <p:spPr>
          <a:xfrm>
            <a:off x="152400" y="2743200"/>
            <a:ext cx="8686800" cy="4114800"/>
          </a:xfrm>
        </p:spPr>
        <p:txBody>
          <a:bodyPr/>
          <a:lstStyle/>
          <a:p>
            <a:pPr eaLnBrk="1" hangingPunct="1"/>
            <a:r>
              <a:rPr lang="en-US" sz="2800" u="sng" smtClean="0"/>
              <a:t>“Reservations” or “Bantustans”</a:t>
            </a:r>
          </a:p>
          <a:p>
            <a:pPr eaLnBrk="1" hangingPunct="1"/>
            <a:r>
              <a:rPr lang="en-US" sz="2800" smtClean="0"/>
              <a:t>Verwoerd established 9 African groups</a:t>
            </a:r>
          </a:p>
          <a:p>
            <a:pPr lvl="1" eaLnBrk="1" hangingPunct="1"/>
            <a:r>
              <a:rPr lang="en-US" sz="2400" smtClean="0"/>
              <a:t>Each was to become a nation within its own homeland</a:t>
            </a:r>
          </a:p>
          <a:p>
            <a:pPr lvl="1" eaLnBrk="1" hangingPunct="1"/>
            <a:r>
              <a:rPr lang="en-US" sz="2400" smtClean="0"/>
              <a:t>Africans had rights and freedoms </a:t>
            </a:r>
          </a:p>
          <a:p>
            <a:pPr lvl="1" eaLnBrk="1" hangingPunct="1"/>
            <a:r>
              <a:rPr lang="en-US" sz="2400" smtClean="0"/>
              <a:t>Outside the homelands, treated as </a:t>
            </a:r>
            <a:r>
              <a:rPr lang="en-US" sz="2400" b="1" u="sng" smtClean="0"/>
              <a:t>aliens</a:t>
            </a:r>
          </a:p>
          <a:p>
            <a:pPr eaLnBrk="1" hangingPunct="1"/>
            <a:r>
              <a:rPr lang="en-US" sz="2800" smtClean="0"/>
              <a:t>Poor quality land with erosion</a:t>
            </a:r>
          </a:p>
          <a:p>
            <a:pPr eaLnBrk="1" hangingPunct="1"/>
            <a:r>
              <a:rPr lang="en-US" sz="2800" smtClean="0"/>
              <a:t>Completely incapable of supporting large populations</a:t>
            </a:r>
          </a:p>
          <a:p>
            <a:pPr eaLnBrk="1" hangingPunct="1"/>
            <a:endParaRPr lang="en-US" sz="2800" smtClean="0"/>
          </a:p>
        </p:txBody>
      </p:sp>
      <p:pic>
        <p:nvPicPr>
          <p:cNvPr id="33795" name="Picture 5" descr="apartheid-shanty"/>
          <p:cNvPicPr>
            <a:picLocks noGrp="1" noChangeAspect="1" noChangeArrowheads="1"/>
          </p:cNvPicPr>
          <p:nvPr>
            <p:ph type="clipArt" sz="half" idx="2"/>
          </p:nvPr>
        </p:nvPicPr>
        <p:blipFill>
          <a:blip r:embed="rId2" cstate="print"/>
          <a:srcRect/>
          <a:stretch>
            <a:fillRect/>
          </a:stretch>
        </p:blipFill>
        <p:spPr>
          <a:xfrm>
            <a:off x="5486400" y="228600"/>
            <a:ext cx="3508375" cy="27432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304800"/>
            <a:ext cx="9144000" cy="701675"/>
          </a:xfrm>
        </p:spPr>
        <p:txBody>
          <a:bodyPr/>
          <a:lstStyle/>
          <a:p>
            <a:pPr algn="ctr" eaLnBrk="1" hangingPunct="1"/>
            <a:r>
              <a:rPr lang="en-US" sz="4000" smtClean="0"/>
              <a:t>4 Major Racial Groups under Apartheid</a:t>
            </a:r>
          </a:p>
        </p:txBody>
      </p:sp>
      <p:sp>
        <p:nvSpPr>
          <p:cNvPr id="31746" name="Rectangle 3"/>
          <p:cNvSpPr>
            <a:spLocks noGrp="1" noChangeArrowheads="1"/>
          </p:cNvSpPr>
          <p:nvPr>
            <p:ph type="body" idx="1"/>
          </p:nvPr>
        </p:nvSpPr>
        <p:spPr>
          <a:xfrm>
            <a:off x="228600" y="1676400"/>
            <a:ext cx="8208963" cy="2325688"/>
          </a:xfrm>
        </p:spPr>
        <p:txBody>
          <a:bodyPr/>
          <a:lstStyle/>
          <a:p>
            <a:pPr eaLnBrk="1" hangingPunct="1">
              <a:lnSpc>
                <a:spcPct val="90000"/>
              </a:lnSpc>
            </a:pPr>
            <a:r>
              <a:rPr lang="en-US" sz="2800" b="1" dirty="0" smtClean="0">
                <a:solidFill>
                  <a:schemeClr val="bg2"/>
                </a:solidFill>
              </a:rPr>
              <a:t>White</a:t>
            </a:r>
          </a:p>
          <a:p>
            <a:pPr eaLnBrk="1" hangingPunct="1">
              <a:lnSpc>
                <a:spcPct val="90000"/>
              </a:lnSpc>
            </a:pPr>
            <a:r>
              <a:rPr lang="en-US" sz="2800" b="1" dirty="0" smtClean="0">
                <a:solidFill>
                  <a:schemeClr val="bg2"/>
                </a:solidFill>
              </a:rPr>
              <a:t>Colored or people of mixed descent</a:t>
            </a:r>
          </a:p>
          <a:p>
            <a:pPr eaLnBrk="1" hangingPunct="1">
              <a:lnSpc>
                <a:spcPct val="90000"/>
              </a:lnSpc>
            </a:pPr>
            <a:r>
              <a:rPr lang="en-US" sz="2800" b="1" dirty="0" smtClean="0">
                <a:solidFill>
                  <a:schemeClr val="bg2"/>
                </a:solidFill>
              </a:rPr>
              <a:t>Bantu or black Africans</a:t>
            </a:r>
          </a:p>
          <a:p>
            <a:pPr eaLnBrk="1" hangingPunct="1">
              <a:lnSpc>
                <a:spcPct val="90000"/>
              </a:lnSpc>
            </a:pPr>
            <a:r>
              <a:rPr lang="en-US" sz="2800" b="1" dirty="0" smtClean="0">
                <a:solidFill>
                  <a:schemeClr val="bg2"/>
                </a:solidFill>
              </a:rPr>
              <a:t>Later Asians, or Indians and Pakistanis, were added as a fourth category</a:t>
            </a:r>
            <a:r>
              <a:rPr lang="en-US" sz="2800" dirty="0" smtClean="0"/>
              <a:t>. </a:t>
            </a:r>
          </a:p>
        </p:txBody>
      </p:sp>
      <p:sp>
        <p:nvSpPr>
          <p:cNvPr id="31747" name="Text Box 4"/>
          <p:cNvSpPr txBox="1">
            <a:spLocks noChangeArrowheads="1"/>
          </p:cNvSpPr>
          <p:nvPr/>
        </p:nvSpPr>
        <p:spPr bwMode="auto">
          <a:xfrm>
            <a:off x="0" y="4575175"/>
            <a:ext cx="9144000" cy="2654300"/>
          </a:xfrm>
          <a:prstGeom prst="rect">
            <a:avLst/>
          </a:prstGeom>
          <a:noFill/>
          <a:ln w="9525">
            <a:noFill/>
            <a:miter lim="800000"/>
            <a:headEnd/>
            <a:tailEnd/>
          </a:ln>
        </p:spPr>
        <p:txBody>
          <a:bodyPr>
            <a:spAutoFit/>
          </a:bodyPr>
          <a:lstStyle/>
          <a:p>
            <a:pPr>
              <a:lnSpc>
                <a:spcPct val="90000"/>
              </a:lnSpc>
              <a:spcBef>
                <a:spcPct val="20000"/>
              </a:spcBef>
              <a:buClr>
                <a:srgbClr val="CCFF33"/>
              </a:buClr>
              <a:buSzPct val="70000"/>
              <a:buFont typeface="Wingdings" pitchFamily="2" charset="2"/>
              <a:buNone/>
            </a:pPr>
            <a:r>
              <a:rPr lang="en-US" sz="2800" dirty="0">
                <a:solidFill>
                  <a:schemeClr val="bg2">
                    <a:lumMod val="85000"/>
                    <a:lumOff val="15000"/>
                  </a:schemeClr>
                </a:solidFill>
              </a:rPr>
              <a:t>The laws determined where members of each group could live, what jobs they could hold, and what type of education they could receive. Laws prohibited most social contact between races, authorized segregated public facilities, and denied any representation of nonwhites in the national government. </a:t>
            </a:r>
          </a:p>
          <a:p>
            <a:pPr>
              <a:spcBef>
                <a:spcPct val="50000"/>
              </a:spcBef>
            </a:pPr>
            <a:endParaRPr lang="en-US"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The Pass Book</a:t>
            </a:r>
          </a:p>
        </p:txBody>
      </p:sp>
      <p:sp>
        <p:nvSpPr>
          <p:cNvPr id="45058" name="Rectangle 3"/>
          <p:cNvSpPr>
            <a:spLocks noGrp="1" noChangeArrowheads="1"/>
          </p:cNvSpPr>
          <p:nvPr>
            <p:ph type="body" idx="1"/>
          </p:nvPr>
        </p:nvSpPr>
        <p:spPr/>
        <p:txBody>
          <a:bodyPr/>
          <a:lstStyle/>
          <a:p>
            <a:pPr eaLnBrk="1" hangingPunct="1">
              <a:lnSpc>
                <a:spcPct val="90000"/>
              </a:lnSpc>
            </a:pPr>
            <a:r>
              <a:rPr lang="en-US" smtClean="0"/>
              <a:t>Non-whites over 16 had to carry one. The card identified what racial group they belonged to.</a:t>
            </a:r>
          </a:p>
          <a:p>
            <a:pPr eaLnBrk="1" hangingPunct="1">
              <a:lnSpc>
                <a:spcPct val="90000"/>
              </a:lnSpc>
            </a:pPr>
            <a:r>
              <a:rPr lang="en-US" smtClean="0"/>
              <a:t>Lived in Townships (the city’s perimeter)</a:t>
            </a:r>
          </a:p>
          <a:p>
            <a:pPr eaLnBrk="1" hangingPunct="1">
              <a:lnSpc>
                <a:spcPct val="90000"/>
              </a:lnSpc>
            </a:pPr>
            <a:r>
              <a:rPr lang="en-US" b="1" u="sng" smtClean="0"/>
              <a:t>Curfew regulations</a:t>
            </a:r>
          </a:p>
          <a:p>
            <a:pPr eaLnBrk="1" hangingPunct="1">
              <a:lnSpc>
                <a:spcPct val="90000"/>
              </a:lnSpc>
            </a:pPr>
            <a:r>
              <a:rPr lang="en-US" smtClean="0"/>
              <a:t>Passbook raids</a:t>
            </a:r>
          </a:p>
          <a:p>
            <a:pPr eaLnBrk="1" hangingPunct="1">
              <a:lnSpc>
                <a:spcPct val="90000"/>
              </a:lnSpc>
            </a:pPr>
            <a:r>
              <a:rPr lang="en-US" smtClean="0"/>
              <a:t>Failure to meet curfew or have passbook = subject to arrest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Rural vs. Urban</a:t>
            </a:r>
          </a:p>
        </p:txBody>
      </p:sp>
      <p:sp>
        <p:nvSpPr>
          <p:cNvPr id="32770" name="Rectangle 3"/>
          <p:cNvSpPr>
            <a:spLocks noGrp="1" noChangeArrowheads="1"/>
          </p:cNvSpPr>
          <p:nvPr>
            <p:ph type="body" sz="half" idx="1"/>
          </p:nvPr>
        </p:nvSpPr>
        <p:spPr>
          <a:xfrm>
            <a:off x="0" y="1828800"/>
            <a:ext cx="9144000" cy="5029200"/>
          </a:xfrm>
        </p:spPr>
        <p:txBody>
          <a:bodyPr/>
          <a:lstStyle/>
          <a:p>
            <a:pPr eaLnBrk="1" hangingPunct="1"/>
            <a:r>
              <a:rPr lang="en-US" sz="2400" smtClean="0"/>
              <a:t>Group Acts of 1950 &amp; 1986 assigned  racial groups to different residential and business sections in urban areas. </a:t>
            </a:r>
          </a:p>
          <a:p>
            <a:pPr eaLnBrk="1" hangingPunct="1"/>
            <a:r>
              <a:rPr lang="en-US" sz="2400" smtClean="0"/>
              <a:t>What might have been the motive for this?</a:t>
            </a:r>
          </a:p>
          <a:p>
            <a:pPr eaLnBrk="1" hangingPunct="1"/>
            <a:r>
              <a:rPr lang="en-US" sz="2400" smtClean="0"/>
              <a:t>The law was to exclude non-Whites from living in the most developed areas. It caused many non-Whites to have to commute long distances from their homes in order to be able to work. </a:t>
            </a:r>
          </a:p>
          <a:p>
            <a:pPr eaLnBrk="1" hangingPunct="1"/>
            <a:r>
              <a:rPr lang="en-US" sz="2400" smtClean="0"/>
              <a:t>1.5 Million Africans were forced from urban areas to rural reservations.</a:t>
            </a:r>
          </a:p>
          <a:p>
            <a:pPr eaLnBrk="1" hangingPunct="1"/>
            <a:r>
              <a:rPr lang="en-US" sz="2400" smtClean="0"/>
              <a:t>1961 – Pressure from UN caused South Africa to withdraw from the Commonwealth of Nations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762000"/>
            <a:ext cx="8637588" cy="701675"/>
          </a:xfrm>
        </p:spPr>
        <p:txBody>
          <a:bodyPr/>
          <a:lstStyle/>
          <a:p>
            <a:pPr eaLnBrk="1" hangingPunct="1"/>
            <a:r>
              <a:rPr lang="en-US" sz="2000" b="1" smtClean="0"/>
              <a:t>Houses in Soweto, a black township.</a:t>
            </a:r>
            <a:r>
              <a:rPr lang="en-US" sz="2000" b="1" smtClean="0">
                <a:latin typeface="Verdana" pitchFamily="34" charset="0"/>
              </a:rPr>
              <a:t/>
            </a:r>
            <a:br>
              <a:rPr lang="en-US" sz="2000" b="1" smtClean="0">
                <a:latin typeface="Verdana" pitchFamily="34" charset="0"/>
              </a:rPr>
            </a:br>
            <a:endParaRPr lang="en-US" sz="2000" b="1" smtClean="0">
              <a:latin typeface="Verdana" pitchFamily="34" charset="0"/>
            </a:endParaRPr>
          </a:p>
        </p:txBody>
      </p:sp>
      <p:pic>
        <p:nvPicPr>
          <p:cNvPr id="34818" name="Picture 4" descr="155571"/>
          <p:cNvPicPr>
            <a:picLocks noChangeAspect="1" noChangeArrowheads="1"/>
          </p:cNvPicPr>
          <p:nvPr/>
        </p:nvPicPr>
        <p:blipFill>
          <a:blip r:embed="rId2" cstate="print"/>
          <a:srcRect/>
          <a:stretch>
            <a:fillRect/>
          </a:stretch>
        </p:blipFill>
        <p:spPr bwMode="auto">
          <a:xfrm>
            <a:off x="4800600" y="533400"/>
            <a:ext cx="4000500" cy="5897563"/>
          </a:xfrm>
          <a:prstGeom prst="rect">
            <a:avLst/>
          </a:prstGeom>
          <a:noFill/>
          <a:ln w="9525">
            <a:noFill/>
            <a:miter lim="800000"/>
            <a:headEnd/>
            <a:tailEnd/>
          </a:ln>
        </p:spPr>
      </p:pic>
      <p:pic>
        <p:nvPicPr>
          <p:cNvPr id="34819" name="Picture 6" descr="151670"/>
          <p:cNvPicPr>
            <a:picLocks noChangeAspect="1" noChangeArrowheads="1"/>
          </p:cNvPicPr>
          <p:nvPr/>
        </p:nvPicPr>
        <p:blipFill>
          <a:blip r:embed="rId3" cstate="print"/>
          <a:srcRect/>
          <a:stretch>
            <a:fillRect/>
          </a:stretch>
        </p:blipFill>
        <p:spPr bwMode="auto">
          <a:xfrm>
            <a:off x="304800" y="2133600"/>
            <a:ext cx="4419600" cy="3851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151703"/>
          <p:cNvPicPr>
            <a:picLocks noChangeAspect="1" noChangeArrowheads="1"/>
          </p:cNvPicPr>
          <p:nvPr/>
        </p:nvPicPr>
        <p:blipFill>
          <a:blip r:embed="rId2" cstate="print"/>
          <a:srcRect/>
          <a:stretch>
            <a:fillRect/>
          </a:stretch>
        </p:blipFill>
        <p:spPr bwMode="auto">
          <a:xfrm>
            <a:off x="304800" y="1981200"/>
            <a:ext cx="5410200" cy="4035425"/>
          </a:xfrm>
          <a:prstGeom prst="rect">
            <a:avLst/>
          </a:prstGeom>
          <a:noFill/>
          <a:ln w="9525">
            <a:noFill/>
            <a:miter lim="800000"/>
            <a:headEnd/>
            <a:tailEnd/>
          </a:ln>
        </p:spPr>
      </p:pic>
      <p:sp>
        <p:nvSpPr>
          <p:cNvPr id="35842" name="Text Box 4"/>
          <p:cNvSpPr txBox="1">
            <a:spLocks noChangeArrowheads="1"/>
          </p:cNvSpPr>
          <p:nvPr/>
        </p:nvSpPr>
        <p:spPr bwMode="auto">
          <a:xfrm>
            <a:off x="685800" y="533400"/>
            <a:ext cx="7391400" cy="457200"/>
          </a:xfrm>
          <a:prstGeom prst="rect">
            <a:avLst/>
          </a:prstGeom>
          <a:noFill/>
          <a:ln w="9525">
            <a:noFill/>
            <a:miter lim="800000"/>
            <a:headEnd/>
            <a:tailEnd/>
          </a:ln>
        </p:spPr>
        <p:txBody>
          <a:bodyPr>
            <a:spAutoFit/>
          </a:bodyPr>
          <a:lstStyle/>
          <a:p>
            <a:pPr>
              <a:spcBef>
                <a:spcPct val="50000"/>
              </a:spcBef>
            </a:pPr>
            <a:r>
              <a:rPr lang="en-US" b="1">
                <a:latin typeface="Arial" charset="0"/>
              </a:rPr>
              <a:t>Umbulwana, Natal in 1982.</a:t>
            </a:r>
            <a:endParaRPr lang="en-US"/>
          </a:p>
        </p:txBody>
      </p:sp>
      <p:sp>
        <p:nvSpPr>
          <p:cNvPr id="35843" name="Text Box 5"/>
          <p:cNvSpPr txBox="1">
            <a:spLocks noChangeArrowheads="1"/>
          </p:cNvSpPr>
          <p:nvPr/>
        </p:nvSpPr>
        <p:spPr bwMode="auto">
          <a:xfrm>
            <a:off x="5943600" y="566738"/>
            <a:ext cx="3048000" cy="6291262"/>
          </a:xfrm>
          <a:prstGeom prst="rect">
            <a:avLst/>
          </a:prstGeom>
          <a:noFill/>
          <a:ln w="9525">
            <a:noFill/>
            <a:miter lim="800000"/>
            <a:headEnd/>
            <a:tailEnd/>
          </a:ln>
        </p:spPr>
        <p:txBody>
          <a:bodyPr>
            <a:spAutoFit/>
          </a:bodyPr>
          <a:lstStyle/>
          <a:p>
            <a:pPr>
              <a:spcBef>
                <a:spcPct val="50000"/>
              </a:spcBef>
            </a:pPr>
            <a:r>
              <a:rPr lang="en-US" sz="2200" b="1">
                <a:latin typeface="Arial" charset="0"/>
              </a:rPr>
              <a:t>Called "a black spot" because it is in a "white" area. </a:t>
            </a:r>
          </a:p>
          <a:p>
            <a:pPr>
              <a:spcBef>
                <a:spcPct val="50000"/>
              </a:spcBef>
            </a:pPr>
            <a:r>
              <a:rPr lang="en-US" sz="2200" b="1">
                <a:latin typeface="Arial" charset="0"/>
              </a:rPr>
              <a:t>Eventually demolished and the inhabitants forced to move to identically numbered houses in "resettlement" villages in their designated "homelands.“</a:t>
            </a:r>
          </a:p>
          <a:p>
            <a:pPr>
              <a:spcBef>
                <a:spcPct val="50000"/>
              </a:spcBef>
            </a:pPr>
            <a:r>
              <a:rPr lang="en-US" sz="2200" b="1">
                <a:latin typeface="Arial" charset="0"/>
              </a:rPr>
              <a:t> Millions of black South Africans were forcibly "resettled" in this way. </a:t>
            </a:r>
            <a:endParaRPr lang="en-US" sz="2200" b="1">
              <a:latin typeface="Verdana" pitchFamily="34" charset="0"/>
            </a:endParaRPr>
          </a:p>
          <a:p>
            <a:pPr>
              <a:spcBef>
                <a:spcPct val="50000"/>
              </a:spcBef>
            </a:pPr>
            <a:endParaRPr lang="en-US" sz="22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228600" y="228600"/>
            <a:ext cx="8637588" cy="1431925"/>
          </a:xfrm>
        </p:spPr>
        <p:txBody>
          <a:bodyPr/>
          <a:lstStyle/>
          <a:p>
            <a:pPr eaLnBrk="1" hangingPunct="1"/>
            <a:r>
              <a:rPr lang="en-US" dirty="0" smtClean="0"/>
              <a:t>Apartheid </a:t>
            </a:r>
            <a:br>
              <a:rPr lang="en-US" dirty="0" smtClean="0"/>
            </a:br>
            <a:r>
              <a:rPr lang="en-US" dirty="0" smtClean="0"/>
              <a:t>No Rights for Non-whites</a:t>
            </a:r>
          </a:p>
        </p:txBody>
      </p:sp>
      <p:sp>
        <p:nvSpPr>
          <p:cNvPr id="36866" name="Rectangle 3"/>
          <p:cNvSpPr>
            <a:spLocks noGrp="1" noChangeArrowheads="1"/>
          </p:cNvSpPr>
          <p:nvPr>
            <p:ph type="body" idx="1"/>
          </p:nvPr>
        </p:nvSpPr>
        <p:spPr>
          <a:solidFill>
            <a:srgbClr val="002060"/>
          </a:solidFill>
        </p:spPr>
        <p:txBody>
          <a:bodyPr/>
          <a:lstStyle/>
          <a:p>
            <a:pPr eaLnBrk="1" hangingPunct="1"/>
            <a:r>
              <a:rPr lang="en-US" dirty="0" smtClean="0"/>
              <a:t>No right to vote</a:t>
            </a:r>
          </a:p>
          <a:p>
            <a:pPr eaLnBrk="1" hangingPunct="1"/>
            <a:r>
              <a:rPr lang="en-US" dirty="0" smtClean="0"/>
              <a:t>No ownership of land</a:t>
            </a:r>
          </a:p>
          <a:p>
            <a:pPr eaLnBrk="1" hangingPunct="1"/>
            <a:r>
              <a:rPr lang="en-US" dirty="0" smtClean="0"/>
              <a:t>No right to move freely</a:t>
            </a:r>
          </a:p>
          <a:p>
            <a:pPr eaLnBrk="1" hangingPunct="1"/>
            <a:r>
              <a:rPr lang="en-US" dirty="0" smtClean="0"/>
              <a:t>No right to free speech</a:t>
            </a:r>
          </a:p>
          <a:p>
            <a:pPr eaLnBrk="1" hangingPunct="1"/>
            <a:r>
              <a:rPr lang="en-US" dirty="0" smtClean="0"/>
              <a:t>No right to protest the government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p:txBody>
          <a:bodyPr/>
          <a:lstStyle/>
          <a:p>
            <a:pPr eaLnBrk="1" hangingPunct="1"/>
            <a:r>
              <a:rPr lang="en-US" smtClean="0"/>
              <a:t>Images of Apartheid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p:nvPr>
        </p:nvSpPr>
        <p:spPr/>
        <p:txBody>
          <a:bodyPr/>
          <a:lstStyle/>
          <a:p>
            <a:pPr algn="ctr" eaLnBrk="1" hangingPunct="1"/>
            <a:r>
              <a:rPr lang="en-US" smtClean="0"/>
              <a:t>Images of Apartheid</a:t>
            </a:r>
          </a:p>
        </p:txBody>
      </p:sp>
      <p:pic>
        <p:nvPicPr>
          <p:cNvPr id="38914" name="Picture 8" descr="BAHA-apartheid-signage"/>
          <p:cNvPicPr>
            <a:picLocks noChangeAspect="1" noChangeArrowheads="1"/>
          </p:cNvPicPr>
          <p:nvPr/>
        </p:nvPicPr>
        <p:blipFill>
          <a:blip r:embed="rId2" cstate="print"/>
          <a:srcRect/>
          <a:stretch>
            <a:fillRect/>
          </a:stretch>
        </p:blipFill>
        <p:spPr bwMode="auto">
          <a:xfrm>
            <a:off x="457200" y="1143000"/>
            <a:ext cx="8382000" cy="540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637588" cy="1249363"/>
          </a:xfrm>
        </p:spPr>
        <p:txBody>
          <a:bodyPr/>
          <a:lstStyle/>
          <a:p>
            <a:pPr eaLnBrk="1" hangingPunct="1"/>
            <a:r>
              <a:rPr lang="en-US" dirty="0" smtClean="0"/>
              <a:t>Early History</a:t>
            </a:r>
            <a:br>
              <a:rPr lang="en-US" dirty="0" smtClean="0"/>
            </a:br>
            <a:r>
              <a:rPr lang="en-US" sz="3200" dirty="0" smtClean="0"/>
              <a:t>A Time Line</a:t>
            </a:r>
          </a:p>
        </p:txBody>
      </p:sp>
      <p:sp>
        <p:nvSpPr>
          <p:cNvPr id="19459" name="Rectangle 3"/>
          <p:cNvSpPr>
            <a:spLocks noGrp="1" noChangeArrowheads="1"/>
          </p:cNvSpPr>
          <p:nvPr>
            <p:ph type="body" idx="1"/>
          </p:nvPr>
        </p:nvSpPr>
        <p:spPr>
          <a:xfrm>
            <a:off x="0" y="1295400"/>
            <a:ext cx="9372600" cy="4916487"/>
          </a:xfrm>
        </p:spPr>
        <p:txBody>
          <a:bodyPr/>
          <a:lstStyle/>
          <a:p>
            <a:pPr>
              <a:lnSpc>
                <a:spcPct val="80000"/>
              </a:lnSpc>
            </a:pPr>
            <a:r>
              <a:rPr lang="en-US" sz="2800" dirty="0" smtClean="0"/>
              <a:t>South Africa was important </a:t>
            </a:r>
            <a:r>
              <a:rPr lang="en-US" sz="2800" dirty="0" smtClean="0"/>
              <a:t>location for global trade &amp; </a:t>
            </a:r>
            <a:r>
              <a:rPr lang="en-US" sz="2800" dirty="0" smtClean="0"/>
              <a:t>location allowed for naval </a:t>
            </a:r>
            <a:r>
              <a:rPr lang="en-US" sz="2800" dirty="0" smtClean="0"/>
              <a:t>protection</a:t>
            </a:r>
          </a:p>
          <a:p>
            <a:pPr>
              <a:lnSpc>
                <a:spcPct val="80000"/>
              </a:lnSpc>
            </a:pPr>
            <a:r>
              <a:rPr lang="en-US" sz="2800" b="1" dirty="0" smtClean="0"/>
              <a:t>Dutch </a:t>
            </a:r>
            <a:r>
              <a:rPr lang="en-US" sz="2800" b="1" dirty="0" smtClean="0"/>
              <a:t>settled here first</a:t>
            </a:r>
            <a:r>
              <a:rPr lang="en-US" sz="2800" b="1" dirty="0" smtClean="0"/>
              <a:t>.</a:t>
            </a:r>
          </a:p>
          <a:p>
            <a:pPr>
              <a:lnSpc>
                <a:spcPct val="80000"/>
              </a:lnSpc>
            </a:pPr>
            <a:r>
              <a:rPr lang="en-US" sz="2800" dirty="0" smtClean="0"/>
              <a:t>Boer War between Dutch and British</a:t>
            </a:r>
            <a:endParaRPr lang="en-US" sz="2800" dirty="0" smtClean="0"/>
          </a:p>
          <a:p>
            <a:pPr eaLnBrk="1" hangingPunct="1">
              <a:lnSpc>
                <a:spcPct val="80000"/>
              </a:lnSpc>
            </a:pPr>
            <a:r>
              <a:rPr lang="en-US" sz="2800" dirty="0" smtClean="0"/>
              <a:t>1806 – </a:t>
            </a:r>
            <a:r>
              <a:rPr lang="en-US" sz="2800" b="1" dirty="0" smtClean="0"/>
              <a:t>British seize Cape of Good Hope from the Dutch!</a:t>
            </a:r>
          </a:p>
          <a:p>
            <a:pPr eaLnBrk="1" hangingPunct="1">
              <a:lnSpc>
                <a:spcPct val="80000"/>
              </a:lnSpc>
            </a:pPr>
            <a:r>
              <a:rPr lang="en-US" sz="2800" dirty="0" smtClean="0"/>
              <a:t>1867 – Discovery of Gold</a:t>
            </a:r>
          </a:p>
          <a:p>
            <a:pPr eaLnBrk="1" hangingPunct="1">
              <a:lnSpc>
                <a:spcPct val="80000"/>
              </a:lnSpc>
            </a:pPr>
            <a:r>
              <a:rPr lang="en-US" sz="2800" dirty="0"/>
              <a:t>The Zulu Nation Temporarily Defeated the </a:t>
            </a:r>
            <a:r>
              <a:rPr lang="en-US" sz="2800" dirty="0" smtClean="0"/>
              <a:t>British</a:t>
            </a:r>
            <a:endParaRPr lang="en-US" sz="2800" dirty="0"/>
          </a:p>
          <a:p>
            <a:pPr eaLnBrk="1" hangingPunct="1">
              <a:lnSpc>
                <a:spcPct val="80000"/>
              </a:lnSpc>
            </a:pPr>
            <a:r>
              <a:rPr lang="en-US" sz="2800" dirty="0" smtClean="0"/>
              <a:t>1886 </a:t>
            </a:r>
            <a:r>
              <a:rPr lang="en-US" sz="2800" dirty="0" smtClean="0"/>
              <a:t>– Discovery of Diamonds</a:t>
            </a:r>
          </a:p>
          <a:p>
            <a:pPr eaLnBrk="1" hangingPunct="1">
              <a:lnSpc>
                <a:spcPct val="80000"/>
              </a:lnSpc>
            </a:pPr>
            <a:r>
              <a:rPr lang="en-US" sz="2800" dirty="0" smtClean="0"/>
              <a:t>1889 – 1902 – The Boer War (British and Dutch settlers)</a:t>
            </a:r>
          </a:p>
          <a:p>
            <a:pPr eaLnBrk="1" hangingPunct="1">
              <a:lnSpc>
                <a:spcPct val="80000"/>
              </a:lnSpc>
            </a:pPr>
            <a:r>
              <a:rPr lang="en-US" sz="2800" b="1" dirty="0" smtClean="0"/>
              <a:t>1948– (post WWII) The beginning of apartheid</a:t>
            </a:r>
          </a:p>
          <a:p>
            <a:pPr eaLnBrk="1" hangingPunct="1">
              <a:lnSpc>
                <a:spcPct val="80000"/>
              </a:lnSpc>
            </a:pPr>
            <a:r>
              <a:rPr lang="en-US" sz="2800" b="1" dirty="0" smtClean="0"/>
              <a:t>1990’s – The end of apartheid</a:t>
            </a:r>
          </a:p>
        </p:txBody>
      </p:sp>
      <p:pic>
        <p:nvPicPr>
          <p:cNvPr id="19460" name="Picture 4" descr="flag"/>
          <p:cNvPicPr>
            <a:picLocks noChangeAspect="1" noChangeArrowheads="1"/>
          </p:cNvPicPr>
          <p:nvPr/>
        </p:nvPicPr>
        <p:blipFill>
          <a:blip r:embed="rId3" cstate="print"/>
          <a:srcRect/>
          <a:stretch>
            <a:fillRect/>
          </a:stretch>
        </p:blipFill>
        <p:spPr bwMode="auto">
          <a:xfrm>
            <a:off x="5105400" y="-22538"/>
            <a:ext cx="1676400" cy="105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apartheid"/>
          <p:cNvPicPr>
            <a:picLocks noChangeAspect="1" noChangeArrowheads="1"/>
          </p:cNvPicPr>
          <p:nvPr/>
        </p:nvPicPr>
        <p:blipFill>
          <a:blip r:embed="rId2" cstate="print"/>
          <a:srcRect t="18182" b="9091"/>
          <a:stretch>
            <a:fillRect/>
          </a:stretch>
        </p:blipFill>
        <p:spPr bwMode="auto">
          <a:xfrm>
            <a:off x="685800" y="304800"/>
            <a:ext cx="5276850" cy="6248400"/>
          </a:xfrm>
          <a:prstGeom prst="rect">
            <a:avLst/>
          </a:prstGeom>
          <a:noFill/>
          <a:ln w="9525">
            <a:noFill/>
            <a:miter lim="800000"/>
            <a:headEnd/>
            <a:tailEnd/>
          </a:ln>
        </p:spPr>
      </p:pic>
      <p:sp>
        <p:nvSpPr>
          <p:cNvPr id="39938" name="Text Box 6"/>
          <p:cNvSpPr txBox="1">
            <a:spLocks noChangeArrowheads="1"/>
          </p:cNvSpPr>
          <p:nvPr/>
        </p:nvSpPr>
        <p:spPr bwMode="auto">
          <a:xfrm>
            <a:off x="6248400" y="1066800"/>
            <a:ext cx="2514600" cy="3357563"/>
          </a:xfrm>
          <a:prstGeom prst="rect">
            <a:avLst/>
          </a:prstGeom>
          <a:noFill/>
          <a:ln w="9525">
            <a:noFill/>
            <a:miter lim="800000"/>
            <a:headEnd/>
            <a:tailEnd/>
          </a:ln>
        </p:spPr>
        <p:txBody>
          <a:bodyPr>
            <a:spAutoFit/>
          </a:bodyPr>
          <a:lstStyle/>
          <a:p>
            <a:pPr>
              <a:spcBef>
                <a:spcPct val="50000"/>
              </a:spcBef>
            </a:pPr>
            <a:r>
              <a:rPr lang="en-US" sz="2800">
                <a:latin typeface="Tahoma" pitchFamily="34" charset="0"/>
              </a:rPr>
              <a:t>Apartheid separated </a:t>
            </a:r>
          </a:p>
          <a:p>
            <a:pPr>
              <a:spcBef>
                <a:spcPct val="50000"/>
              </a:spcBef>
            </a:pPr>
            <a:r>
              <a:rPr lang="en-US" sz="2800">
                <a:latin typeface="Tahoma" pitchFamily="34" charset="0"/>
              </a:rPr>
              <a:t>the whites from </a:t>
            </a:r>
          </a:p>
          <a:p>
            <a:pPr>
              <a:spcBef>
                <a:spcPct val="50000"/>
              </a:spcBef>
            </a:pPr>
            <a:endParaRPr lang="en-US" sz="1200">
              <a:latin typeface="Tahoma" pitchFamily="34" charset="0"/>
            </a:endParaRPr>
          </a:p>
          <a:p>
            <a:pPr>
              <a:spcBef>
                <a:spcPct val="50000"/>
              </a:spcBef>
            </a:pPr>
            <a:r>
              <a:rPr lang="en-US" sz="2800">
                <a:latin typeface="Tahoma" pitchFamily="34" charset="0"/>
              </a:rPr>
              <a:t>the non-whites</a:t>
            </a:r>
            <a:r>
              <a:rPr lang="en-US"/>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apartheid"/>
          <p:cNvPicPr>
            <a:picLocks noChangeAspect="1" noChangeArrowheads="1"/>
          </p:cNvPicPr>
          <p:nvPr/>
        </p:nvPicPr>
        <p:blipFill>
          <a:blip r:embed="rId2" cstate="print"/>
          <a:srcRect/>
          <a:stretch>
            <a:fillRect/>
          </a:stretch>
        </p:blipFill>
        <p:spPr bwMode="auto">
          <a:xfrm>
            <a:off x="457200" y="1143000"/>
            <a:ext cx="8305800" cy="527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151906"/>
          <p:cNvPicPr>
            <a:picLocks noChangeAspect="1" noChangeArrowheads="1"/>
          </p:cNvPicPr>
          <p:nvPr/>
        </p:nvPicPr>
        <p:blipFill>
          <a:blip r:embed="rId2" cstate="print"/>
          <a:srcRect/>
          <a:stretch>
            <a:fillRect/>
          </a:stretch>
        </p:blipFill>
        <p:spPr bwMode="auto">
          <a:xfrm>
            <a:off x="381000" y="1143000"/>
            <a:ext cx="8382000" cy="5427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155570"/>
          <p:cNvPicPr>
            <a:picLocks noChangeAspect="1" noChangeArrowheads="1"/>
          </p:cNvPicPr>
          <p:nvPr/>
        </p:nvPicPr>
        <p:blipFill>
          <a:blip r:embed="rId2" cstate="print"/>
          <a:srcRect/>
          <a:stretch>
            <a:fillRect/>
          </a:stretch>
        </p:blipFill>
        <p:spPr bwMode="auto">
          <a:xfrm>
            <a:off x="381000" y="1143000"/>
            <a:ext cx="8382000" cy="5440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027" descr="143373"/>
          <p:cNvPicPr>
            <a:picLocks noChangeAspect="1" noChangeArrowheads="1"/>
          </p:cNvPicPr>
          <p:nvPr/>
        </p:nvPicPr>
        <p:blipFill>
          <a:blip r:embed="rId2" cstate="print"/>
          <a:srcRect/>
          <a:stretch>
            <a:fillRect/>
          </a:stretch>
        </p:blipFill>
        <p:spPr bwMode="auto">
          <a:xfrm>
            <a:off x="533400" y="1066800"/>
            <a:ext cx="8153400" cy="5462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027" descr="155573"/>
          <p:cNvPicPr>
            <a:picLocks noChangeAspect="1" noChangeArrowheads="1"/>
          </p:cNvPicPr>
          <p:nvPr/>
        </p:nvPicPr>
        <p:blipFill>
          <a:blip r:embed="rId2" cstate="print"/>
          <a:srcRect/>
          <a:stretch>
            <a:fillRect/>
          </a:stretch>
        </p:blipFill>
        <p:spPr bwMode="auto">
          <a:xfrm>
            <a:off x="533400" y="1143000"/>
            <a:ext cx="8229600" cy="5430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155572"/>
          <p:cNvPicPr>
            <a:picLocks noChangeAspect="1" noChangeArrowheads="1"/>
          </p:cNvPicPr>
          <p:nvPr/>
        </p:nvPicPr>
        <p:blipFill>
          <a:blip r:embed="rId2" cstate="print"/>
          <a:srcRect/>
          <a:stretch>
            <a:fillRect/>
          </a:stretch>
        </p:blipFill>
        <p:spPr bwMode="auto">
          <a:xfrm>
            <a:off x="533400" y="1295400"/>
            <a:ext cx="8229600" cy="5135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EF6E96D7-DEFE-4B2D-8DD40CB06646EC36"/>
          <p:cNvPicPr>
            <a:picLocks noChangeAspect="1" noChangeArrowheads="1"/>
          </p:cNvPicPr>
          <p:nvPr/>
        </p:nvPicPr>
        <p:blipFill>
          <a:blip r:embed="rId2" cstate="print"/>
          <a:srcRect/>
          <a:stretch>
            <a:fillRect/>
          </a:stretch>
        </p:blipFill>
        <p:spPr bwMode="auto">
          <a:xfrm>
            <a:off x="609600" y="457200"/>
            <a:ext cx="7696200" cy="577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ctrTitle"/>
          </p:nvPr>
        </p:nvSpPr>
        <p:spPr/>
        <p:txBody>
          <a:bodyPr/>
          <a:lstStyle/>
          <a:p>
            <a:pPr eaLnBrk="1" hangingPunct="1"/>
            <a:r>
              <a:rPr lang="en-US" smtClean="0"/>
              <a:t>Resistance and Protests</a:t>
            </a:r>
          </a:p>
        </p:txBody>
      </p:sp>
      <p:sp>
        <p:nvSpPr>
          <p:cNvPr id="49154" name="Rectangle 3"/>
          <p:cNvSpPr>
            <a:spLocks noGrp="1" noChangeArrowheads="1"/>
          </p:cNvSpPr>
          <p:nvPr>
            <p:ph type="subTitle" idx="1"/>
          </p:nvPr>
        </p:nvSpPr>
        <p:spPr/>
        <p:txBody>
          <a:bodyPr/>
          <a:lstStyle/>
          <a:p>
            <a:pPr eaLnBrk="1" hangingPunct="1"/>
            <a:r>
              <a:rPr lang="en-US" smtClean="0"/>
              <a:t>Apartheid is Challenged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228600" y="152400"/>
            <a:ext cx="8637588" cy="762000"/>
          </a:xfrm>
        </p:spPr>
        <p:txBody>
          <a:bodyPr/>
          <a:lstStyle/>
          <a:p>
            <a:pPr eaLnBrk="1" hangingPunct="1"/>
            <a:r>
              <a:rPr lang="en-US" smtClean="0"/>
              <a:t>Nelson Mandela</a:t>
            </a:r>
          </a:p>
        </p:txBody>
      </p:sp>
      <p:sp>
        <p:nvSpPr>
          <p:cNvPr id="50178" name="Rectangle 3"/>
          <p:cNvSpPr>
            <a:spLocks noGrp="1" noChangeArrowheads="1"/>
          </p:cNvSpPr>
          <p:nvPr>
            <p:ph type="body" idx="1"/>
          </p:nvPr>
        </p:nvSpPr>
        <p:spPr>
          <a:xfrm>
            <a:off x="152400" y="914400"/>
            <a:ext cx="8686800" cy="2057400"/>
          </a:xfrm>
        </p:spPr>
        <p:txBody>
          <a:bodyPr/>
          <a:lstStyle/>
          <a:p>
            <a:pPr eaLnBrk="1" hangingPunct="1">
              <a:lnSpc>
                <a:spcPct val="80000"/>
              </a:lnSpc>
            </a:pPr>
            <a:r>
              <a:rPr lang="en-US" sz="2000" b="1" smtClean="0"/>
              <a:t>Nelson Mandela peacefully fought to end apartheid. He served 27 years in prison for such “treason.”</a:t>
            </a:r>
          </a:p>
          <a:p>
            <a:pPr eaLnBrk="1" hangingPunct="1">
              <a:lnSpc>
                <a:spcPct val="80000"/>
              </a:lnSpc>
            </a:pPr>
            <a:r>
              <a:rPr lang="en-US" sz="2000" b="1" smtClean="0"/>
              <a:t>Mandela was released from prison in 1990 and became the country’s first democratically elected president.</a:t>
            </a:r>
          </a:p>
          <a:p>
            <a:pPr eaLnBrk="1" hangingPunct="1">
              <a:lnSpc>
                <a:spcPct val="80000"/>
              </a:lnSpc>
            </a:pPr>
            <a:r>
              <a:rPr lang="en-US" sz="2000" b="1" smtClean="0"/>
              <a:t>He was also the country’s first black president.</a:t>
            </a:r>
          </a:p>
          <a:p>
            <a:pPr eaLnBrk="1" hangingPunct="1">
              <a:lnSpc>
                <a:spcPct val="80000"/>
              </a:lnSpc>
              <a:buFont typeface="Wingdings" pitchFamily="2" charset="2"/>
              <a:buNone/>
            </a:pPr>
            <a:r>
              <a:rPr lang="en-US" sz="2000" b="1" smtClean="0"/>
              <a:t>Thousands of other South African non-whites were imprisoned and executed for their resistance against apartheid.</a:t>
            </a:r>
          </a:p>
        </p:txBody>
      </p:sp>
      <p:pic>
        <p:nvPicPr>
          <p:cNvPr id="50179" name="Picture 4" descr="apartheid2"/>
          <p:cNvPicPr>
            <a:picLocks noChangeAspect="1" noChangeArrowheads="1"/>
          </p:cNvPicPr>
          <p:nvPr/>
        </p:nvPicPr>
        <p:blipFill>
          <a:blip r:embed="rId2" cstate="print"/>
          <a:srcRect/>
          <a:stretch>
            <a:fillRect/>
          </a:stretch>
        </p:blipFill>
        <p:spPr bwMode="auto">
          <a:xfrm>
            <a:off x="152400" y="2895600"/>
            <a:ext cx="5562600" cy="3733800"/>
          </a:xfrm>
          <a:prstGeom prst="rect">
            <a:avLst/>
          </a:prstGeom>
          <a:noFill/>
          <a:ln w="9525">
            <a:noFill/>
            <a:miter lim="800000"/>
            <a:headEnd/>
            <a:tailEnd/>
          </a:ln>
        </p:spPr>
      </p:pic>
      <p:pic>
        <p:nvPicPr>
          <p:cNvPr id="50181" name="Picture 5" descr="Nelson-Mandela-1918-to-2007-human-rights-302205_730_800"/>
          <p:cNvPicPr>
            <a:picLocks noChangeAspect="1" noChangeArrowheads="1"/>
          </p:cNvPicPr>
          <p:nvPr/>
        </p:nvPicPr>
        <p:blipFill>
          <a:blip r:embed="rId3" cstate="print"/>
          <a:srcRect/>
          <a:stretch>
            <a:fillRect/>
          </a:stretch>
        </p:blipFill>
        <p:spPr bwMode="auto">
          <a:xfrm>
            <a:off x="6096000" y="2895600"/>
            <a:ext cx="2819400" cy="304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South Africa</a:t>
            </a:r>
          </a:p>
        </p:txBody>
      </p:sp>
      <p:sp>
        <p:nvSpPr>
          <p:cNvPr id="21506" name="Rectangle 4"/>
          <p:cNvSpPr>
            <a:spLocks noGrp="1" noChangeArrowheads="1"/>
          </p:cNvSpPr>
          <p:nvPr>
            <p:ph type="body" sz="half" idx="2"/>
          </p:nvPr>
        </p:nvSpPr>
        <p:spPr>
          <a:xfrm>
            <a:off x="4643439" y="3581400"/>
            <a:ext cx="4024312" cy="1335087"/>
          </a:xfrm>
        </p:spPr>
        <p:txBody>
          <a:bodyPr/>
          <a:lstStyle/>
          <a:p>
            <a:pPr eaLnBrk="1" hangingPunct="1"/>
            <a:endParaRPr lang="en-US" sz="2800" dirty="0" smtClean="0"/>
          </a:p>
          <a:p>
            <a:pPr eaLnBrk="1" hangingPunct="1"/>
            <a:endParaRPr lang="en-US" sz="2800" dirty="0" smtClean="0"/>
          </a:p>
          <a:p>
            <a:pPr eaLnBrk="1" hangingPunct="1"/>
            <a:endParaRPr lang="en-US" sz="2800" dirty="0" smtClean="0"/>
          </a:p>
          <a:p>
            <a:pPr eaLnBrk="1" hangingPunct="1"/>
            <a:r>
              <a:rPr lang="en-US" sz="2800" dirty="0" smtClean="0"/>
              <a:t>Twice the size of Texas</a:t>
            </a:r>
          </a:p>
          <a:p>
            <a:pPr eaLnBrk="1" hangingPunct="1"/>
            <a:endParaRPr lang="en-US" sz="2800" dirty="0" smtClean="0"/>
          </a:p>
          <a:p>
            <a:pPr eaLnBrk="1" hangingPunct="1">
              <a:buFont typeface="Wingdings" pitchFamily="2" charset="2"/>
              <a:buNone/>
            </a:pPr>
            <a:endParaRPr lang="en-US" sz="2800" dirty="0" smtClean="0"/>
          </a:p>
        </p:txBody>
      </p:sp>
      <p:pic>
        <p:nvPicPr>
          <p:cNvPr id="21507" name="Picture 5" descr="southafrica"/>
          <p:cNvPicPr>
            <a:picLocks noGrp="1" noChangeAspect="1" noChangeArrowheads="1"/>
          </p:cNvPicPr>
          <p:nvPr>
            <p:ph type="clipArt" sz="half" idx="1"/>
          </p:nvPr>
        </p:nvPicPr>
        <p:blipFill>
          <a:blip r:embed="rId2" cstate="print"/>
          <a:srcRect/>
          <a:stretch>
            <a:fillRect/>
          </a:stretch>
        </p:blipFill>
        <p:spPr>
          <a:xfrm>
            <a:off x="152400" y="1638300"/>
            <a:ext cx="4130675" cy="4864474"/>
          </a:xfrm>
        </p:spPr>
      </p:pic>
      <p:pic>
        <p:nvPicPr>
          <p:cNvPr id="21508" name="Picture 5" descr="africa-map"/>
          <p:cNvPicPr>
            <a:picLocks noChangeAspect="1" noChangeArrowheads="1"/>
          </p:cNvPicPr>
          <p:nvPr/>
        </p:nvPicPr>
        <p:blipFill>
          <a:blip r:embed="rId3" cstate="print"/>
          <a:srcRect/>
          <a:stretch>
            <a:fillRect/>
          </a:stretch>
        </p:blipFill>
        <p:spPr bwMode="auto">
          <a:xfrm>
            <a:off x="4800601" y="152400"/>
            <a:ext cx="3867150" cy="39559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1960 Sharpeville Massacre</a:t>
            </a:r>
          </a:p>
        </p:txBody>
      </p:sp>
      <p:sp>
        <p:nvSpPr>
          <p:cNvPr id="51202" name="Rectangle 3"/>
          <p:cNvSpPr>
            <a:spLocks noGrp="1" noChangeArrowheads="1"/>
          </p:cNvSpPr>
          <p:nvPr>
            <p:ph type="body" idx="1"/>
          </p:nvPr>
        </p:nvSpPr>
        <p:spPr>
          <a:xfrm>
            <a:off x="0" y="1828800"/>
            <a:ext cx="3276600" cy="4343400"/>
          </a:xfrm>
        </p:spPr>
        <p:txBody>
          <a:bodyPr/>
          <a:lstStyle/>
          <a:p>
            <a:pPr eaLnBrk="1" hangingPunct="1">
              <a:lnSpc>
                <a:spcPct val="90000"/>
              </a:lnSpc>
            </a:pPr>
            <a:r>
              <a:rPr lang="en-US" sz="2400" smtClean="0"/>
              <a:t>In 1960, during a peaceful protest in the city of Sharpeville, 69 people were killed</a:t>
            </a:r>
          </a:p>
          <a:p>
            <a:pPr eaLnBrk="1" hangingPunct="1">
              <a:lnSpc>
                <a:spcPct val="90000"/>
              </a:lnSpc>
              <a:buFont typeface="Wingdings" pitchFamily="2" charset="2"/>
              <a:buNone/>
            </a:pPr>
            <a:endParaRPr lang="en-US" sz="2400" smtClean="0"/>
          </a:p>
          <a:p>
            <a:pPr eaLnBrk="1" hangingPunct="1">
              <a:lnSpc>
                <a:spcPct val="90000"/>
              </a:lnSpc>
            </a:pPr>
            <a:r>
              <a:rPr lang="en-US" sz="2400" smtClean="0"/>
              <a:t>This massacre ignited additional demonstrations and protests against the unfair treatment of non-whites</a:t>
            </a:r>
          </a:p>
        </p:txBody>
      </p:sp>
      <p:pic>
        <p:nvPicPr>
          <p:cNvPr id="51203" name="Picture 4" descr="soweto"/>
          <p:cNvPicPr>
            <a:picLocks noChangeAspect="1" noChangeArrowheads="1"/>
          </p:cNvPicPr>
          <p:nvPr/>
        </p:nvPicPr>
        <p:blipFill>
          <a:blip r:embed="rId2" cstate="print"/>
          <a:srcRect/>
          <a:stretch>
            <a:fillRect/>
          </a:stretch>
        </p:blipFill>
        <p:spPr bwMode="auto">
          <a:xfrm>
            <a:off x="3352800" y="2057400"/>
            <a:ext cx="5410200" cy="375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b="1" smtClean="0"/>
              <a:t>Steve Biko</a:t>
            </a:r>
            <a:r>
              <a:rPr lang="en-US" b="1" smtClean="0">
                <a:latin typeface="Verdana" pitchFamily="34" charset="0"/>
              </a:rPr>
              <a:t> </a:t>
            </a:r>
          </a:p>
        </p:txBody>
      </p:sp>
      <p:pic>
        <p:nvPicPr>
          <p:cNvPr id="52226" name="Picture 4" descr="151617"/>
          <p:cNvPicPr>
            <a:picLocks noChangeAspect="1" noChangeArrowheads="1"/>
          </p:cNvPicPr>
          <p:nvPr/>
        </p:nvPicPr>
        <p:blipFill>
          <a:blip r:embed="rId2" cstate="print"/>
          <a:srcRect/>
          <a:stretch>
            <a:fillRect/>
          </a:stretch>
        </p:blipFill>
        <p:spPr bwMode="auto">
          <a:xfrm>
            <a:off x="304800" y="1981200"/>
            <a:ext cx="4000500" cy="4443413"/>
          </a:xfrm>
          <a:prstGeom prst="rect">
            <a:avLst/>
          </a:prstGeom>
          <a:noFill/>
          <a:ln w="9525">
            <a:noFill/>
            <a:miter lim="800000"/>
            <a:headEnd/>
            <a:tailEnd/>
          </a:ln>
        </p:spPr>
      </p:pic>
      <p:sp>
        <p:nvSpPr>
          <p:cNvPr id="52227" name="Text Box 5"/>
          <p:cNvSpPr txBox="1">
            <a:spLocks noChangeArrowheads="1"/>
          </p:cNvSpPr>
          <p:nvPr/>
        </p:nvSpPr>
        <p:spPr bwMode="auto">
          <a:xfrm>
            <a:off x="4648200" y="1143000"/>
            <a:ext cx="4191000" cy="4656138"/>
          </a:xfrm>
          <a:prstGeom prst="rect">
            <a:avLst/>
          </a:prstGeom>
          <a:noFill/>
          <a:ln w="9525">
            <a:noFill/>
            <a:miter lim="800000"/>
            <a:headEnd/>
            <a:tailEnd/>
          </a:ln>
        </p:spPr>
        <p:txBody>
          <a:bodyPr>
            <a:spAutoFit/>
          </a:bodyPr>
          <a:lstStyle/>
          <a:p>
            <a:pPr>
              <a:spcBef>
                <a:spcPct val="50000"/>
              </a:spcBef>
            </a:pPr>
            <a:r>
              <a:rPr lang="en-US" b="1">
                <a:latin typeface="Arial" charset="0"/>
              </a:rPr>
              <a:t>A young Black leader</a:t>
            </a:r>
          </a:p>
          <a:p>
            <a:pPr>
              <a:spcBef>
                <a:spcPct val="50000"/>
              </a:spcBef>
            </a:pPr>
            <a:r>
              <a:rPr lang="en-US" b="1">
                <a:latin typeface="Arial" charset="0"/>
              </a:rPr>
              <a:t>Grave in King Williams Town, South Africa.</a:t>
            </a:r>
          </a:p>
          <a:p>
            <a:pPr>
              <a:spcBef>
                <a:spcPct val="50000"/>
              </a:spcBef>
            </a:pPr>
            <a:r>
              <a:rPr lang="en-US" b="1">
                <a:latin typeface="Arial" charset="0"/>
              </a:rPr>
              <a:t>Died in police detention in 1977. During the inquest into his death, strong evidence was presented that he suffered violent and inhumane treatment during his detention.</a:t>
            </a:r>
            <a:r>
              <a:rPr lang="en-US" b="1">
                <a:latin typeface="Verdana" pitchFamily="34" charset="0"/>
              </a:rPr>
              <a:t> </a:t>
            </a:r>
          </a:p>
          <a:p>
            <a:pPr>
              <a:spcBef>
                <a:spcPct val="50000"/>
              </a:spcBef>
            </a:pP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1985 Demonstration</a:t>
            </a:r>
          </a:p>
        </p:txBody>
      </p:sp>
      <p:sp>
        <p:nvSpPr>
          <p:cNvPr id="53250" name="Rectangle 3"/>
          <p:cNvSpPr>
            <a:spLocks noGrp="1" noChangeArrowheads="1"/>
          </p:cNvSpPr>
          <p:nvPr>
            <p:ph type="body" idx="1"/>
          </p:nvPr>
        </p:nvSpPr>
        <p:spPr>
          <a:xfrm>
            <a:off x="152400" y="1905000"/>
            <a:ext cx="3276600" cy="4002088"/>
          </a:xfrm>
        </p:spPr>
        <p:txBody>
          <a:bodyPr/>
          <a:lstStyle/>
          <a:p>
            <a:pPr eaLnBrk="1" hangingPunct="1">
              <a:lnSpc>
                <a:spcPct val="90000"/>
              </a:lnSpc>
            </a:pPr>
            <a:r>
              <a:rPr lang="en-US" sz="2400" smtClean="0"/>
              <a:t>In 1985  an International Day for the Elimination of Racial Discrimination was organized. </a:t>
            </a:r>
          </a:p>
          <a:p>
            <a:pPr eaLnBrk="1" hangingPunct="1">
              <a:lnSpc>
                <a:spcPct val="90000"/>
              </a:lnSpc>
            </a:pPr>
            <a:r>
              <a:rPr lang="en-US" sz="2400" smtClean="0"/>
              <a:t>The demonstration was held to commemorate the anniversary of the March 21, 1960 massacre.</a:t>
            </a:r>
            <a:r>
              <a:rPr lang="en-US" sz="2800" smtClean="0"/>
              <a:t>  </a:t>
            </a:r>
          </a:p>
        </p:txBody>
      </p:sp>
      <p:pic>
        <p:nvPicPr>
          <p:cNvPr id="53251" name="Picture 4" descr="155586"/>
          <p:cNvPicPr>
            <a:picLocks noChangeAspect="1" noChangeArrowheads="1"/>
          </p:cNvPicPr>
          <p:nvPr/>
        </p:nvPicPr>
        <p:blipFill>
          <a:blip r:embed="rId2" cstate="print"/>
          <a:srcRect/>
          <a:stretch>
            <a:fillRect/>
          </a:stretch>
        </p:blipFill>
        <p:spPr bwMode="auto">
          <a:xfrm>
            <a:off x="3429000" y="1905000"/>
            <a:ext cx="5715000" cy="3829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6"/>
          <p:cNvSpPr>
            <a:spLocks noGrp="1" noChangeArrowheads="1"/>
          </p:cNvSpPr>
          <p:nvPr>
            <p:ph type="title"/>
          </p:nvPr>
        </p:nvSpPr>
        <p:spPr/>
        <p:txBody>
          <a:bodyPr/>
          <a:lstStyle/>
          <a:p>
            <a:pPr eaLnBrk="1" hangingPunct="1"/>
            <a:r>
              <a:rPr lang="en-US" smtClean="0"/>
              <a:t>1985 Demonstration</a:t>
            </a:r>
          </a:p>
        </p:txBody>
      </p:sp>
      <p:sp>
        <p:nvSpPr>
          <p:cNvPr id="54274" name="Rectangle 1027"/>
          <p:cNvSpPr>
            <a:spLocks noGrp="1" noChangeArrowheads="1"/>
          </p:cNvSpPr>
          <p:nvPr>
            <p:ph type="body" idx="1"/>
          </p:nvPr>
        </p:nvSpPr>
        <p:spPr>
          <a:xfrm>
            <a:off x="328613" y="1941513"/>
            <a:ext cx="3100387" cy="4535487"/>
          </a:xfrm>
        </p:spPr>
        <p:txBody>
          <a:bodyPr/>
          <a:lstStyle/>
          <a:p>
            <a:pPr eaLnBrk="1" hangingPunct="1"/>
            <a:r>
              <a:rPr lang="en-US" smtClean="0"/>
              <a:t>The message was simple:</a:t>
            </a:r>
          </a:p>
          <a:p>
            <a:pPr algn="ctr" eaLnBrk="1" hangingPunct="1">
              <a:buFont typeface="Wingdings" pitchFamily="2" charset="2"/>
              <a:buNone/>
            </a:pPr>
            <a:r>
              <a:rPr lang="en-US" smtClean="0"/>
              <a:t>“Freedom in Our Lifetime!”</a:t>
            </a:r>
          </a:p>
        </p:txBody>
      </p:sp>
      <p:pic>
        <p:nvPicPr>
          <p:cNvPr id="54275" name="Picture 1028" descr="155576"/>
          <p:cNvPicPr>
            <a:picLocks noChangeAspect="1" noChangeArrowheads="1"/>
          </p:cNvPicPr>
          <p:nvPr/>
        </p:nvPicPr>
        <p:blipFill>
          <a:blip r:embed="rId2" cstate="print"/>
          <a:srcRect/>
          <a:stretch>
            <a:fillRect/>
          </a:stretch>
        </p:blipFill>
        <p:spPr bwMode="auto">
          <a:xfrm>
            <a:off x="3581400" y="1981200"/>
            <a:ext cx="5562600" cy="4325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Frederik Willem de Klerk</a:t>
            </a:r>
          </a:p>
        </p:txBody>
      </p:sp>
      <p:sp>
        <p:nvSpPr>
          <p:cNvPr id="58371" name="Rectangle 3"/>
          <p:cNvSpPr>
            <a:spLocks noGrp="1" noChangeArrowheads="1"/>
          </p:cNvSpPr>
          <p:nvPr>
            <p:ph type="body" sz="half" idx="1"/>
          </p:nvPr>
        </p:nvSpPr>
        <p:spPr/>
        <p:txBody>
          <a:bodyPr/>
          <a:lstStyle/>
          <a:p>
            <a:pPr>
              <a:lnSpc>
                <a:spcPct val="90000"/>
              </a:lnSpc>
            </a:pPr>
            <a:r>
              <a:rPr lang="en-US" sz="2400" smtClean="0"/>
              <a:t>President of South Africa from 1989 – 1994</a:t>
            </a:r>
          </a:p>
          <a:p>
            <a:pPr>
              <a:lnSpc>
                <a:spcPct val="90000"/>
              </a:lnSpc>
            </a:pPr>
            <a:r>
              <a:rPr lang="en-US" sz="2400" smtClean="0"/>
              <a:t>Granted the release of Nelson Mandela from prison in 1990</a:t>
            </a:r>
          </a:p>
          <a:p>
            <a:pPr>
              <a:lnSpc>
                <a:spcPct val="90000"/>
              </a:lnSpc>
            </a:pPr>
            <a:r>
              <a:rPr lang="en-US" sz="2400" smtClean="0"/>
              <a:t>Helped end apartheid in South Africa</a:t>
            </a:r>
          </a:p>
          <a:p>
            <a:pPr>
              <a:lnSpc>
                <a:spcPct val="90000"/>
              </a:lnSpc>
            </a:pPr>
            <a:r>
              <a:rPr lang="en-US" sz="2400" smtClean="0"/>
              <a:t>Shared the Nobel Peace Prize with Nelson Mandela in 1993 for his role in ending apartheid</a:t>
            </a:r>
          </a:p>
        </p:txBody>
      </p:sp>
      <p:sp>
        <p:nvSpPr>
          <p:cNvPr id="58374" name="Rectangle 6"/>
          <p:cNvSpPr>
            <a:spLocks noGrp="1" noChangeArrowheads="1"/>
          </p:cNvSpPr>
          <p:nvPr>
            <p:ph type="body" sz="half" idx="2"/>
          </p:nvPr>
        </p:nvSpPr>
        <p:spPr/>
        <p:txBody>
          <a:bodyPr/>
          <a:lstStyle/>
          <a:p>
            <a:pPr>
              <a:lnSpc>
                <a:spcPct val="90000"/>
              </a:lnSpc>
            </a:pPr>
            <a:endParaRPr lang="en-US" sz="2400" smtClean="0"/>
          </a:p>
        </p:txBody>
      </p:sp>
      <p:pic>
        <p:nvPicPr>
          <p:cNvPr id="58373" name="Picture 5" descr="klerk"/>
          <p:cNvPicPr>
            <a:picLocks noChangeAspect="1" noChangeArrowheads="1"/>
          </p:cNvPicPr>
          <p:nvPr/>
        </p:nvPicPr>
        <p:blipFill>
          <a:blip r:embed="rId2" cstate="print"/>
          <a:srcRect/>
          <a:stretch>
            <a:fillRect/>
          </a:stretch>
        </p:blipFill>
        <p:spPr bwMode="auto">
          <a:xfrm>
            <a:off x="4495800" y="1905000"/>
            <a:ext cx="4038600" cy="411480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186816"/>
          <p:cNvPicPr>
            <a:picLocks noChangeAspect="1" noChangeArrowheads="1"/>
          </p:cNvPicPr>
          <p:nvPr/>
        </p:nvPicPr>
        <p:blipFill>
          <a:blip r:embed="rId2" cstate="print"/>
          <a:srcRect/>
          <a:stretch>
            <a:fillRect/>
          </a:stretch>
        </p:blipFill>
        <p:spPr bwMode="auto">
          <a:xfrm>
            <a:off x="6324600" y="3124200"/>
            <a:ext cx="2819400" cy="2743200"/>
          </a:xfrm>
          <a:prstGeom prst="rect">
            <a:avLst/>
          </a:prstGeom>
          <a:noFill/>
          <a:ln w="9525">
            <a:noFill/>
            <a:miter lim="800000"/>
            <a:headEnd/>
            <a:tailEnd/>
          </a:ln>
        </p:spPr>
      </p:pic>
      <p:sp>
        <p:nvSpPr>
          <p:cNvPr id="55298" name="Rectangle 2"/>
          <p:cNvSpPr>
            <a:spLocks noGrp="1" noChangeArrowheads="1"/>
          </p:cNvSpPr>
          <p:nvPr>
            <p:ph type="title"/>
          </p:nvPr>
        </p:nvSpPr>
        <p:spPr>
          <a:xfrm>
            <a:off x="317500" y="52388"/>
            <a:ext cx="8637588" cy="1431925"/>
          </a:xfrm>
        </p:spPr>
        <p:txBody>
          <a:bodyPr/>
          <a:lstStyle/>
          <a:p>
            <a:pPr eaLnBrk="1" hangingPunct="1"/>
            <a:r>
              <a:rPr lang="en-US" smtClean="0"/>
              <a:t>International pressure finally ended apartheid in 1994</a:t>
            </a:r>
          </a:p>
        </p:txBody>
      </p:sp>
      <p:sp>
        <p:nvSpPr>
          <p:cNvPr id="55299" name="Rectangle 3"/>
          <p:cNvSpPr>
            <a:spLocks noGrp="1" noChangeArrowheads="1"/>
          </p:cNvSpPr>
          <p:nvPr>
            <p:ph type="body" idx="1"/>
          </p:nvPr>
        </p:nvSpPr>
        <p:spPr>
          <a:xfrm>
            <a:off x="0" y="1905000"/>
            <a:ext cx="6629400" cy="4800600"/>
          </a:xfrm>
        </p:spPr>
        <p:txBody>
          <a:bodyPr/>
          <a:lstStyle/>
          <a:p>
            <a:pPr eaLnBrk="1" hangingPunct="1">
              <a:lnSpc>
                <a:spcPct val="90000"/>
              </a:lnSpc>
            </a:pPr>
            <a:r>
              <a:rPr lang="en-US" sz="2800" dirty="0" smtClean="0"/>
              <a:t>Bantustans abolished and territories reabsorbed into the nation of South Africa</a:t>
            </a:r>
          </a:p>
          <a:p>
            <a:pPr eaLnBrk="1" hangingPunct="1">
              <a:lnSpc>
                <a:spcPct val="90000"/>
              </a:lnSpc>
            </a:pPr>
            <a:r>
              <a:rPr lang="en-US" sz="2800" dirty="0" smtClean="0"/>
              <a:t>Apartheid caused major economic hardships on South Africa</a:t>
            </a:r>
          </a:p>
          <a:p>
            <a:pPr lvl="1" eaLnBrk="1" hangingPunct="1">
              <a:lnSpc>
                <a:spcPct val="90000"/>
              </a:lnSpc>
            </a:pPr>
            <a:r>
              <a:rPr lang="en-US" sz="2400" dirty="0" smtClean="0"/>
              <a:t>International sanctions</a:t>
            </a:r>
          </a:p>
          <a:p>
            <a:pPr lvl="1" eaLnBrk="1" hangingPunct="1">
              <a:lnSpc>
                <a:spcPct val="90000"/>
              </a:lnSpc>
            </a:pPr>
            <a:r>
              <a:rPr lang="en-US" sz="2400" dirty="0" smtClean="0"/>
              <a:t>Decreased labor force</a:t>
            </a:r>
          </a:p>
          <a:p>
            <a:pPr lvl="1" eaLnBrk="1" hangingPunct="1">
              <a:lnSpc>
                <a:spcPct val="90000"/>
              </a:lnSpc>
            </a:pPr>
            <a:r>
              <a:rPr lang="en-US" sz="2400" dirty="0" smtClean="0"/>
              <a:t>Cut investments from countries like U.S.A.</a:t>
            </a:r>
          </a:p>
          <a:p>
            <a:pPr eaLnBrk="1" hangingPunct="1">
              <a:lnSpc>
                <a:spcPct val="90000"/>
              </a:lnSpc>
            </a:pPr>
            <a:r>
              <a:rPr lang="en-US" sz="2800" dirty="0" smtClean="0"/>
              <a:t>First multiracial election</a:t>
            </a:r>
          </a:p>
          <a:p>
            <a:pPr eaLnBrk="1" hangingPunct="1">
              <a:lnSpc>
                <a:spcPct val="90000"/>
              </a:lnSpc>
            </a:pPr>
            <a:r>
              <a:rPr lang="en-US" sz="2800" dirty="0" smtClean="0"/>
              <a:t>Nelson Mandela elected president of South Africa (1994 – 1999)</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South Africa Today</a:t>
            </a:r>
          </a:p>
        </p:txBody>
      </p:sp>
      <p:sp>
        <p:nvSpPr>
          <p:cNvPr id="56322" name="Rectangle 4"/>
          <p:cNvSpPr>
            <a:spLocks noGrp="1" noChangeArrowheads="1"/>
          </p:cNvSpPr>
          <p:nvPr>
            <p:ph type="body" sz="half" idx="2"/>
          </p:nvPr>
        </p:nvSpPr>
        <p:spPr>
          <a:xfrm>
            <a:off x="152400" y="2743200"/>
            <a:ext cx="5562600" cy="3810000"/>
          </a:xfrm>
        </p:spPr>
        <p:txBody>
          <a:bodyPr/>
          <a:lstStyle/>
          <a:p>
            <a:pPr eaLnBrk="1" hangingPunct="1"/>
            <a:r>
              <a:rPr lang="en-US" sz="2800" dirty="0" smtClean="0"/>
              <a:t>1994 – The end of Apartheid</a:t>
            </a:r>
          </a:p>
          <a:p>
            <a:pPr eaLnBrk="1" hangingPunct="1">
              <a:buFont typeface="Wingdings" pitchFamily="2" charset="2"/>
              <a:buNone/>
            </a:pPr>
            <a:endParaRPr lang="en-US" sz="2800" dirty="0" smtClean="0"/>
          </a:p>
          <a:p>
            <a:pPr eaLnBrk="1" hangingPunct="1"/>
            <a:r>
              <a:rPr lang="en-US" sz="2800" dirty="0" smtClean="0"/>
              <a:t>Presidents serve 5 year </a:t>
            </a:r>
            <a:r>
              <a:rPr lang="en-US" sz="2800" dirty="0" smtClean="0"/>
              <a:t>term</a:t>
            </a:r>
          </a:p>
          <a:p>
            <a:pPr eaLnBrk="1" hangingPunct="1"/>
            <a:endParaRPr lang="en-US" sz="2800" dirty="0" smtClean="0"/>
          </a:p>
          <a:p>
            <a:pPr eaLnBrk="1" hangingPunct="1"/>
            <a:r>
              <a:rPr lang="en-US" sz="2800" dirty="0" smtClean="0"/>
              <a:t>Today the President is Jacob </a:t>
            </a:r>
            <a:r>
              <a:rPr lang="en-US" sz="2800" dirty="0" err="1" smtClean="0"/>
              <a:t>Zuma</a:t>
            </a:r>
            <a:r>
              <a:rPr lang="en-US" sz="2800" dirty="0" smtClean="0"/>
              <a:t> </a:t>
            </a:r>
            <a:endParaRPr lang="en-US" sz="2800" dirty="0" smtClean="0"/>
          </a:p>
        </p:txBody>
      </p:sp>
      <p:pic>
        <p:nvPicPr>
          <p:cNvPr id="56323" name="Picture 11" descr="http://www.gcis.gov.za/gcis/GetPic?id=4326_small"/>
          <p:cNvPicPr>
            <a:picLocks noChangeAspect="1" noChangeArrowheads="1"/>
          </p:cNvPicPr>
          <p:nvPr/>
        </p:nvPicPr>
        <p:blipFill>
          <a:blip r:embed="rId2" cstate="print"/>
          <a:srcRect/>
          <a:stretch>
            <a:fillRect/>
          </a:stretch>
        </p:blipFill>
        <p:spPr bwMode="auto">
          <a:xfrm>
            <a:off x="5715000" y="1371600"/>
            <a:ext cx="321945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1026"/>
          <p:cNvSpPr>
            <a:spLocks noGrp="1" noChangeArrowheads="1"/>
          </p:cNvSpPr>
          <p:nvPr>
            <p:ph type="title"/>
          </p:nvPr>
        </p:nvSpPr>
        <p:spPr/>
        <p:txBody>
          <a:bodyPr/>
          <a:lstStyle/>
          <a:p>
            <a:pPr eaLnBrk="1" hangingPunct="1"/>
            <a:r>
              <a:rPr lang="en-US" smtClean="0"/>
              <a:t>Population by Race</a:t>
            </a:r>
          </a:p>
        </p:txBody>
      </p:sp>
      <p:sp>
        <p:nvSpPr>
          <p:cNvPr id="15368" name="Rectangle 1029"/>
          <p:cNvSpPr>
            <a:spLocks noGrp="1" noChangeArrowheads="1"/>
          </p:cNvSpPr>
          <p:nvPr>
            <p:ph type="body" sz="half" idx="1"/>
          </p:nvPr>
        </p:nvSpPr>
        <p:spPr>
          <a:xfrm>
            <a:off x="304800" y="5029200"/>
            <a:ext cx="7807325" cy="838200"/>
          </a:xfrm>
        </p:spPr>
        <p:txBody>
          <a:bodyPr/>
          <a:lstStyle/>
          <a:p>
            <a:pPr eaLnBrk="1" hangingPunct="1">
              <a:lnSpc>
                <a:spcPct val="90000"/>
              </a:lnSpc>
            </a:pPr>
            <a:r>
              <a:rPr lang="en-US" sz="2400" b="1" smtClean="0"/>
              <a:t>“Colored”</a:t>
            </a:r>
            <a:r>
              <a:rPr lang="en-US" sz="2400" smtClean="0"/>
              <a:t> is a term used for mixed black, Malayan, and white descent </a:t>
            </a:r>
          </a:p>
          <a:p>
            <a:pPr eaLnBrk="1" hangingPunct="1">
              <a:lnSpc>
                <a:spcPct val="90000"/>
              </a:lnSpc>
            </a:pPr>
            <a:r>
              <a:rPr lang="en-US" sz="2400" smtClean="0"/>
              <a:t>Asian population is mainly Indian ancestry</a:t>
            </a:r>
          </a:p>
          <a:p>
            <a:pPr eaLnBrk="1" hangingPunct="1">
              <a:lnSpc>
                <a:spcPct val="90000"/>
              </a:lnSpc>
            </a:pPr>
            <a:endParaRPr lang="en-US" sz="2400" smtClean="0"/>
          </a:p>
        </p:txBody>
      </p:sp>
      <p:graphicFrame>
        <p:nvGraphicFramePr>
          <p:cNvPr id="15366" name="Object 1030"/>
          <p:cNvGraphicFramePr>
            <a:graphicFrameLocks noGrp="1" noChangeAspect="1"/>
          </p:cNvGraphicFramePr>
          <p:nvPr>
            <p:ph type="chart" sz="half" idx="2"/>
          </p:nvPr>
        </p:nvGraphicFramePr>
        <p:xfrm>
          <a:off x="0" y="914400"/>
          <a:ext cx="8991600" cy="4945063"/>
        </p:xfrm>
        <a:graphic>
          <a:graphicData uri="http://schemas.openxmlformats.org/presentationml/2006/ole">
            <mc:AlternateContent xmlns:mc="http://schemas.openxmlformats.org/markup-compatibility/2006">
              <mc:Choice xmlns:v="urn:schemas-microsoft-com:vml" Requires="v">
                <p:oleObj spid="_x0000_s15373" name="Chart" r:id="rId3" imgW="7747920" imgH="4095360" progId="MSGraph.Chart.8">
                  <p:embed followColorScheme="full"/>
                </p:oleObj>
              </mc:Choice>
              <mc:Fallback>
                <p:oleObj name="Chart" r:id="rId3" imgW="7747920" imgH="4095360" progId="MSGraph.Chart.8">
                  <p:embed followColorScheme="full"/>
                  <p:pic>
                    <p:nvPicPr>
                      <p:cNvPr id="0"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89916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South African Cities</a:t>
            </a:r>
          </a:p>
        </p:txBody>
      </p:sp>
      <p:sp>
        <p:nvSpPr>
          <p:cNvPr id="25602" name="Rectangle 4"/>
          <p:cNvSpPr>
            <a:spLocks noGrp="1" noChangeArrowheads="1"/>
          </p:cNvSpPr>
          <p:nvPr>
            <p:ph type="body" sz="half" idx="2"/>
          </p:nvPr>
        </p:nvSpPr>
        <p:spPr>
          <a:xfrm>
            <a:off x="5562600" y="1828800"/>
            <a:ext cx="3259138" cy="4114800"/>
          </a:xfrm>
        </p:spPr>
        <p:txBody>
          <a:bodyPr/>
          <a:lstStyle/>
          <a:p>
            <a:pPr eaLnBrk="1" hangingPunct="1"/>
            <a:r>
              <a:rPr lang="en-US" sz="2800" smtClean="0"/>
              <a:t>Capitals</a:t>
            </a:r>
          </a:p>
          <a:p>
            <a:pPr lvl="1" eaLnBrk="1" hangingPunct="1"/>
            <a:r>
              <a:rPr lang="en-US" sz="2400" b="1" smtClean="0"/>
              <a:t>Pretoria</a:t>
            </a:r>
          </a:p>
          <a:p>
            <a:pPr lvl="1" eaLnBrk="1" hangingPunct="1"/>
            <a:r>
              <a:rPr lang="en-US" sz="2400" b="1" smtClean="0"/>
              <a:t>Cape Town</a:t>
            </a:r>
            <a:r>
              <a:rPr lang="en-US" sz="2400" smtClean="0"/>
              <a:t> – legislative center</a:t>
            </a:r>
          </a:p>
          <a:p>
            <a:pPr lvl="1" eaLnBrk="1" hangingPunct="1"/>
            <a:r>
              <a:rPr lang="en-US" sz="2400" b="1" smtClean="0"/>
              <a:t>Bloemfontein</a:t>
            </a:r>
            <a:r>
              <a:rPr lang="en-US" sz="2400" smtClean="0"/>
              <a:t> – judicial center</a:t>
            </a:r>
          </a:p>
        </p:txBody>
      </p:sp>
      <p:pic>
        <p:nvPicPr>
          <p:cNvPr id="25603" name="Picture 7" descr="South%20Africa%20map"/>
          <p:cNvPicPr>
            <a:picLocks noGrp="1" noChangeAspect="1" noChangeArrowheads="1"/>
          </p:cNvPicPr>
          <p:nvPr>
            <p:ph type="clipArt" sz="half" idx="1"/>
          </p:nvPr>
        </p:nvPicPr>
        <p:blipFill>
          <a:blip r:embed="rId2" cstate="print"/>
          <a:srcRect/>
          <a:stretch>
            <a:fillRect/>
          </a:stretch>
        </p:blipFill>
        <p:spPr>
          <a:xfrm>
            <a:off x="228600" y="1752600"/>
            <a:ext cx="4929188" cy="4852988"/>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Languages / Provinces</a:t>
            </a:r>
          </a:p>
        </p:txBody>
      </p:sp>
      <p:sp>
        <p:nvSpPr>
          <p:cNvPr id="26626" name="Rectangle 3"/>
          <p:cNvSpPr>
            <a:spLocks noGrp="1" noChangeArrowheads="1"/>
          </p:cNvSpPr>
          <p:nvPr>
            <p:ph type="body" sz="half" idx="1"/>
          </p:nvPr>
        </p:nvSpPr>
        <p:spPr>
          <a:xfrm>
            <a:off x="328613" y="1941513"/>
            <a:ext cx="4024312" cy="4114800"/>
          </a:xfrm>
        </p:spPr>
        <p:txBody>
          <a:bodyPr/>
          <a:lstStyle/>
          <a:p>
            <a:pPr eaLnBrk="1" hangingPunct="1">
              <a:lnSpc>
                <a:spcPct val="90000"/>
              </a:lnSpc>
              <a:buFont typeface="Wingdings" pitchFamily="2" charset="2"/>
              <a:buNone/>
            </a:pPr>
            <a:r>
              <a:rPr lang="en-US" sz="2400" b="1" smtClean="0"/>
              <a:t>LANGUAGES</a:t>
            </a:r>
          </a:p>
          <a:p>
            <a:pPr eaLnBrk="1" hangingPunct="1">
              <a:lnSpc>
                <a:spcPct val="90000"/>
              </a:lnSpc>
            </a:pPr>
            <a:r>
              <a:rPr lang="en-US" sz="2400" smtClean="0"/>
              <a:t>Afrikaans</a:t>
            </a:r>
          </a:p>
          <a:p>
            <a:pPr eaLnBrk="1" hangingPunct="1">
              <a:lnSpc>
                <a:spcPct val="90000"/>
              </a:lnSpc>
            </a:pPr>
            <a:r>
              <a:rPr lang="en-US" sz="2400" smtClean="0"/>
              <a:t>English</a:t>
            </a:r>
          </a:p>
          <a:p>
            <a:pPr eaLnBrk="1" hangingPunct="1">
              <a:lnSpc>
                <a:spcPct val="90000"/>
              </a:lnSpc>
            </a:pPr>
            <a:r>
              <a:rPr lang="en-US" sz="2400" smtClean="0"/>
              <a:t>Ndebele</a:t>
            </a:r>
          </a:p>
          <a:p>
            <a:pPr eaLnBrk="1" hangingPunct="1">
              <a:lnSpc>
                <a:spcPct val="90000"/>
              </a:lnSpc>
            </a:pPr>
            <a:r>
              <a:rPr lang="en-US" sz="2400" smtClean="0"/>
              <a:t>Pedi</a:t>
            </a:r>
          </a:p>
          <a:p>
            <a:pPr eaLnBrk="1" hangingPunct="1">
              <a:lnSpc>
                <a:spcPct val="90000"/>
              </a:lnSpc>
            </a:pPr>
            <a:r>
              <a:rPr lang="en-US" sz="2400" smtClean="0"/>
              <a:t>Sotho</a:t>
            </a:r>
          </a:p>
          <a:p>
            <a:pPr eaLnBrk="1" hangingPunct="1">
              <a:lnSpc>
                <a:spcPct val="90000"/>
              </a:lnSpc>
            </a:pPr>
            <a:r>
              <a:rPr lang="en-US" sz="2400" smtClean="0"/>
              <a:t>Swazi</a:t>
            </a:r>
          </a:p>
          <a:p>
            <a:pPr eaLnBrk="1" hangingPunct="1">
              <a:lnSpc>
                <a:spcPct val="90000"/>
              </a:lnSpc>
            </a:pPr>
            <a:r>
              <a:rPr lang="en-US" sz="2400" smtClean="0"/>
              <a:t>Tsonga</a:t>
            </a:r>
          </a:p>
          <a:p>
            <a:pPr eaLnBrk="1" hangingPunct="1">
              <a:lnSpc>
                <a:spcPct val="90000"/>
              </a:lnSpc>
            </a:pPr>
            <a:r>
              <a:rPr lang="en-US" sz="2400" smtClean="0"/>
              <a:t>Tswana *</a:t>
            </a:r>
          </a:p>
          <a:p>
            <a:pPr eaLnBrk="1" hangingPunct="1">
              <a:lnSpc>
                <a:spcPct val="90000"/>
              </a:lnSpc>
            </a:pPr>
            <a:r>
              <a:rPr lang="en-US" sz="2400" smtClean="0"/>
              <a:t>Venda</a:t>
            </a:r>
          </a:p>
          <a:p>
            <a:pPr eaLnBrk="1" hangingPunct="1">
              <a:lnSpc>
                <a:spcPct val="90000"/>
              </a:lnSpc>
            </a:pPr>
            <a:r>
              <a:rPr lang="en-US" sz="2400" smtClean="0"/>
              <a:t>Xhosa</a:t>
            </a:r>
          </a:p>
          <a:p>
            <a:pPr eaLnBrk="1" hangingPunct="1">
              <a:lnSpc>
                <a:spcPct val="90000"/>
              </a:lnSpc>
            </a:pPr>
            <a:r>
              <a:rPr lang="en-US" sz="2400" smtClean="0"/>
              <a:t>Zulu</a:t>
            </a:r>
          </a:p>
        </p:txBody>
      </p:sp>
      <p:sp>
        <p:nvSpPr>
          <p:cNvPr id="26627" name="Rectangle 4"/>
          <p:cNvSpPr>
            <a:spLocks noGrp="1" noChangeArrowheads="1"/>
          </p:cNvSpPr>
          <p:nvPr>
            <p:ph type="body" sz="half" idx="2"/>
          </p:nvPr>
        </p:nvSpPr>
        <p:spPr>
          <a:xfrm>
            <a:off x="4495800" y="1981200"/>
            <a:ext cx="4024313" cy="4114800"/>
          </a:xfrm>
        </p:spPr>
        <p:txBody>
          <a:bodyPr/>
          <a:lstStyle/>
          <a:p>
            <a:pPr eaLnBrk="1" hangingPunct="1">
              <a:lnSpc>
                <a:spcPct val="90000"/>
              </a:lnSpc>
              <a:buFont typeface="Wingdings" pitchFamily="2" charset="2"/>
              <a:buNone/>
            </a:pPr>
            <a:r>
              <a:rPr lang="en-US" sz="2400" b="1" smtClean="0"/>
              <a:t>PROVINCES</a:t>
            </a:r>
          </a:p>
          <a:p>
            <a:pPr eaLnBrk="1" hangingPunct="1">
              <a:lnSpc>
                <a:spcPct val="90000"/>
              </a:lnSpc>
            </a:pPr>
            <a:r>
              <a:rPr lang="en-US" sz="2400" smtClean="0"/>
              <a:t>Eastern Cape</a:t>
            </a:r>
          </a:p>
          <a:p>
            <a:pPr eaLnBrk="1" hangingPunct="1">
              <a:lnSpc>
                <a:spcPct val="90000"/>
              </a:lnSpc>
            </a:pPr>
            <a:r>
              <a:rPr lang="en-US" sz="2400" smtClean="0"/>
              <a:t>Free State</a:t>
            </a:r>
          </a:p>
          <a:p>
            <a:pPr eaLnBrk="1" hangingPunct="1">
              <a:lnSpc>
                <a:spcPct val="90000"/>
              </a:lnSpc>
            </a:pPr>
            <a:r>
              <a:rPr lang="en-US" sz="2400" smtClean="0"/>
              <a:t>Gauteng</a:t>
            </a:r>
          </a:p>
          <a:p>
            <a:pPr eaLnBrk="1" hangingPunct="1">
              <a:lnSpc>
                <a:spcPct val="90000"/>
              </a:lnSpc>
            </a:pPr>
            <a:r>
              <a:rPr lang="en-US" sz="2400" smtClean="0"/>
              <a:t>Kwa Zulu – Natal</a:t>
            </a:r>
          </a:p>
          <a:p>
            <a:pPr eaLnBrk="1" hangingPunct="1">
              <a:lnSpc>
                <a:spcPct val="90000"/>
              </a:lnSpc>
            </a:pPr>
            <a:r>
              <a:rPr lang="en-US" sz="2400" smtClean="0"/>
              <a:t>Limpopo</a:t>
            </a:r>
          </a:p>
          <a:p>
            <a:pPr eaLnBrk="1" hangingPunct="1">
              <a:lnSpc>
                <a:spcPct val="90000"/>
              </a:lnSpc>
            </a:pPr>
            <a:r>
              <a:rPr lang="en-US" sz="2400" smtClean="0"/>
              <a:t>Mpumalanga</a:t>
            </a:r>
          </a:p>
          <a:p>
            <a:pPr eaLnBrk="1" hangingPunct="1">
              <a:lnSpc>
                <a:spcPct val="90000"/>
              </a:lnSpc>
            </a:pPr>
            <a:r>
              <a:rPr lang="en-US" sz="2400" smtClean="0"/>
              <a:t>North-West </a:t>
            </a:r>
          </a:p>
          <a:p>
            <a:pPr eaLnBrk="1" hangingPunct="1">
              <a:lnSpc>
                <a:spcPct val="90000"/>
              </a:lnSpc>
            </a:pPr>
            <a:r>
              <a:rPr lang="en-US" sz="2400" smtClean="0"/>
              <a:t>Northern Cape</a:t>
            </a:r>
          </a:p>
          <a:p>
            <a:pPr eaLnBrk="1" hangingPunct="1">
              <a:lnSpc>
                <a:spcPct val="90000"/>
              </a:lnSpc>
            </a:pPr>
            <a:r>
              <a:rPr lang="en-US" sz="2400" smtClean="0"/>
              <a:t>Western Cape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17500" y="52388"/>
            <a:ext cx="8637588" cy="1431925"/>
          </a:xfrm>
        </p:spPr>
        <p:txBody>
          <a:bodyPr/>
          <a:lstStyle/>
          <a:p>
            <a:pPr eaLnBrk="1" hangingPunct="1"/>
            <a:r>
              <a:rPr lang="en-US" smtClean="0"/>
              <a:t/>
            </a:r>
            <a:br>
              <a:rPr lang="en-US" smtClean="0"/>
            </a:br>
            <a:r>
              <a:rPr lang="en-US" smtClean="0"/>
              <a:t>World’s Largest Producer…</a:t>
            </a:r>
          </a:p>
        </p:txBody>
      </p:sp>
      <p:sp>
        <p:nvSpPr>
          <p:cNvPr id="27650" name="Rectangle 5"/>
          <p:cNvSpPr>
            <a:spLocks noGrp="1" noChangeArrowheads="1"/>
          </p:cNvSpPr>
          <p:nvPr>
            <p:ph type="body" sz="half" idx="2"/>
          </p:nvPr>
        </p:nvSpPr>
        <p:spPr>
          <a:xfrm>
            <a:off x="6705600" y="1905000"/>
            <a:ext cx="2136775" cy="4114800"/>
          </a:xfrm>
        </p:spPr>
        <p:txBody>
          <a:bodyPr/>
          <a:lstStyle/>
          <a:p>
            <a:pPr eaLnBrk="1" hangingPunct="1"/>
            <a:r>
              <a:rPr lang="en-US" sz="2000" smtClean="0"/>
              <a:t>Gold</a:t>
            </a:r>
          </a:p>
          <a:p>
            <a:pPr eaLnBrk="1" hangingPunct="1"/>
            <a:r>
              <a:rPr lang="en-US" sz="2000" smtClean="0"/>
              <a:t>Platinum</a:t>
            </a:r>
          </a:p>
          <a:p>
            <a:pPr eaLnBrk="1" hangingPunct="1"/>
            <a:r>
              <a:rPr lang="en-US" sz="2000" smtClean="0"/>
              <a:t>Chromium</a:t>
            </a:r>
          </a:p>
          <a:p>
            <a:pPr eaLnBrk="1" hangingPunct="1"/>
            <a:r>
              <a:rPr lang="en-US" sz="2000" smtClean="0"/>
              <a:t>Diamonds</a:t>
            </a:r>
          </a:p>
        </p:txBody>
      </p:sp>
      <p:pic>
        <p:nvPicPr>
          <p:cNvPr id="27651" name="Picture 6" descr="goldc005"/>
          <p:cNvPicPr>
            <a:picLocks noGrp="1" noChangeAspect="1" noChangeArrowheads="1"/>
          </p:cNvPicPr>
          <p:nvPr>
            <p:ph type="clipArt" sz="half" idx="1"/>
          </p:nvPr>
        </p:nvPicPr>
        <p:blipFill>
          <a:blip r:embed="rId2" cstate="print"/>
          <a:srcRect/>
          <a:stretch>
            <a:fillRect/>
          </a:stretch>
        </p:blipFill>
        <p:spPr>
          <a:xfrm>
            <a:off x="0" y="1524000"/>
            <a:ext cx="6781800" cy="533400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002060"/>
        </a:solidFill>
        <a:effectLst/>
      </p:bgPr>
    </p:bg>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304800" y="533400"/>
            <a:ext cx="4419600" cy="762000"/>
          </a:xfrm>
        </p:spPr>
        <p:txBody>
          <a:bodyPr/>
          <a:lstStyle/>
          <a:p>
            <a:pPr algn="ctr" eaLnBrk="1" hangingPunct="1"/>
            <a:r>
              <a:rPr lang="en-US" dirty="0" smtClean="0"/>
              <a:t>Apartheid</a:t>
            </a:r>
          </a:p>
        </p:txBody>
      </p:sp>
      <p:sp>
        <p:nvSpPr>
          <p:cNvPr id="28674" name="Rectangle 3"/>
          <p:cNvSpPr>
            <a:spLocks noGrp="1" noChangeArrowheads="1"/>
          </p:cNvSpPr>
          <p:nvPr>
            <p:ph type="subTitle" idx="4294967295"/>
          </p:nvPr>
        </p:nvSpPr>
        <p:spPr>
          <a:xfrm>
            <a:off x="0" y="1981200"/>
            <a:ext cx="4953000" cy="4876800"/>
          </a:xfrm>
        </p:spPr>
        <p:txBody>
          <a:bodyPr/>
          <a:lstStyle/>
          <a:p>
            <a:pPr marL="0" indent="0" algn="ctr" eaLnBrk="1" hangingPunct="1">
              <a:lnSpc>
                <a:spcPct val="90000"/>
              </a:lnSpc>
              <a:buFont typeface="Wingdings" pitchFamily="2" charset="2"/>
              <a:buNone/>
            </a:pPr>
            <a:r>
              <a:rPr lang="en-US" sz="2400" dirty="0" smtClean="0"/>
              <a:t>Apartheid = “Separateness”</a:t>
            </a:r>
          </a:p>
          <a:p>
            <a:pPr marL="0" indent="0" algn="ctr" eaLnBrk="1" hangingPunct="1">
              <a:lnSpc>
                <a:spcPct val="90000"/>
              </a:lnSpc>
              <a:buFont typeface="Wingdings" pitchFamily="2" charset="2"/>
              <a:buNone/>
            </a:pPr>
            <a:endParaRPr lang="en-US" sz="2400" dirty="0" smtClean="0"/>
          </a:p>
          <a:p>
            <a:pPr marL="0" indent="0" algn="ctr" eaLnBrk="1" hangingPunct="1">
              <a:lnSpc>
                <a:spcPct val="90000"/>
              </a:lnSpc>
              <a:buFont typeface="Wingdings" pitchFamily="2" charset="2"/>
              <a:buNone/>
            </a:pPr>
            <a:r>
              <a:rPr lang="en-US" sz="2400" dirty="0" smtClean="0"/>
              <a:t>The separation of races</a:t>
            </a:r>
          </a:p>
          <a:p>
            <a:pPr marL="0" indent="0" algn="ctr" eaLnBrk="1" hangingPunct="1">
              <a:lnSpc>
                <a:spcPct val="90000"/>
              </a:lnSpc>
              <a:buFont typeface="Wingdings" pitchFamily="2" charset="2"/>
              <a:buNone/>
            </a:pPr>
            <a:endParaRPr lang="en-US" sz="2400" dirty="0" smtClean="0"/>
          </a:p>
          <a:p>
            <a:pPr marL="0" indent="0" eaLnBrk="1" hangingPunct="1">
              <a:lnSpc>
                <a:spcPct val="90000"/>
              </a:lnSpc>
            </a:pPr>
            <a:r>
              <a:rPr lang="en-US" sz="2400" dirty="0" smtClean="0"/>
              <a:t>Apartheid required segregation in housing, education, employment, public accommodations, and transportation. </a:t>
            </a:r>
          </a:p>
          <a:p>
            <a:pPr marL="0" indent="0" eaLnBrk="1" hangingPunct="1">
              <a:lnSpc>
                <a:spcPct val="90000"/>
              </a:lnSpc>
            </a:pPr>
            <a:r>
              <a:rPr lang="en-US" sz="2400" dirty="0" smtClean="0"/>
              <a:t>It segregated not only almost all whites from nonwhites, but also major nonwhite groups from each other. </a:t>
            </a:r>
          </a:p>
        </p:txBody>
      </p:sp>
      <p:pic>
        <p:nvPicPr>
          <p:cNvPr id="28675" name="Picture 4" descr="apartheid"/>
          <p:cNvPicPr>
            <a:picLocks noChangeAspect="1" noChangeArrowheads="1"/>
          </p:cNvPicPr>
          <p:nvPr/>
        </p:nvPicPr>
        <p:blipFill>
          <a:blip r:embed="rId2" cstate="print"/>
          <a:srcRect/>
          <a:stretch>
            <a:fillRect/>
          </a:stretch>
        </p:blipFill>
        <p:spPr bwMode="auto">
          <a:xfrm>
            <a:off x="5181600" y="1676400"/>
            <a:ext cx="3810000" cy="4022725"/>
          </a:xfrm>
          <a:prstGeom prst="rect">
            <a:avLst/>
          </a:prstGeom>
          <a:noFill/>
          <a:ln w="9525">
            <a:noFill/>
            <a:miter lim="800000"/>
            <a:headEnd/>
            <a:tailEnd/>
          </a:ln>
        </p:spPr>
      </p:pic>
      <p:pic>
        <p:nvPicPr>
          <p:cNvPr id="28676" name="Picture 5" descr="apartheid"/>
          <p:cNvPicPr>
            <a:picLocks noChangeAspect="1" noChangeArrowheads="1"/>
          </p:cNvPicPr>
          <p:nvPr/>
        </p:nvPicPr>
        <p:blipFill>
          <a:blip r:embed="rId3" cstate="print"/>
          <a:srcRect/>
          <a:stretch>
            <a:fillRect/>
          </a:stretch>
        </p:blipFill>
        <p:spPr bwMode="auto">
          <a:xfrm>
            <a:off x="4038600" y="152400"/>
            <a:ext cx="4572000" cy="1366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fade">
                                      <p:cBhvr>
                                        <p:cTn id="7" dur="2000"/>
                                        <p:tgtEl>
                                          <p:spTgt spid="286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fade">
                                      <p:cBhvr>
                                        <p:cTn id="12" dur="2000"/>
                                        <p:tgtEl>
                                          <p:spTgt spid="286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fade">
                                      <p:cBhvr>
                                        <p:cTn id="17" dur="20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4">
                                            <p:txEl>
                                              <p:pRg st="4" end="4"/>
                                            </p:txEl>
                                          </p:spTgt>
                                        </p:tgtEl>
                                        <p:attrNameLst>
                                          <p:attrName>style.visibility</p:attrName>
                                        </p:attrNameLst>
                                      </p:cBhvr>
                                      <p:to>
                                        <p:strVal val="visible"/>
                                      </p:to>
                                    </p:set>
                                    <p:animEffect transition="in" filter="fade">
                                      <p:cBhvr>
                                        <p:cTn id="22" dur="2000"/>
                                        <p:tgtEl>
                                          <p:spTgt spid="286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fade">
                                      <p:cBhvr>
                                        <p:cTn id="27" dur="20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Hendrick Verwoerd	</a:t>
            </a:r>
          </a:p>
        </p:txBody>
      </p:sp>
      <p:sp>
        <p:nvSpPr>
          <p:cNvPr id="29698" name="Rectangle 3"/>
          <p:cNvSpPr>
            <a:spLocks noGrp="1" noChangeArrowheads="1"/>
          </p:cNvSpPr>
          <p:nvPr>
            <p:ph type="body" idx="1"/>
          </p:nvPr>
        </p:nvSpPr>
        <p:spPr>
          <a:xfrm>
            <a:off x="0" y="1981200"/>
            <a:ext cx="8763000" cy="4687888"/>
          </a:xfrm>
        </p:spPr>
        <p:txBody>
          <a:bodyPr/>
          <a:lstStyle/>
          <a:p>
            <a:pPr eaLnBrk="1" hangingPunct="1">
              <a:lnSpc>
                <a:spcPct val="90000"/>
              </a:lnSpc>
            </a:pPr>
            <a:r>
              <a:rPr lang="en-US" sz="2800" dirty="0" smtClean="0"/>
              <a:t>Prime Minister of South Africa 1958-1966</a:t>
            </a:r>
          </a:p>
          <a:p>
            <a:pPr eaLnBrk="1" hangingPunct="1">
              <a:lnSpc>
                <a:spcPct val="90000"/>
              </a:lnSpc>
            </a:pPr>
            <a:r>
              <a:rPr lang="en-US" sz="2800" dirty="0" smtClean="0"/>
              <a:t>Architect of apartheid</a:t>
            </a:r>
          </a:p>
          <a:p>
            <a:pPr eaLnBrk="1" hangingPunct="1">
              <a:lnSpc>
                <a:spcPct val="90000"/>
              </a:lnSpc>
            </a:pPr>
            <a:r>
              <a:rPr lang="en-US" sz="2800" dirty="0" smtClean="0"/>
              <a:t>Started “separate development”</a:t>
            </a:r>
          </a:p>
          <a:p>
            <a:pPr eaLnBrk="1" hangingPunct="1">
              <a:lnSpc>
                <a:spcPct val="90000"/>
              </a:lnSpc>
            </a:pPr>
            <a:r>
              <a:rPr lang="en-US" sz="2800" dirty="0" smtClean="0"/>
              <a:t>The cornerstone of apartheid was the </a:t>
            </a:r>
            <a:r>
              <a:rPr lang="en-US" sz="2800" b="1" u="sng" dirty="0" smtClean="0"/>
              <a:t>Population Registration Act of 1950</a:t>
            </a:r>
            <a:r>
              <a:rPr lang="en-US" sz="2800" dirty="0" smtClean="0"/>
              <a:t> -all South Africans were classified according to race. </a:t>
            </a:r>
          </a:p>
          <a:p>
            <a:pPr eaLnBrk="1" hangingPunct="1">
              <a:lnSpc>
                <a:spcPct val="90000"/>
              </a:lnSpc>
            </a:pPr>
            <a:r>
              <a:rPr lang="en-US" sz="2800" dirty="0" smtClean="0"/>
              <a:t>The government established separate schools, universities, residential areas, and public facilities for each racial group. </a:t>
            </a:r>
          </a:p>
          <a:p>
            <a:pPr eaLnBrk="1" hangingPunct="1">
              <a:lnSpc>
                <a:spcPct val="90000"/>
              </a:lnSpc>
            </a:pPr>
            <a:r>
              <a:rPr lang="en-US" sz="2800" dirty="0" smtClean="0"/>
              <a:t>Blacks could only work/live in certain areas </a:t>
            </a:r>
          </a:p>
        </p:txBody>
      </p:sp>
      <p:pic>
        <p:nvPicPr>
          <p:cNvPr id="29699" name="Picture 1032" descr="File:Verwoerd 3.jpg">
            <a:hlinkClick r:id="rId2"/>
          </p:cNvPr>
          <p:cNvPicPr>
            <a:picLocks noChangeAspect="1" noChangeArrowheads="1"/>
          </p:cNvPicPr>
          <p:nvPr/>
        </p:nvPicPr>
        <p:blipFill>
          <a:blip r:embed="rId3" cstate="print"/>
          <a:srcRect/>
          <a:stretch>
            <a:fillRect/>
          </a:stretch>
        </p:blipFill>
        <p:spPr bwMode="auto">
          <a:xfrm>
            <a:off x="7016750" y="0"/>
            <a:ext cx="2127250"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1389</TotalTime>
  <Words>1046</Words>
  <Application>Microsoft Office PowerPoint</Application>
  <PresentationFormat>On-screen Show (4:3)</PresentationFormat>
  <Paragraphs>158</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Artsy</vt:lpstr>
      <vt:lpstr>Chart</vt:lpstr>
      <vt:lpstr> Understanding the History of    South Africa &amp; Apartheid</vt:lpstr>
      <vt:lpstr>Early History A Time Line</vt:lpstr>
      <vt:lpstr>South Africa</vt:lpstr>
      <vt:lpstr>Population by Race</vt:lpstr>
      <vt:lpstr>South African Cities</vt:lpstr>
      <vt:lpstr>Languages / Provinces</vt:lpstr>
      <vt:lpstr> World’s Largest Producer…</vt:lpstr>
      <vt:lpstr>Apartheid</vt:lpstr>
      <vt:lpstr>Hendrick Verwoerd </vt:lpstr>
      <vt:lpstr>What was the population demographics of South Africa? </vt:lpstr>
      <vt:lpstr>Homelands </vt:lpstr>
      <vt:lpstr>4 Major Racial Groups under Apartheid</vt:lpstr>
      <vt:lpstr>The Pass Book</vt:lpstr>
      <vt:lpstr>Rural vs. Urban</vt:lpstr>
      <vt:lpstr>Houses in Soweto, a black township. </vt:lpstr>
      <vt:lpstr>PowerPoint Presentation</vt:lpstr>
      <vt:lpstr>Apartheid  No Rights for Non-whites</vt:lpstr>
      <vt:lpstr>Images of Apartheid</vt:lpstr>
      <vt:lpstr>Images of Apartheid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Resistance and Protests</vt:lpstr>
      <vt:lpstr>Nelson Mandela</vt:lpstr>
      <vt:lpstr>1960 Sharpeville Massacre</vt:lpstr>
      <vt:lpstr>Steve Biko </vt:lpstr>
      <vt:lpstr>1985 Demonstration</vt:lpstr>
      <vt:lpstr>1985 Demonstration</vt:lpstr>
      <vt:lpstr>Frederik Willem de Klerk</vt:lpstr>
      <vt:lpstr>International pressure finally ended apartheid in 1994</vt:lpstr>
      <vt:lpstr>South Africa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South Africa</dc:title>
  <dc:creator>Jessica  Cole</dc:creator>
  <cp:lastModifiedBy>Windows User</cp:lastModifiedBy>
  <cp:revision>62</cp:revision>
  <dcterms:created xsi:type="dcterms:W3CDTF">2004-04-10T22:00:02Z</dcterms:created>
  <dcterms:modified xsi:type="dcterms:W3CDTF">2013-01-08T21:22:40Z</dcterms:modified>
</cp:coreProperties>
</file>